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s/slide22.xml" ContentType="application/vnd.openxmlformats-officedocument.presentationml.slide+xml"/>
  <Override PartName="/ppt/slides/slide28.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30.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s/slide25.xml" ContentType="application/vnd.openxmlformats-officedocument.presentationml.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s/slide3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slides/slide33.xml" ContentType="application/vnd.openxmlformats-officedocument.presentationml.slide+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31.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32.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pdf" ContentType="application/pdf"/>
  <Override PartName="/ppt/slides/slide19.xml" ContentType="application/vnd.openxmlformats-officedocument.presentationml.slide+xml"/>
  <Override PartName="/ppt/slides/slide12.xml" ContentType="application/vnd.openxmlformats-officedocument.presentationml.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38"/>
  </p:notesMasterIdLst>
  <p:handoutMasterIdLst>
    <p:handoutMasterId r:id="rId39"/>
  </p:handoutMasterIdLst>
  <p:sldIdLst>
    <p:sldId id="296" r:id="rId2"/>
    <p:sldId id="348" r:id="rId3"/>
    <p:sldId id="376" r:id="rId4"/>
    <p:sldId id="377" r:id="rId5"/>
    <p:sldId id="378" r:id="rId6"/>
    <p:sldId id="379" r:id="rId7"/>
    <p:sldId id="380" r:id="rId8"/>
    <p:sldId id="381" r:id="rId9"/>
    <p:sldId id="352" r:id="rId10"/>
    <p:sldId id="354" r:id="rId11"/>
    <p:sldId id="355" r:id="rId12"/>
    <p:sldId id="357" r:id="rId13"/>
    <p:sldId id="350" r:id="rId14"/>
    <p:sldId id="353" r:id="rId15"/>
    <p:sldId id="358" r:id="rId16"/>
    <p:sldId id="359" r:id="rId17"/>
    <p:sldId id="334" r:id="rId18"/>
    <p:sldId id="340" r:id="rId19"/>
    <p:sldId id="374" r:id="rId20"/>
    <p:sldId id="341" r:id="rId21"/>
    <p:sldId id="362" r:id="rId22"/>
    <p:sldId id="361" r:id="rId23"/>
    <p:sldId id="363" r:id="rId24"/>
    <p:sldId id="364" r:id="rId25"/>
    <p:sldId id="366" r:id="rId26"/>
    <p:sldId id="367" r:id="rId27"/>
    <p:sldId id="365" r:id="rId28"/>
    <p:sldId id="368" r:id="rId29"/>
    <p:sldId id="369" r:id="rId30"/>
    <p:sldId id="387" r:id="rId31"/>
    <p:sldId id="383" r:id="rId32"/>
    <p:sldId id="372" r:id="rId33"/>
    <p:sldId id="384" r:id="rId34"/>
    <p:sldId id="385" r:id="rId35"/>
    <p:sldId id="386" r:id="rId36"/>
    <p:sldId id="360"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11BB0D"/>
    <a:srgbClr val="39DDC0"/>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987" autoAdjust="0"/>
    <p:restoredTop sz="94660"/>
  </p:normalViewPr>
  <p:slideViewPr>
    <p:cSldViewPr snapToGrid="0" snapToObjects="1">
      <p:cViewPr>
        <p:scale>
          <a:sx n="100" d="100"/>
          <a:sy n="100" d="100"/>
        </p:scale>
        <p:origin x="-992" y="-41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16"/>
    </p:cViewPr>
  </p:sorterViewPr>
  <p:gridSpacing cx="73736200" cy="73736200"/>
</p:viewPr>
</file>

<file path=ppt/_rels/presentation.xml.rels><?xml version="1.0" encoding="UTF-8" standalone="yes"?>
<Relationships xmlns="http://schemas.openxmlformats.org/package/2006/relationships"><Relationship Id="rId35" Type="http://schemas.openxmlformats.org/officeDocument/2006/relationships/slide" Target="slides/slide34.xml"/><Relationship Id="rId31" Type="http://schemas.openxmlformats.org/officeDocument/2006/relationships/slide" Target="slides/slide30.xml"/><Relationship Id="rId34" Type="http://schemas.openxmlformats.org/officeDocument/2006/relationships/slide" Target="slides/slide33.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7" Type="http://schemas.openxmlformats.org/officeDocument/2006/relationships/slide" Target="slides/slide6.xml"/><Relationship Id="rId36" Type="http://schemas.openxmlformats.org/officeDocument/2006/relationships/slide" Target="slides/slide35.xml"/><Relationship Id="rId43" Type="http://schemas.openxmlformats.org/officeDocument/2006/relationships/theme" Target="theme/theme1.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slide" Target="slides/slide31.xml"/><Relationship Id="rId37" Type="http://schemas.openxmlformats.org/officeDocument/2006/relationships/slide" Target="slides/slide36.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slide" Target="slides/slide26.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slide" Target="slides/slide27.xml"/><Relationship Id="rId26" Type="http://schemas.openxmlformats.org/officeDocument/2006/relationships/slide" Target="slides/slide25.xml"/><Relationship Id="rId30" Type="http://schemas.openxmlformats.org/officeDocument/2006/relationships/slide" Target="slides/slide29.xml"/><Relationship Id="rId11" Type="http://schemas.openxmlformats.org/officeDocument/2006/relationships/slide" Target="slides/slide10.xml"/><Relationship Id="rId42" Type="http://schemas.openxmlformats.org/officeDocument/2006/relationships/viewProps" Target="viewProps.xml"/><Relationship Id="rId29" Type="http://schemas.openxmlformats.org/officeDocument/2006/relationships/slide" Target="slides/slide28.xml"/><Relationship Id="rId6" Type="http://schemas.openxmlformats.org/officeDocument/2006/relationships/slide" Target="slides/slide5.xml"/><Relationship Id="rId16" Type="http://schemas.openxmlformats.org/officeDocument/2006/relationships/slide" Target="slides/slide15.xml"/><Relationship Id="rId33" Type="http://schemas.openxmlformats.org/officeDocument/2006/relationships/slide" Target="slides/slide32.xml"/><Relationship Id="rId44" Type="http://schemas.openxmlformats.org/officeDocument/2006/relationships/tableStyles" Target="tableStyles.xml"/><Relationship Id="rId4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38" Type="http://schemas.openxmlformats.org/officeDocument/2006/relationships/notesMaster" Target="notesMasters/notesMaster1.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385632-D400-C04A-9FAD-092D251844CC}" type="datetimeFigureOut">
              <a:rPr lang="en-US" smtClean="0"/>
              <a:pPr/>
              <a:t>11/2/11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680E40-28E5-C84A-B425-AF6346B3F756}"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242546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785BBF-803E-7B43-8BFE-04A8E423EAE2}" type="datetimeFigureOut">
              <a:rPr lang="en-US" smtClean="0"/>
              <a:pPr/>
              <a:t>11/2/11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19BA48-0E60-DB46-9C9A-2437F4176D21}"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36010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Don’t assume any model</a:t>
            </a:r>
          </a:p>
          <a:p>
            <a:r>
              <a:rPr lang="en-US" dirty="0" smtClean="0"/>
              <a:t>Just assume that </a:t>
            </a:r>
            <a:r>
              <a:rPr lang="en-US" dirty="0" err="1" smtClean="0"/>
              <a:t>WIMPs</a:t>
            </a:r>
            <a:r>
              <a:rPr lang="en-US" dirty="0" smtClean="0"/>
              <a:t> exist</a:t>
            </a:r>
            <a:r>
              <a:rPr lang="en-US" baseline="0" dirty="0" smtClean="0"/>
              <a:t> and can be pair produced at LHC</a:t>
            </a:r>
          </a:p>
          <a:p>
            <a:r>
              <a:rPr lang="en-US" baseline="0" dirty="0" smtClean="0"/>
              <a:t>Then treat pair creation as a contact operator and do an effective field theory </a:t>
            </a:r>
            <a:r>
              <a:rPr lang="en-US" baseline="0" dirty="0" err="1" smtClean="0"/>
              <a:t>Ansatz</a:t>
            </a:r>
            <a:r>
              <a:rPr lang="en-US" baseline="0" dirty="0" smtClean="0"/>
              <a:t>, just like Fermi it for the 4-fermion contact interaction before the W boson could be resolved.</a:t>
            </a:r>
          </a:p>
          <a:p>
            <a:endParaRPr lang="en-US" baseline="0" dirty="0" smtClean="0"/>
          </a:p>
          <a:p>
            <a:r>
              <a:rPr lang="en-US" baseline="0" dirty="0" smtClean="0"/>
              <a:t>One has to pick out only the subset of events with a hard radiation jet recoiling against the </a:t>
            </a:r>
            <a:r>
              <a:rPr lang="en-US" baseline="0" dirty="0" err="1" smtClean="0"/>
              <a:t>WIMPs</a:t>
            </a:r>
            <a:r>
              <a:rPr lang="en-US" baseline="0" dirty="0" smtClean="0"/>
              <a:t>, otherwise the trigger and usual event selections would not select these events</a:t>
            </a:r>
          </a:p>
          <a:p>
            <a:endParaRPr lang="en-US" baseline="0" dirty="0" smtClean="0"/>
          </a:p>
          <a:p>
            <a:r>
              <a:rPr lang="en-US" baseline="0" dirty="0" smtClean="0"/>
              <a:t>The contact operator for example for a vector interaction looks like this, there are other operators to be considered (scalar, axial-vector, pseudo-scalar) which can result in different rates for chichi bar</a:t>
            </a:r>
          </a:p>
          <a:p>
            <a:endParaRPr lang="en-US" baseline="0" dirty="0" smtClean="0"/>
          </a:p>
          <a:p>
            <a:r>
              <a:rPr lang="en-US" baseline="0" dirty="0" smtClean="0"/>
              <a:t>The suppression scale, in case of a non-detection, would be used to set bounds on, from the cross section limit. Interestingly, these limits on lambda can be translated into </a:t>
            </a:r>
            <a:r>
              <a:rPr lang="en-US" baseline="0" dirty="0" err="1" smtClean="0"/>
              <a:t>bla</a:t>
            </a:r>
            <a:endParaRPr lang="en-US" baseline="0" dirty="0" smtClean="0"/>
          </a:p>
          <a:p>
            <a:endParaRPr lang="en-US" baseline="0" dirty="0" smtClean="0"/>
          </a:p>
          <a:p>
            <a:r>
              <a:rPr lang="en-US" baseline="0" dirty="0" smtClean="0"/>
              <a:t>Positive signals in this final state are probably not the first sign we see (other analyses should see excess earlier), moreover we will have to try to derive from jet pt shapes or MET spectrum information about the underlying physics, which isn’t easy. As I said, we may already have other hints from LHC analyses by then, which would need to be combined to try and learn something about the Dark Matter properties.</a:t>
            </a:r>
          </a:p>
          <a:p>
            <a:endParaRPr lang="en-US" baseline="0" dirty="0" smtClean="0"/>
          </a:p>
          <a:p>
            <a:r>
              <a:rPr lang="en-US" baseline="0" dirty="0" smtClean="0"/>
              <a:t>Check </a:t>
            </a:r>
            <a:r>
              <a:rPr lang="en-US" baseline="0" dirty="0" err="1" smtClean="0"/>
              <a:t>dilepton</a:t>
            </a:r>
            <a:r>
              <a:rPr lang="en-US" baseline="0" dirty="0" smtClean="0"/>
              <a:t> edges!</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619BA48-0E60-DB46-9C9A-2437F4176D21}" type="slidenum">
              <a:rPr lang="en-US" smtClean="0"/>
              <a:pPr/>
              <a:t>23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Don’t assume any model</a:t>
            </a:r>
          </a:p>
          <a:p>
            <a:r>
              <a:rPr lang="en-US" dirty="0" smtClean="0"/>
              <a:t>Just assume that </a:t>
            </a:r>
            <a:r>
              <a:rPr lang="en-US" dirty="0" err="1" smtClean="0"/>
              <a:t>WIMPs</a:t>
            </a:r>
            <a:r>
              <a:rPr lang="en-US" dirty="0" smtClean="0"/>
              <a:t> exist</a:t>
            </a:r>
            <a:r>
              <a:rPr lang="en-US" baseline="0" dirty="0" smtClean="0"/>
              <a:t> and can be pair produced at LHC</a:t>
            </a:r>
          </a:p>
          <a:p>
            <a:r>
              <a:rPr lang="en-US" baseline="0" dirty="0" smtClean="0"/>
              <a:t>Then treat pair creation as a contact operator and do an effective field theory </a:t>
            </a:r>
            <a:r>
              <a:rPr lang="en-US" baseline="0" dirty="0" err="1" smtClean="0"/>
              <a:t>Ansatz</a:t>
            </a:r>
            <a:r>
              <a:rPr lang="en-US" baseline="0" dirty="0" smtClean="0"/>
              <a:t>, just like Fermi it for the 4-fermion contact interaction before the W boson could be resolved.</a:t>
            </a:r>
          </a:p>
          <a:p>
            <a:endParaRPr lang="en-US" baseline="0" dirty="0" smtClean="0"/>
          </a:p>
          <a:p>
            <a:r>
              <a:rPr lang="en-US" baseline="0" dirty="0" smtClean="0"/>
              <a:t>One has to pick out only the subset of events with a hard radiation jet recoiling against the </a:t>
            </a:r>
            <a:r>
              <a:rPr lang="en-US" baseline="0" dirty="0" err="1" smtClean="0"/>
              <a:t>WIMPs</a:t>
            </a:r>
            <a:r>
              <a:rPr lang="en-US" baseline="0" dirty="0" smtClean="0"/>
              <a:t>, otherwise the trigger and usual event selections would not select these events</a:t>
            </a:r>
          </a:p>
          <a:p>
            <a:endParaRPr lang="en-US" baseline="0" dirty="0" smtClean="0"/>
          </a:p>
          <a:p>
            <a:r>
              <a:rPr lang="en-US" baseline="0" dirty="0" smtClean="0"/>
              <a:t>The contact operator for example for a vector interaction looks like this, there are other operators to be considered (scalar, axial-vector, pseudo-scalar) which can result in different rates for chichi bar</a:t>
            </a:r>
          </a:p>
          <a:p>
            <a:endParaRPr lang="en-US" baseline="0" dirty="0" smtClean="0"/>
          </a:p>
          <a:p>
            <a:r>
              <a:rPr lang="en-US" baseline="0" dirty="0" smtClean="0"/>
              <a:t>The suppression scale, in case of a non-detection, would be used to set bounds on, from the cross section limit. Interestingly, these limits on lambda can be translated into </a:t>
            </a:r>
            <a:r>
              <a:rPr lang="en-US" baseline="0" dirty="0" err="1" smtClean="0"/>
              <a:t>bla</a:t>
            </a:r>
            <a:endParaRPr lang="en-US" baseline="0" dirty="0" smtClean="0"/>
          </a:p>
          <a:p>
            <a:endParaRPr lang="en-US" baseline="0" dirty="0" smtClean="0"/>
          </a:p>
          <a:p>
            <a:r>
              <a:rPr lang="en-US" baseline="0" dirty="0" smtClean="0"/>
              <a:t>Positive signals in this final state are probably not the first sign we see (other analyses should see excess earlier), moreover we will have to try to derive from jet pt shapes or MET spectrum information about the underlying physics, which isn’t easy. As I said, we may already have other hints from LHC analyses by then, which would need to be combined to try and learn something about the Dark Matter properties.</a:t>
            </a:r>
          </a:p>
          <a:p>
            <a:endParaRPr lang="en-US" baseline="0" dirty="0" smtClean="0"/>
          </a:p>
          <a:p>
            <a:r>
              <a:rPr lang="en-US" baseline="0" dirty="0" smtClean="0"/>
              <a:t>Check </a:t>
            </a:r>
            <a:r>
              <a:rPr lang="en-US" baseline="0" dirty="0" err="1" smtClean="0"/>
              <a:t>dilepton</a:t>
            </a:r>
            <a:r>
              <a:rPr lang="en-US" baseline="0" dirty="0" smtClean="0"/>
              <a:t> edges!</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619BA48-0E60-DB46-9C9A-2437F4176D21}"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15818162-07E2-F345-956C-46AA504F321A}" type="datetime1">
              <a:rPr lang="en-US" smtClean="0"/>
              <a:pPr/>
              <a:t>11/2/11</a:t>
            </a:fld>
            <a:endParaRPr lang="en-US"/>
          </a:p>
        </p:txBody>
      </p:sp>
      <p:sp>
        <p:nvSpPr>
          <p:cNvPr id="5" name="Footer Placeholder 4"/>
          <p:cNvSpPr>
            <a:spLocks noGrp="1"/>
          </p:cNvSpPr>
          <p:nvPr>
            <p:ph type="ftr" sz="quarter" idx="11"/>
          </p:nvPr>
        </p:nvSpPr>
        <p:spPr/>
        <p:txBody>
          <a:bodyPr/>
          <a:lstStyle/>
          <a:p>
            <a:r>
              <a:rPr lang="en-US" smtClean="0"/>
              <a:t>David Berge - CERN</a:t>
            </a:r>
            <a:endParaRPr lang="en-US"/>
          </a:p>
        </p:txBody>
      </p:sp>
      <p:sp>
        <p:nvSpPr>
          <p:cNvPr id="6" name="Slide Number Placeholder 5"/>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85ED8576-1D60-6E45-93F2-AF1CD2B1F53E}" type="datetime1">
              <a:rPr lang="en-US" smtClean="0"/>
              <a:pPr/>
              <a:t>11/2/11</a:t>
            </a:fld>
            <a:endParaRPr lang="en-US"/>
          </a:p>
        </p:txBody>
      </p:sp>
      <p:sp>
        <p:nvSpPr>
          <p:cNvPr id="5" name="Footer Placeholder 4"/>
          <p:cNvSpPr>
            <a:spLocks noGrp="1"/>
          </p:cNvSpPr>
          <p:nvPr>
            <p:ph type="ftr" sz="quarter" idx="11"/>
          </p:nvPr>
        </p:nvSpPr>
        <p:spPr/>
        <p:txBody>
          <a:bodyPr/>
          <a:lstStyle/>
          <a:p>
            <a:r>
              <a:rPr lang="en-US" smtClean="0"/>
              <a:t>David Berge - CERN</a:t>
            </a:r>
            <a:endParaRPr lang="en-US"/>
          </a:p>
        </p:txBody>
      </p:sp>
      <p:sp>
        <p:nvSpPr>
          <p:cNvPr id="6" name="Slide Number Placeholder 5"/>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E8B58D70-9DC3-B848-A1D0-A584B1F874A7}" type="datetime1">
              <a:rPr lang="en-US" smtClean="0"/>
              <a:pPr/>
              <a:t>11/2/11</a:t>
            </a:fld>
            <a:endParaRPr lang="en-US"/>
          </a:p>
        </p:txBody>
      </p:sp>
      <p:sp>
        <p:nvSpPr>
          <p:cNvPr id="5" name="Footer Placeholder 4"/>
          <p:cNvSpPr>
            <a:spLocks noGrp="1"/>
          </p:cNvSpPr>
          <p:nvPr>
            <p:ph type="ftr" sz="quarter" idx="11"/>
          </p:nvPr>
        </p:nvSpPr>
        <p:spPr/>
        <p:txBody>
          <a:bodyPr/>
          <a:lstStyle/>
          <a:p>
            <a:r>
              <a:rPr lang="en-US" smtClean="0"/>
              <a:t>David Berge - CERN</a:t>
            </a:r>
            <a:endParaRPr lang="en-US"/>
          </a:p>
        </p:txBody>
      </p:sp>
      <p:sp>
        <p:nvSpPr>
          <p:cNvPr id="6" name="Slide Number Placeholder 5"/>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1BCA7CF1-2962-3643-8D73-FB26E97CE2FB}" type="datetime1">
              <a:rPr lang="en-US" smtClean="0"/>
              <a:pPr/>
              <a:t>11/2/11</a:t>
            </a:fld>
            <a:endParaRPr lang="en-US"/>
          </a:p>
        </p:txBody>
      </p:sp>
      <p:sp>
        <p:nvSpPr>
          <p:cNvPr id="6" name="Footer Placeholder 5"/>
          <p:cNvSpPr>
            <a:spLocks noGrp="1"/>
          </p:cNvSpPr>
          <p:nvPr>
            <p:ph type="ftr" sz="quarter" idx="11"/>
          </p:nvPr>
        </p:nvSpPr>
        <p:spPr/>
        <p:txBody>
          <a:bodyPr/>
          <a:lstStyle/>
          <a:p>
            <a:r>
              <a:rPr lang="en-US" smtClean="0"/>
              <a:t>David Berge - CERN</a:t>
            </a:r>
            <a:endParaRPr lang="en-US"/>
          </a:p>
        </p:txBody>
      </p:sp>
      <p:sp>
        <p:nvSpPr>
          <p:cNvPr id="7" name="Slide Number Placeholder 6"/>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B7E8B598-EE50-A449-9E1D-1707638251AC}" type="datetime1">
              <a:rPr lang="en-US" smtClean="0"/>
              <a:pPr/>
              <a:t>11/2/11</a:t>
            </a:fld>
            <a:endParaRPr lang="en-US"/>
          </a:p>
        </p:txBody>
      </p:sp>
      <p:sp>
        <p:nvSpPr>
          <p:cNvPr id="8" name="Footer Placeholder 7"/>
          <p:cNvSpPr>
            <a:spLocks noGrp="1"/>
          </p:cNvSpPr>
          <p:nvPr>
            <p:ph type="ftr" sz="quarter" idx="11"/>
          </p:nvPr>
        </p:nvSpPr>
        <p:spPr/>
        <p:txBody>
          <a:bodyPr/>
          <a:lstStyle/>
          <a:p>
            <a:r>
              <a:rPr lang="en-US" smtClean="0"/>
              <a:t>David Berge - CERN</a:t>
            </a:r>
            <a:endParaRPr lang="en-US"/>
          </a:p>
        </p:txBody>
      </p:sp>
      <p:sp>
        <p:nvSpPr>
          <p:cNvPr id="9" name="Slide Number Placeholder 8"/>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6C713C51-C1ED-AF41-AD71-876F9B2034AF}" type="datetime1">
              <a:rPr lang="en-US" smtClean="0"/>
              <a:pPr/>
              <a:t>11/2/11</a:t>
            </a:fld>
            <a:endParaRPr lang="en-US"/>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462C5-68AD-E147-89DF-F0EEC0D1652C}" type="datetime1">
              <a:rPr lang="en-US" smtClean="0"/>
              <a:pPr/>
              <a:t>11/2/11</a:t>
            </a:fld>
            <a:endParaRPr lang="en-US"/>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18E1257C-DF52-C948-B5F6-EFC2266C95D9}" type="datetime1">
              <a:rPr lang="en-US" smtClean="0"/>
              <a:pPr/>
              <a:t>11/2/11</a:t>
            </a:fld>
            <a:endParaRPr lang="en-US"/>
          </a:p>
        </p:txBody>
      </p:sp>
      <p:sp>
        <p:nvSpPr>
          <p:cNvPr id="6" name="Footer Placeholder 5"/>
          <p:cNvSpPr>
            <a:spLocks noGrp="1"/>
          </p:cNvSpPr>
          <p:nvPr>
            <p:ph type="ftr" sz="quarter" idx="11"/>
          </p:nvPr>
        </p:nvSpPr>
        <p:spPr/>
        <p:txBody>
          <a:bodyPr/>
          <a:lstStyle/>
          <a:p>
            <a:r>
              <a:rPr lang="en-US" smtClean="0"/>
              <a:t>David Berge - CERN</a:t>
            </a:r>
            <a:endParaRPr lang="en-US"/>
          </a:p>
        </p:txBody>
      </p:sp>
      <p:sp>
        <p:nvSpPr>
          <p:cNvPr id="7" name="Slide Number Placeholder 6"/>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0228D494-6440-0740-8DA6-16F575757D4C}" type="datetime1">
              <a:rPr lang="en-US" smtClean="0"/>
              <a:pPr/>
              <a:t>11/2/11</a:t>
            </a:fld>
            <a:endParaRPr lang="en-US"/>
          </a:p>
        </p:txBody>
      </p:sp>
      <p:sp>
        <p:nvSpPr>
          <p:cNvPr id="6" name="Footer Placeholder 5"/>
          <p:cNvSpPr>
            <a:spLocks noGrp="1"/>
          </p:cNvSpPr>
          <p:nvPr>
            <p:ph type="ftr" sz="quarter" idx="11"/>
          </p:nvPr>
        </p:nvSpPr>
        <p:spPr/>
        <p:txBody>
          <a:bodyPr/>
          <a:lstStyle/>
          <a:p>
            <a:r>
              <a:rPr lang="en-US" smtClean="0"/>
              <a:t>David Berge - CERN</a:t>
            </a:r>
            <a:endParaRPr lang="en-US"/>
          </a:p>
        </p:txBody>
      </p:sp>
      <p:sp>
        <p:nvSpPr>
          <p:cNvPr id="7" name="Slide Number Placeholder 6"/>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119FA40-F5CF-CF4B-9637-7768CC989731}" type="datetime1">
              <a:rPr lang="en-US" smtClean="0"/>
              <a:pPr/>
              <a:t>11/2/11</a:t>
            </a:fld>
            <a:endParaRPr lang="en-US"/>
          </a:p>
        </p:txBody>
      </p:sp>
      <p:sp>
        <p:nvSpPr>
          <p:cNvPr id="5" name="Footer Placeholder 4"/>
          <p:cNvSpPr>
            <a:spLocks noGrp="1"/>
          </p:cNvSpPr>
          <p:nvPr>
            <p:ph type="ftr" sz="quarter" idx="11"/>
          </p:nvPr>
        </p:nvSpPr>
        <p:spPr/>
        <p:txBody>
          <a:bodyPr/>
          <a:lstStyle/>
          <a:p>
            <a:r>
              <a:rPr lang="en-US" smtClean="0"/>
              <a:t>David Berge - CERN</a:t>
            </a:r>
            <a:endParaRPr lang="en-US"/>
          </a:p>
        </p:txBody>
      </p:sp>
      <p:sp>
        <p:nvSpPr>
          <p:cNvPr id="6" name="Slide Number Placeholder 5"/>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C0262ACD-003E-BA4F-B9EB-BFDCDF1E3492}" type="datetime1">
              <a:rPr lang="en-US" smtClean="0"/>
              <a:pPr/>
              <a:t>11/2/11</a:t>
            </a:fld>
            <a:endParaRPr lang="en-US"/>
          </a:p>
        </p:txBody>
      </p:sp>
      <p:sp>
        <p:nvSpPr>
          <p:cNvPr id="5" name="Footer Placeholder 4"/>
          <p:cNvSpPr>
            <a:spLocks noGrp="1"/>
          </p:cNvSpPr>
          <p:nvPr>
            <p:ph type="ftr" sz="quarter" idx="11"/>
          </p:nvPr>
        </p:nvSpPr>
        <p:spPr/>
        <p:txBody>
          <a:bodyPr/>
          <a:lstStyle/>
          <a:p>
            <a:r>
              <a:rPr lang="en-US" smtClean="0"/>
              <a:t>David Berge - CERN</a:t>
            </a:r>
            <a:endParaRPr lang="en-US"/>
          </a:p>
        </p:txBody>
      </p:sp>
      <p:sp>
        <p:nvSpPr>
          <p:cNvPr id="6" name="Slide Number Placeholder 5"/>
          <p:cNvSpPr>
            <a:spLocks noGrp="1"/>
          </p:cNvSpPr>
          <p:nvPr>
            <p:ph type="sldNum" sz="quarter" idx="12"/>
          </p:nvPr>
        </p:nvSpPr>
        <p:spPr/>
        <p:txBody>
          <a:bodyPr/>
          <a:lstStyle/>
          <a:p>
            <a:fld id="{6E4B2DDA-C396-1F4E-A4F0-C1120273A8A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6426200" y="6647896"/>
            <a:ext cx="2730500" cy="197404"/>
          </a:xfrm>
          <a:prstGeom prst="rect">
            <a:avLst/>
          </a:prstGeom>
        </p:spPr>
        <p:txBody>
          <a:bodyPr vert="horz" lIns="91440" tIns="45720" rIns="91440" bIns="45720" rtlCol="0" anchor="ctr"/>
          <a:lstStyle>
            <a:lvl1pPr algn="r">
              <a:defRPr sz="1400">
                <a:solidFill>
                  <a:srgbClr val="7F7F7F"/>
                </a:solidFill>
              </a:defRPr>
            </a:lvl1pPr>
          </a:lstStyle>
          <a:p>
            <a:r>
              <a:rPr lang="en-US" smtClean="0"/>
              <a:t>David Berge - CERN</a:t>
            </a:r>
            <a:endParaRPr lang="en-US" dirty="0"/>
          </a:p>
        </p:txBody>
      </p:sp>
      <p:sp>
        <p:nvSpPr>
          <p:cNvPr id="2" name="Title Placeholder 1"/>
          <p:cNvSpPr>
            <a:spLocks noGrp="1"/>
          </p:cNvSpPr>
          <p:nvPr>
            <p:ph type="title"/>
          </p:nvPr>
        </p:nvSpPr>
        <p:spPr>
          <a:xfrm>
            <a:off x="154602" y="33129"/>
            <a:ext cx="8935931" cy="563217"/>
          </a:xfrm>
          <a:prstGeom prst="rect">
            <a:avLst/>
          </a:prstGeom>
          <a:solidFill>
            <a:schemeClr val="bg1"/>
          </a:solidFill>
        </p:spPr>
        <p:txBody>
          <a:bodyPr vert="horz" lIns="91440" tIns="45720" rIns="91440" bIns="45720" rtlCol="0" anchor="ctr">
            <a:normAutofit/>
          </a:bodyPr>
          <a:lstStyle/>
          <a:p>
            <a:r>
              <a:rPr lang="x-none" dirty="0" smtClean="0"/>
              <a:t>Click to edit Master title style</a:t>
            </a:r>
            <a:endParaRPr lang="en-US" dirty="0"/>
          </a:p>
        </p:txBody>
      </p:sp>
      <p:sp>
        <p:nvSpPr>
          <p:cNvPr id="3" name="Text Placeholder 2"/>
          <p:cNvSpPr>
            <a:spLocks noGrp="1"/>
          </p:cNvSpPr>
          <p:nvPr>
            <p:ph type="body" idx="1"/>
          </p:nvPr>
        </p:nvSpPr>
        <p:spPr>
          <a:xfrm>
            <a:off x="155246" y="790368"/>
            <a:ext cx="8935287" cy="5565982"/>
          </a:xfrm>
          <a:prstGeom prst="rect">
            <a:avLst/>
          </a:prstGeom>
        </p:spPr>
        <p:txBody>
          <a:bodyPr vert="horz" lIns="91440" tIns="45720" rIns="91440" bIns="45720" rtlCol="0">
            <a:normAutofit/>
          </a:body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sp>
        <p:nvSpPr>
          <p:cNvPr id="4" name="Date Placeholder 3"/>
          <p:cNvSpPr>
            <a:spLocks noGrp="1"/>
          </p:cNvSpPr>
          <p:nvPr>
            <p:ph type="dt" sz="half" idx="2"/>
          </p:nvPr>
        </p:nvSpPr>
        <p:spPr>
          <a:xfrm>
            <a:off x="155246" y="6436279"/>
            <a:ext cx="2133600" cy="365125"/>
          </a:xfrm>
          <a:prstGeom prst="rect">
            <a:avLst/>
          </a:prstGeom>
        </p:spPr>
        <p:txBody>
          <a:bodyPr vert="horz" lIns="91440" tIns="45720" rIns="91440" bIns="45720" rtlCol="0" anchor="ctr"/>
          <a:lstStyle>
            <a:lvl1pPr algn="l">
              <a:defRPr sz="1200">
                <a:solidFill>
                  <a:srgbClr val="FFFFFF"/>
                </a:solidFill>
              </a:defRPr>
            </a:lvl1pPr>
          </a:lstStyle>
          <a:p>
            <a:fld id="{19A6B3BA-07B8-7F4A-A005-B68D2D81BA50}" type="datetime1">
              <a:rPr lang="en-US" smtClean="0"/>
              <a:pPr/>
              <a:t>11/2/11</a:t>
            </a:fld>
            <a:endParaRPr lang="en-US" dirty="0"/>
          </a:p>
        </p:txBody>
      </p:sp>
      <p:sp>
        <p:nvSpPr>
          <p:cNvPr id="6" name="Slide Number Placeholder 5"/>
          <p:cNvSpPr>
            <a:spLocks noGrp="1"/>
          </p:cNvSpPr>
          <p:nvPr>
            <p:ph type="sldNum" sz="quarter" idx="4"/>
          </p:nvPr>
        </p:nvSpPr>
        <p:spPr>
          <a:xfrm>
            <a:off x="8549858" y="215900"/>
            <a:ext cx="540675" cy="197404"/>
          </a:xfrm>
          <a:prstGeom prst="rect">
            <a:avLst/>
          </a:prstGeom>
        </p:spPr>
        <p:txBody>
          <a:bodyPr vert="horz" lIns="91440" tIns="45720" rIns="91440" bIns="45720" rtlCol="0" anchor="ctr"/>
          <a:lstStyle>
            <a:lvl1pPr algn="r">
              <a:defRPr sz="1400">
                <a:solidFill>
                  <a:schemeClr val="bg1">
                    <a:lumMod val="50000"/>
                  </a:schemeClr>
                </a:solidFill>
              </a:defRPr>
            </a:lvl1pPr>
          </a:lstStyle>
          <a:p>
            <a:fld id="{6E4B2DDA-C396-1F4E-A4F0-C1120273A8A6}" type="slidenum">
              <a:rPr lang="en-US" smtClean="0"/>
              <a:pPr/>
              <a:t>‹#›</a:t>
            </a:fld>
            <a:endParaRPr lang="en-US" dirty="0"/>
          </a:p>
        </p:txBody>
      </p:sp>
      <p:cxnSp>
        <p:nvCxnSpPr>
          <p:cNvPr id="9" name="Straight Connector 8"/>
          <p:cNvCxnSpPr/>
          <p:nvPr userDrawn="1"/>
        </p:nvCxnSpPr>
        <p:spPr>
          <a:xfrm>
            <a:off x="154602" y="631441"/>
            <a:ext cx="8935931" cy="1588"/>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457200" rtl="0" eaLnBrk="1" latinLnBrk="0" hangingPunct="1">
        <a:spcBef>
          <a:spcPct val="0"/>
        </a:spcBef>
        <a:buNone/>
        <a:defRPr sz="3200" kern="1200">
          <a:solidFill>
            <a:srgbClr val="376092"/>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bg2">
              <a:lumMod val="25000"/>
            </a:schemeClr>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accent3">
              <a:lumMod val="50000"/>
            </a:schemeClr>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accent3">
              <a:lumMod val="50000"/>
            </a:schemeClr>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accent3">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http://arxiv.org/abs/1106.5327" TargetMode="External"/><Relationship Id="rId3" Type="http://schemas.openxmlformats.org/officeDocument/2006/relationships/hyperlink" Target="http://arxiv.org/abs/1106.4775"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cdsweb.cern.ch/record/1369187" TargetMode="External"/><Relationship Id="rId3" Type="http://schemas.openxmlformats.org/officeDocument/2006/relationships/hyperlink" Target="http://cdsweb.cern.ch/record/1376675"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3"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3"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4"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image" Target="../media/image12.png"/><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6" Type="http://schemas.openxmlformats.org/officeDocument/2006/relationships/image" Target="../media/image20.png"/><Relationship Id="rId4"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image" Target="../media/image16.pdf"/><Relationship Id="rId3" Type="http://schemas.openxmlformats.org/officeDocument/2006/relationships/image" Target="../media/image17.png"/><Relationship Id="rId5"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3"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4" Type="http://schemas.openxmlformats.org/officeDocument/2006/relationships/image" Target="../media/image25.png"/><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4.png"/><Relationship Id="rId5"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3" Type="http://schemas.openxmlformats.org/officeDocument/2006/relationships/image" Target="../media/image2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3"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3"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3"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Picture 20.png"/>
          <p:cNvPicPr>
            <a:picLocks noChangeAspect="1"/>
          </p:cNvPicPr>
          <p:nvPr/>
        </p:nvPicPr>
        <p:blipFill>
          <a:blip r:embed="rId2"/>
          <a:stretch>
            <a:fillRect/>
          </a:stretch>
        </p:blipFill>
        <p:spPr>
          <a:xfrm>
            <a:off x="0" y="381000"/>
            <a:ext cx="9144000" cy="6096000"/>
          </a:xfrm>
          <a:prstGeom prst="rect">
            <a:avLst/>
          </a:prstGeom>
        </p:spPr>
      </p:pic>
      <p:sp>
        <p:nvSpPr>
          <p:cNvPr id="2" name="Title 1"/>
          <p:cNvSpPr>
            <a:spLocks noGrp="1"/>
          </p:cNvSpPr>
          <p:nvPr>
            <p:ph type="ctrTitle"/>
          </p:nvPr>
        </p:nvSpPr>
        <p:spPr>
          <a:xfrm>
            <a:off x="0" y="1"/>
            <a:ext cx="7772400" cy="609600"/>
          </a:xfrm>
          <a:noFill/>
        </p:spPr>
        <p:txBody>
          <a:bodyPr>
            <a:normAutofit fontScale="90000"/>
          </a:bodyPr>
          <a:lstStyle/>
          <a:p>
            <a:r>
              <a:rPr lang="en-US" dirty="0" smtClean="0">
                <a:solidFill>
                  <a:srgbClr val="FFFFFF"/>
                </a:solidFill>
              </a:rPr>
              <a:t>LHC </a:t>
            </a:r>
            <a:r>
              <a:rPr lang="en-US" dirty="0" err="1" smtClean="0">
                <a:solidFill>
                  <a:srgbClr val="FFFFFF"/>
                </a:solidFill>
              </a:rPr>
              <a:t>m</a:t>
            </a:r>
            <a:r>
              <a:rPr lang="en-US" dirty="0" err="1" smtClean="0">
                <a:solidFill>
                  <a:srgbClr val="FFFFFF"/>
                </a:solidFill>
              </a:rPr>
              <a:t>onojet</a:t>
            </a:r>
            <a:r>
              <a:rPr lang="en-US" dirty="0" smtClean="0">
                <a:solidFill>
                  <a:srgbClr val="FFFFFF"/>
                </a:solidFill>
              </a:rPr>
              <a:t> </a:t>
            </a:r>
            <a:r>
              <a:rPr lang="en-US" dirty="0" smtClean="0">
                <a:solidFill>
                  <a:srgbClr val="FFFFFF"/>
                </a:solidFill>
              </a:rPr>
              <a:t>measurements and interpretations</a:t>
            </a:r>
            <a:endParaRPr lang="en-US" dirty="0">
              <a:solidFill>
                <a:srgbClr val="FFFFFF"/>
              </a:solidFill>
            </a:endParaRPr>
          </a:p>
        </p:txBody>
      </p:sp>
      <p:sp>
        <p:nvSpPr>
          <p:cNvPr id="3" name="Subtitle 2"/>
          <p:cNvSpPr>
            <a:spLocks noGrp="1"/>
          </p:cNvSpPr>
          <p:nvPr>
            <p:ph type="subTitle" idx="1"/>
          </p:nvPr>
        </p:nvSpPr>
        <p:spPr>
          <a:xfrm>
            <a:off x="0" y="6273800"/>
            <a:ext cx="6400800" cy="584200"/>
          </a:xfrm>
        </p:spPr>
        <p:txBody>
          <a:bodyPr>
            <a:normAutofit/>
          </a:bodyPr>
          <a:lstStyle/>
          <a:p>
            <a:pPr algn="l"/>
            <a:r>
              <a:rPr lang="en-US" dirty="0" smtClean="0">
                <a:solidFill>
                  <a:schemeClr val="bg1"/>
                </a:solidFill>
              </a:rPr>
              <a:t>David Berge, CERN, ATLAS</a:t>
            </a:r>
            <a:endParaRPr lang="en-US" dirty="0" smtClean="0">
              <a:solidFill>
                <a:schemeClr val="bg1"/>
              </a:solidFill>
            </a:endParaRPr>
          </a:p>
        </p:txBody>
      </p:sp>
      <p:sp>
        <p:nvSpPr>
          <p:cNvPr id="5" name="TextBox 4"/>
          <p:cNvSpPr txBox="1"/>
          <p:nvPr/>
        </p:nvSpPr>
        <p:spPr>
          <a:xfrm>
            <a:off x="6146800" y="3556000"/>
            <a:ext cx="2997200" cy="2336800"/>
          </a:xfrm>
          <a:prstGeom prst="rect">
            <a:avLst/>
          </a:prstGeom>
          <a:solidFill>
            <a:schemeClr val="tx1"/>
          </a:solidFill>
        </p:spPr>
        <p:txBody>
          <a:bodyPr wrap="square" rtlCol="0">
            <a:noAutofit/>
          </a:bodyPr>
          <a:lstStyle/>
          <a:p>
            <a:pPr marL="177800" indent="-177800">
              <a:buFont typeface="Arial"/>
              <a:buChar char="•"/>
            </a:pPr>
            <a:r>
              <a:rPr lang="en-US" sz="2400" dirty="0" smtClean="0">
                <a:solidFill>
                  <a:srgbClr val="FFFFFF"/>
                </a:solidFill>
              </a:rPr>
              <a:t>Measurements by ATLAS and CMS</a:t>
            </a:r>
          </a:p>
          <a:p>
            <a:pPr marL="177800" indent="-177800">
              <a:buFont typeface="Arial"/>
              <a:buChar char="•"/>
            </a:pPr>
            <a:r>
              <a:rPr lang="en-US" sz="2400" dirty="0" smtClean="0">
                <a:solidFill>
                  <a:srgbClr val="FFFFFF"/>
                </a:solidFill>
              </a:rPr>
              <a:t>ADD interpretations</a:t>
            </a:r>
            <a:endParaRPr lang="en-US" sz="2400" dirty="0" smtClean="0">
              <a:solidFill>
                <a:srgbClr val="FFFFFF"/>
              </a:solidFill>
            </a:endParaRPr>
          </a:p>
          <a:p>
            <a:pPr marL="177800" indent="-177800">
              <a:buFont typeface="Arial"/>
              <a:buChar char="•"/>
            </a:pPr>
            <a:r>
              <a:rPr lang="en-US" sz="2400" dirty="0" smtClean="0">
                <a:solidFill>
                  <a:srgbClr val="FFFFFF"/>
                </a:solidFill>
              </a:rPr>
              <a:t>WIMP </a:t>
            </a:r>
            <a:r>
              <a:rPr lang="en-US" sz="2400" dirty="0" smtClean="0">
                <a:solidFill>
                  <a:srgbClr val="FFFFFF"/>
                </a:solidFill>
              </a:rPr>
              <a:t>interpretations</a:t>
            </a:r>
            <a:endParaRPr lang="en-US" sz="2400"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Final state</a:t>
            </a:r>
            <a:endParaRPr lang="en-US" dirty="0"/>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2</a:t>
            </a:fld>
            <a:endParaRPr lang="en-US"/>
          </a:p>
        </p:txBody>
      </p:sp>
      <p:cxnSp>
        <p:nvCxnSpPr>
          <p:cNvPr id="8" name="Straight Arrow Connector 7"/>
          <p:cNvCxnSpPr/>
          <p:nvPr/>
        </p:nvCxnSpPr>
        <p:spPr>
          <a:xfrm flipV="1">
            <a:off x="4254500" y="889000"/>
            <a:ext cx="1854200" cy="1358900"/>
          </a:xfrm>
          <a:prstGeom prst="straightConnector1">
            <a:avLst/>
          </a:prstGeom>
          <a:ln w="63500">
            <a:solidFill>
              <a:schemeClr val="accent1">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10800000" flipV="1">
            <a:off x="2425700" y="2260600"/>
            <a:ext cx="1828800" cy="1320800"/>
          </a:xfrm>
          <a:prstGeom prst="straightConnector1">
            <a:avLst/>
          </a:prstGeom>
          <a:ln w="63500">
            <a:solidFill>
              <a:schemeClr val="accent1">
                <a:lumMod val="75000"/>
              </a:scheme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5400000" flipH="1" flipV="1">
            <a:off x="8466725" y="1060450"/>
            <a:ext cx="3429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8637381" y="1232694"/>
            <a:ext cx="305594"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803275" y="1145382"/>
            <a:ext cx="287258" cy="369332"/>
          </a:xfrm>
          <a:prstGeom prst="rect">
            <a:avLst/>
          </a:prstGeom>
          <a:noFill/>
        </p:spPr>
        <p:txBody>
          <a:bodyPr wrap="none" rtlCol="0">
            <a:spAutoFit/>
          </a:bodyPr>
          <a:lstStyle/>
          <a:p>
            <a:r>
              <a:rPr lang="en-US" dirty="0" err="1" smtClean="0"/>
              <a:t>x</a:t>
            </a:r>
            <a:endParaRPr lang="en-US" dirty="0"/>
          </a:p>
        </p:txBody>
      </p:sp>
      <p:sp>
        <p:nvSpPr>
          <p:cNvPr id="17" name="TextBox 16"/>
          <p:cNvSpPr txBox="1"/>
          <p:nvPr/>
        </p:nvSpPr>
        <p:spPr>
          <a:xfrm>
            <a:off x="8379452" y="723662"/>
            <a:ext cx="287258" cy="369332"/>
          </a:xfrm>
          <a:prstGeom prst="rect">
            <a:avLst/>
          </a:prstGeom>
          <a:noFill/>
        </p:spPr>
        <p:txBody>
          <a:bodyPr wrap="none" rtlCol="0">
            <a:spAutoFit/>
          </a:bodyPr>
          <a:lstStyle/>
          <a:p>
            <a:r>
              <a:rPr lang="en-US" dirty="0" err="1" smtClean="0"/>
              <a:t>y</a:t>
            </a:r>
            <a:endParaRPr lang="en-US" dirty="0"/>
          </a:p>
        </p:txBody>
      </p:sp>
      <p:cxnSp>
        <p:nvCxnSpPr>
          <p:cNvPr id="18" name="Straight Arrow Connector 17"/>
          <p:cNvCxnSpPr/>
          <p:nvPr/>
        </p:nvCxnSpPr>
        <p:spPr>
          <a:xfrm rot="5400000">
            <a:off x="3587750" y="2355850"/>
            <a:ext cx="762000" cy="571500"/>
          </a:xfrm>
          <a:prstGeom prst="straightConnector1">
            <a:avLst/>
          </a:prstGeom>
          <a:ln w="63500">
            <a:solidFill>
              <a:schemeClr val="bg1">
                <a:lumMod val="65000"/>
              </a:scheme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594398" y="2811960"/>
            <a:ext cx="831302" cy="769441"/>
          </a:xfrm>
          <a:prstGeom prst="rect">
            <a:avLst/>
          </a:prstGeom>
          <a:noFill/>
        </p:spPr>
        <p:txBody>
          <a:bodyPr wrap="none" rtlCol="0">
            <a:spAutoFit/>
          </a:bodyPr>
          <a:lstStyle/>
          <a:p>
            <a:r>
              <a:rPr lang="en-US" sz="4400" dirty="0" smtClean="0">
                <a:solidFill>
                  <a:schemeClr val="tx2">
                    <a:lumMod val="75000"/>
                  </a:schemeClr>
                </a:solidFill>
              </a:rPr>
              <a:t>Jet</a:t>
            </a:r>
            <a:endParaRPr lang="en-US" sz="4400" dirty="0">
              <a:solidFill>
                <a:schemeClr val="tx2">
                  <a:lumMod val="75000"/>
                </a:schemeClr>
              </a:solidFill>
            </a:endParaRPr>
          </a:p>
        </p:txBody>
      </p:sp>
      <p:sp>
        <p:nvSpPr>
          <p:cNvPr id="22" name="TextBox 21"/>
          <p:cNvSpPr txBox="1"/>
          <p:nvPr/>
        </p:nvSpPr>
        <p:spPr>
          <a:xfrm>
            <a:off x="6108700" y="657473"/>
            <a:ext cx="1223412" cy="769441"/>
          </a:xfrm>
          <a:prstGeom prst="rect">
            <a:avLst/>
          </a:prstGeom>
          <a:noFill/>
        </p:spPr>
        <p:txBody>
          <a:bodyPr wrap="none" rtlCol="0">
            <a:spAutoFit/>
          </a:bodyPr>
          <a:lstStyle/>
          <a:p>
            <a:r>
              <a:rPr lang="en-US" sz="4400" dirty="0" smtClean="0">
                <a:solidFill>
                  <a:schemeClr val="tx2">
                    <a:lumMod val="75000"/>
                  </a:schemeClr>
                </a:solidFill>
              </a:rPr>
              <a:t>MET</a:t>
            </a:r>
            <a:endParaRPr lang="en-US" sz="4400" dirty="0">
              <a:solidFill>
                <a:schemeClr val="tx2">
                  <a:lumMod val="75000"/>
                </a:schemeClr>
              </a:solidFill>
            </a:endParaRPr>
          </a:p>
        </p:txBody>
      </p:sp>
      <p:sp>
        <p:nvSpPr>
          <p:cNvPr id="23" name="TextBox 22"/>
          <p:cNvSpPr txBox="1"/>
          <p:nvPr/>
        </p:nvSpPr>
        <p:spPr>
          <a:xfrm>
            <a:off x="4032798" y="2510879"/>
            <a:ext cx="654947" cy="584776"/>
          </a:xfrm>
          <a:prstGeom prst="rect">
            <a:avLst/>
          </a:prstGeom>
          <a:noFill/>
        </p:spPr>
        <p:txBody>
          <a:bodyPr wrap="none" rtlCol="0">
            <a:spAutoFit/>
          </a:bodyPr>
          <a:lstStyle/>
          <a:p>
            <a:r>
              <a:rPr lang="en-US" sz="3200" dirty="0" smtClean="0">
                <a:solidFill>
                  <a:schemeClr val="bg1">
                    <a:lumMod val="65000"/>
                  </a:schemeClr>
                </a:solidFill>
              </a:rPr>
              <a:t>Jet</a:t>
            </a:r>
            <a:endParaRPr lang="en-US" sz="3200" dirty="0">
              <a:solidFill>
                <a:schemeClr val="bg1">
                  <a:lumMod val="65000"/>
                </a:schemeClr>
              </a:solidFill>
            </a:endParaRPr>
          </a:p>
        </p:txBody>
      </p:sp>
      <p:sp>
        <p:nvSpPr>
          <p:cNvPr id="24" name="TextBox 23"/>
          <p:cNvSpPr txBox="1"/>
          <p:nvPr/>
        </p:nvSpPr>
        <p:spPr>
          <a:xfrm>
            <a:off x="129202" y="1260714"/>
            <a:ext cx="1289686" cy="646331"/>
          </a:xfrm>
          <a:prstGeom prst="rect">
            <a:avLst/>
          </a:prstGeom>
          <a:noFill/>
        </p:spPr>
        <p:txBody>
          <a:bodyPr wrap="none" rtlCol="0">
            <a:spAutoFit/>
          </a:bodyPr>
          <a:lstStyle/>
          <a:p>
            <a:r>
              <a:rPr lang="en-US" sz="3600" dirty="0" smtClean="0"/>
              <a:t>Signal</a:t>
            </a:r>
            <a:endParaRPr lang="en-US" sz="3600" dirty="0"/>
          </a:p>
        </p:txBody>
      </p:sp>
      <p:sp>
        <p:nvSpPr>
          <p:cNvPr id="25" name="TextBox 24"/>
          <p:cNvSpPr txBox="1"/>
          <p:nvPr/>
        </p:nvSpPr>
        <p:spPr>
          <a:xfrm>
            <a:off x="12700" y="3796200"/>
            <a:ext cx="1784563" cy="461665"/>
          </a:xfrm>
          <a:prstGeom prst="rect">
            <a:avLst/>
          </a:prstGeom>
          <a:noFill/>
        </p:spPr>
        <p:txBody>
          <a:bodyPr wrap="none" rtlCol="0">
            <a:spAutoFit/>
          </a:bodyPr>
          <a:lstStyle/>
          <a:p>
            <a:r>
              <a:rPr lang="en-US" sz="2400" dirty="0" smtClean="0"/>
              <a:t>Backgrounds</a:t>
            </a:r>
            <a:endParaRPr lang="en-US" sz="2400" dirty="0"/>
          </a:p>
        </p:txBody>
      </p:sp>
      <p:cxnSp>
        <p:nvCxnSpPr>
          <p:cNvPr id="27" name="Straight Connector 26"/>
          <p:cNvCxnSpPr/>
          <p:nvPr/>
        </p:nvCxnSpPr>
        <p:spPr>
          <a:xfrm>
            <a:off x="0" y="3759200"/>
            <a:ext cx="9156700" cy="2540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10800000" flipV="1">
            <a:off x="2075902" y="5327095"/>
            <a:ext cx="1828800" cy="1320800"/>
          </a:xfrm>
          <a:prstGeom prst="straightConnector1">
            <a:avLst/>
          </a:prstGeom>
          <a:ln w="63500">
            <a:solidFill>
              <a:schemeClr val="accent1">
                <a:lumMod val="75000"/>
              </a:scheme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a:off x="3237952" y="5422345"/>
            <a:ext cx="762000" cy="571500"/>
          </a:xfrm>
          <a:prstGeom prst="straightConnector1">
            <a:avLst/>
          </a:prstGeom>
          <a:ln w="63500">
            <a:solidFill>
              <a:schemeClr val="bg1">
                <a:lumMod val="65000"/>
              </a:scheme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1333500" y="6030855"/>
            <a:ext cx="713732" cy="646331"/>
          </a:xfrm>
          <a:prstGeom prst="rect">
            <a:avLst/>
          </a:prstGeom>
          <a:noFill/>
        </p:spPr>
        <p:txBody>
          <a:bodyPr wrap="none" rtlCol="0">
            <a:spAutoFit/>
          </a:bodyPr>
          <a:lstStyle/>
          <a:p>
            <a:r>
              <a:rPr lang="en-US" sz="3600" dirty="0" smtClean="0">
                <a:solidFill>
                  <a:schemeClr val="tx2">
                    <a:lumMod val="75000"/>
                  </a:schemeClr>
                </a:solidFill>
              </a:rPr>
              <a:t>Jet</a:t>
            </a:r>
            <a:endParaRPr lang="en-US" sz="3600" dirty="0">
              <a:solidFill>
                <a:schemeClr val="tx2">
                  <a:lumMod val="75000"/>
                </a:schemeClr>
              </a:solidFill>
            </a:endParaRPr>
          </a:p>
        </p:txBody>
      </p:sp>
      <p:sp>
        <p:nvSpPr>
          <p:cNvPr id="31" name="TextBox 30"/>
          <p:cNvSpPr txBox="1"/>
          <p:nvPr/>
        </p:nvSpPr>
        <p:spPr>
          <a:xfrm>
            <a:off x="3683000" y="5577374"/>
            <a:ext cx="596162" cy="523220"/>
          </a:xfrm>
          <a:prstGeom prst="rect">
            <a:avLst/>
          </a:prstGeom>
          <a:noFill/>
        </p:spPr>
        <p:txBody>
          <a:bodyPr wrap="none" rtlCol="0">
            <a:spAutoFit/>
          </a:bodyPr>
          <a:lstStyle/>
          <a:p>
            <a:r>
              <a:rPr lang="en-US" sz="2800" dirty="0" smtClean="0">
                <a:solidFill>
                  <a:schemeClr val="bg1">
                    <a:lumMod val="65000"/>
                  </a:schemeClr>
                </a:solidFill>
              </a:rPr>
              <a:t>Jet</a:t>
            </a:r>
            <a:endParaRPr lang="en-US" sz="2800" dirty="0">
              <a:solidFill>
                <a:schemeClr val="bg1">
                  <a:lumMod val="65000"/>
                </a:schemeClr>
              </a:solidFill>
            </a:endParaRPr>
          </a:p>
        </p:txBody>
      </p:sp>
      <p:cxnSp>
        <p:nvCxnSpPr>
          <p:cNvPr id="32" name="Straight Arrow Connector 31"/>
          <p:cNvCxnSpPr/>
          <p:nvPr/>
        </p:nvCxnSpPr>
        <p:spPr>
          <a:xfrm flipV="1">
            <a:off x="3904702" y="4559300"/>
            <a:ext cx="1035598" cy="767795"/>
          </a:xfrm>
          <a:prstGeom prst="straightConnector1">
            <a:avLst/>
          </a:prstGeom>
          <a:ln w="38100">
            <a:solidFill>
              <a:schemeClr val="accent1">
                <a:lumMod val="75000"/>
              </a:schemeClr>
            </a:solidFill>
            <a:prstDash val="dash"/>
            <a:tailEnd type="none"/>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rot="5400000" flipH="1" flipV="1">
            <a:off x="4776945" y="4038301"/>
            <a:ext cx="658355" cy="582755"/>
          </a:xfrm>
          <a:prstGeom prst="straightConnector1">
            <a:avLst/>
          </a:prstGeom>
          <a:ln w="38100">
            <a:solidFill>
              <a:schemeClr val="accent1">
                <a:lumMod val="75000"/>
              </a:schemeClr>
            </a:solidFill>
            <a:prstDash val="sysDash"/>
            <a:tailEnd type="arrow" w="med" len="med"/>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4814745" y="4257865"/>
            <a:ext cx="1001855" cy="400991"/>
          </a:xfrm>
          <a:prstGeom prst="straightConnector1">
            <a:avLst/>
          </a:prstGeom>
          <a:ln w="38100">
            <a:solidFill>
              <a:schemeClr val="accent1">
                <a:lumMod val="75000"/>
              </a:schemeClr>
            </a:solidFill>
            <a:prstDash val="sysDash"/>
            <a:tailEnd type="arrow"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409052" y="4776530"/>
            <a:ext cx="377026" cy="584776"/>
          </a:xfrm>
          <a:prstGeom prst="rect">
            <a:avLst/>
          </a:prstGeom>
          <a:noFill/>
        </p:spPr>
        <p:txBody>
          <a:bodyPr wrap="none" rtlCol="0">
            <a:spAutoFit/>
          </a:bodyPr>
          <a:lstStyle/>
          <a:p>
            <a:r>
              <a:rPr lang="en-US" sz="3200" dirty="0" smtClean="0">
                <a:solidFill>
                  <a:schemeClr val="tx2">
                    <a:lumMod val="75000"/>
                  </a:schemeClr>
                </a:solidFill>
              </a:rPr>
              <a:t>Z</a:t>
            </a:r>
            <a:endParaRPr lang="en-US" sz="3200" dirty="0">
              <a:solidFill>
                <a:schemeClr val="tx2">
                  <a:lumMod val="75000"/>
                </a:schemeClr>
              </a:solidFill>
            </a:endParaRPr>
          </a:p>
        </p:txBody>
      </p:sp>
      <p:sp>
        <p:nvSpPr>
          <p:cNvPr id="40" name="TextBox 39"/>
          <p:cNvSpPr txBox="1"/>
          <p:nvPr/>
        </p:nvSpPr>
        <p:spPr>
          <a:xfrm>
            <a:off x="4878245" y="3759201"/>
            <a:ext cx="371741" cy="523220"/>
          </a:xfrm>
          <a:prstGeom prst="rect">
            <a:avLst/>
          </a:prstGeom>
          <a:noFill/>
        </p:spPr>
        <p:txBody>
          <a:bodyPr wrap="none" rtlCol="0">
            <a:spAutoFit/>
          </a:bodyPr>
          <a:lstStyle/>
          <a:p>
            <a:r>
              <a:rPr lang="en-US" sz="2800" dirty="0" err="1" smtClean="0">
                <a:solidFill>
                  <a:srgbClr val="17375E"/>
                </a:solidFill>
                <a:latin typeface="Symbol" charset="2"/>
                <a:cs typeface="Symbol" charset="2"/>
              </a:rPr>
              <a:t>n</a:t>
            </a:r>
            <a:endParaRPr lang="en-US" sz="2800" dirty="0">
              <a:solidFill>
                <a:srgbClr val="17375E"/>
              </a:solidFill>
              <a:latin typeface="Symbol" charset="2"/>
              <a:cs typeface="Symbol" charset="2"/>
            </a:endParaRPr>
          </a:p>
        </p:txBody>
      </p:sp>
      <p:sp>
        <p:nvSpPr>
          <p:cNvPr id="41" name="TextBox 40"/>
          <p:cNvSpPr txBox="1"/>
          <p:nvPr/>
        </p:nvSpPr>
        <p:spPr>
          <a:xfrm>
            <a:off x="5702300" y="4137124"/>
            <a:ext cx="371741" cy="523220"/>
          </a:xfrm>
          <a:prstGeom prst="rect">
            <a:avLst/>
          </a:prstGeom>
          <a:noFill/>
        </p:spPr>
        <p:txBody>
          <a:bodyPr wrap="none" rtlCol="0">
            <a:spAutoFit/>
          </a:bodyPr>
          <a:lstStyle/>
          <a:p>
            <a:r>
              <a:rPr lang="en-US" sz="2800" dirty="0" err="1" smtClean="0">
                <a:solidFill>
                  <a:srgbClr val="17375E"/>
                </a:solidFill>
                <a:latin typeface="Symbol" charset="2"/>
                <a:cs typeface="Symbol" charset="2"/>
              </a:rPr>
              <a:t>n</a:t>
            </a:r>
            <a:endParaRPr lang="en-US" sz="2800" dirty="0">
              <a:solidFill>
                <a:srgbClr val="17375E"/>
              </a:solidFill>
              <a:latin typeface="Symbol" charset="2"/>
              <a:cs typeface="Symbol" charset="2"/>
            </a:endParaRPr>
          </a:p>
        </p:txBody>
      </p:sp>
      <p:sp>
        <p:nvSpPr>
          <p:cNvPr id="42" name="TextBox 41"/>
          <p:cNvSpPr txBox="1"/>
          <p:nvPr/>
        </p:nvSpPr>
        <p:spPr>
          <a:xfrm>
            <a:off x="6121401" y="5221030"/>
            <a:ext cx="2834274" cy="1200329"/>
          </a:xfrm>
          <a:prstGeom prst="rect">
            <a:avLst/>
          </a:prstGeom>
          <a:noFill/>
        </p:spPr>
        <p:txBody>
          <a:bodyPr wrap="square" rtlCol="0">
            <a:spAutoFit/>
          </a:bodyPr>
          <a:lstStyle/>
          <a:p>
            <a:r>
              <a:rPr lang="en-US" dirty="0" smtClean="0"/>
              <a:t>Irreducible SM background, 50% to 80% of total background depending on MET cuts.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Final state</a:t>
            </a:r>
            <a:endParaRPr lang="en-US" dirty="0"/>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3</a:t>
            </a:fld>
            <a:endParaRPr lang="en-US"/>
          </a:p>
        </p:txBody>
      </p:sp>
      <p:cxnSp>
        <p:nvCxnSpPr>
          <p:cNvPr id="8" name="Straight Arrow Connector 7"/>
          <p:cNvCxnSpPr/>
          <p:nvPr/>
        </p:nvCxnSpPr>
        <p:spPr>
          <a:xfrm flipV="1">
            <a:off x="4254500" y="889000"/>
            <a:ext cx="1854200" cy="1358900"/>
          </a:xfrm>
          <a:prstGeom prst="straightConnector1">
            <a:avLst/>
          </a:prstGeom>
          <a:ln w="63500">
            <a:solidFill>
              <a:schemeClr val="accent1">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10800000" flipV="1">
            <a:off x="2425700" y="2260600"/>
            <a:ext cx="1828800" cy="1320800"/>
          </a:xfrm>
          <a:prstGeom prst="straightConnector1">
            <a:avLst/>
          </a:prstGeom>
          <a:ln w="63500">
            <a:solidFill>
              <a:schemeClr val="accent1">
                <a:lumMod val="75000"/>
              </a:scheme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5400000" flipH="1" flipV="1">
            <a:off x="8466725" y="1060450"/>
            <a:ext cx="3429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8637381" y="1232694"/>
            <a:ext cx="305594"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803275" y="1145382"/>
            <a:ext cx="287258" cy="369332"/>
          </a:xfrm>
          <a:prstGeom prst="rect">
            <a:avLst/>
          </a:prstGeom>
          <a:noFill/>
        </p:spPr>
        <p:txBody>
          <a:bodyPr wrap="none" rtlCol="0">
            <a:spAutoFit/>
          </a:bodyPr>
          <a:lstStyle/>
          <a:p>
            <a:r>
              <a:rPr lang="en-US" dirty="0" err="1" smtClean="0"/>
              <a:t>x</a:t>
            </a:r>
            <a:endParaRPr lang="en-US" dirty="0"/>
          </a:p>
        </p:txBody>
      </p:sp>
      <p:sp>
        <p:nvSpPr>
          <p:cNvPr id="17" name="TextBox 16"/>
          <p:cNvSpPr txBox="1"/>
          <p:nvPr/>
        </p:nvSpPr>
        <p:spPr>
          <a:xfrm>
            <a:off x="8379452" y="723662"/>
            <a:ext cx="287258" cy="369332"/>
          </a:xfrm>
          <a:prstGeom prst="rect">
            <a:avLst/>
          </a:prstGeom>
          <a:noFill/>
        </p:spPr>
        <p:txBody>
          <a:bodyPr wrap="none" rtlCol="0">
            <a:spAutoFit/>
          </a:bodyPr>
          <a:lstStyle/>
          <a:p>
            <a:r>
              <a:rPr lang="en-US" dirty="0" err="1" smtClean="0"/>
              <a:t>y</a:t>
            </a:r>
            <a:endParaRPr lang="en-US" dirty="0"/>
          </a:p>
        </p:txBody>
      </p:sp>
      <p:cxnSp>
        <p:nvCxnSpPr>
          <p:cNvPr id="18" name="Straight Arrow Connector 17"/>
          <p:cNvCxnSpPr/>
          <p:nvPr/>
        </p:nvCxnSpPr>
        <p:spPr>
          <a:xfrm rot="5400000">
            <a:off x="3587750" y="2355850"/>
            <a:ext cx="762000" cy="571500"/>
          </a:xfrm>
          <a:prstGeom prst="straightConnector1">
            <a:avLst/>
          </a:prstGeom>
          <a:ln w="63500">
            <a:solidFill>
              <a:schemeClr val="bg1">
                <a:lumMod val="65000"/>
              </a:scheme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594398" y="2811960"/>
            <a:ext cx="831302" cy="769441"/>
          </a:xfrm>
          <a:prstGeom prst="rect">
            <a:avLst/>
          </a:prstGeom>
          <a:noFill/>
        </p:spPr>
        <p:txBody>
          <a:bodyPr wrap="none" rtlCol="0">
            <a:spAutoFit/>
          </a:bodyPr>
          <a:lstStyle/>
          <a:p>
            <a:r>
              <a:rPr lang="en-US" sz="4400" dirty="0" smtClean="0">
                <a:solidFill>
                  <a:schemeClr val="tx2">
                    <a:lumMod val="75000"/>
                  </a:schemeClr>
                </a:solidFill>
              </a:rPr>
              <a:t>Jet</a:t>
            </a:r>
            <a:endParaRPr lang="en-US" sz="4400" dirty="0">
              <a:solidFill>
                <a:schemeClr val="tx2">
                  <a:lumMod val="75000"/>
                </a:schemeClr>
              </a:solidFill>
            </a:endParaRPr>
          </a:p>
        </p:txBody>
      </p:sp>
      <p:sp>
        <p:nvSpPr>
          <p:cNvPr id="22" name="TextBox 21"/>
          <p:cNvSpPr txBox="1"/>
          <p:nvPr/>
        </p:nvSpPr>
        <p:spPr>
          <a:xfrm>
            <a:off x="6108700" y="657473"/>
            <a:ext cx="1223412" cy="769441"/>
          </a:xfrm>
          <a:prstGeom prst="rect">
            <a:avLst/>
          </a:prstGeom>
          <a:noFill/>
        </p:spPr>
        <p:txBody>
          <a:bodyPr wrap="none" rtlCol="0">
            <a:spAutoFit/>
          </a:bodyPr>
          <a:lstStyle/>
          <a:p>
            <a:r>
              <a:rPr lang="en-US" sz="4400" dirty="0" smtClean="0">
                <a:solidFill>
                  <a:schemeClr val="tx2">
                    <a:lumMod val="75000"/>
                  </a:schemeClr>
                </a:solidFill>
              </a:rPr>
              <a:t>MET</a:t>
            </a:r>
            <a:endParaRPr lang="en-US" sz="4400" dirty="0">
              <a:solidFill>
                <a:schemeClr val="tx2">
                  <a:lumMod val="75000"/>
                </a:schemeClr>
              </a:solidFill>
            </a:endParaRPr>
          </a:p>
        </p:txBody>
      </p:sp>
      <p:sp>
        <p:nvSpPr>
          <p:cNvPr id="23" name="TextBox 22"/>
          <p:cNvSpPr txBox="1"/>
          <p:nvPr/>
        </p:nvSpPr>
        <p:spPr>
          <a:xfrm>
            <a:off x="4032798" y="2510879"/>
            <a:ext cx="654947" cy="584776"/>
          </a:xfrm>
          <a:prstGeom prst="rect">
            <a:avLst/>
          </a:prstGeom>
          <a:noFill/>
        </p:spPr>
        <p:txBody>
          <a:bodyPr wrap="none" rtlCol="0">
            <a:spAutoFit/>
          </a:bodyPr>
          <a:lstStyle/>
          <a:p>
            <a:r>
              <a:rPr lang="en-US" sz="3200" dirty="0" smtClean="0">
                <a:solidFill>
                  <a:schemeClr val="bg1">
                    <a:lumMod val="65000"/>
                  </a:schemeClr>
                </a:solidFill>
              </a:rPr>
              <a:t>Jet</a:t>
            </a:r>
            <a:endParaRPr lang="en-US" sz="3200" dirty="0">
              <a:solidFill>
                <a:schemeClr val="bg1">
                  <a:lumMod val="65000"/>
                </a:schemeClr>
              </a:solidFill>
            </a:endParaRPr>
          </a:p>
        </p:txBody>
      </p:sp>
      <p:sp>
        <p:nvSpPr>
          <p:cNvPr id="24" name="TextBox 23"/>
          <p:cNvSpPr txBox="1"/>
          <p:nvPr/>
        </p:nvSpPr>
        <p:spPr>
          <a:xfrm>
            <a:off x="129202" y="1260714"/>
            <a:ext cx="1289686" cy="646331"/>
          </a:xfrm>
          <a:prstGeom prst="rect">
            <a:avLst/>
          </a:prstGeom>
          <a:noFill/>
        </p:spPr>
        <p:txBody>
          <a:bodyPr wrap="none" rtlCol="0">
            <a:spAutoFit/>
          </a:bodyPr>
          <a:lstStyle/>
          <a:p>
            <a:r>
              <a:rPr lang="en-US" sz="3600" dirty="0" smtClean="0"/>
              <a:t>Signal</a:t>
            </a:r>
            <a:endParaRPr lang="en-US" sz="3600" dirty="0"/>
          </a:p>
        </p:txBody>
      </p:sp>
      <p:sp>
        <p:nvSpPr>
          <p:cNvPr id="25" name="TextBox 24"/>
          <p:cNvSpPr txBox="1"/>
          <p:nvPr/>
        </p:nvSpPr>
        <p:spPr>
          <a:xfrm>
            <a:off x="12700" y="3796200"/>
            <a:ext cx="1784563" cy="461665"/>
          </a:xfrm>
          <a:prstGeom prst="rect">
            <a:avLst/>
          </a:prstGeom>
          <a:noFill/>
        </p:spPr>
        <p:txBody>
          <a:bodyPr wrap="none" rtlCol="0">
            <a:spAutoFit/>
          </a:bodyPr>
          <a:lstStyle/>
          <a:p>
            <a:r>
              <a:rPr lang="en-US" sz="2400" dirty="0" smtClean="0"/>
              <a:t>Backgrounds</a:t>
            </a:r>
            <a:endParaRPr lang="en-US" sz="2400" dirty="0"/>
          </a:p>
        </p:txBody>
      </p:sp>
      <p:cxnSp>
        <p:nvCxnSpPr>
          <p:cNvPr id="27" name="Straight Connector 26"/>
          <p:cNvCxnSpPr/>
          <p:nvPr/>
        </p:nvCxnSpPr>
        <p:spPr>
          <a:xfrm>
            <a:off x="0" y="3759200"/>
            <a:ext cx="9156700" cy="2540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10800000" flipV="1">
            <a:off x="2075902" y="5327095"/>
            <a:ext cx="1828800" cy="1320800"/>
          </a:xfrm>
          <a:prstGeom prst="straightConnector1">
            <a:avLst/>
          </a:prstGeom>
          <a:ln w="63500">
            <a:solidFill>
              <a:schemeClr val="accent1">
                <a:lumMod val="75000"/>
              </a:scheme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a:off x="3237952" y="5422345"/>
            <a:ext cx="762000" cy="571500"/>
          </a:xfrm>
          <a:prstGeom prst="straightConnector1">
            <a:avLst/>
          </a:prstGeom>
          <a:ln w="63500">
            <a:solidFill>
              <a:schemeClr val="bg1">
                <a:lumMod val="65000"/>
              </a:scheme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1333500" y="6030855"/>
            <a:ext cx="713732" cy="646331"/>
          </a:xfrm>
          <a:prstGeom prst="rect">
            <a:avLst/>
          </a:prstGeom>
          <a:noFill/>
        </p:spPr>
        <p:txBody>
          <a:bodyPr wrap="none" rtlCol="0">
            <a:spAutoFit/>
          </a:bodyPr>
          <a:lstStyle/>
          <a:p>
            <a:r>
              <a:rPr lang="en-US" sz="3600" dirty="0" smtClean="0">
                <a:solidFill>
                  <a:schemeClr val="tx2">
                    <a:lumMod val="75000"/>
                  </a:schemeClr>
                </a:solidFill>
              </a:rPr>
              <a:t>Jet</a:t>
            </a:r>
            <a:endParaRPr lang="en-US" sz="3600" dirty="0">
              <a:solidFill>
                <a:schemeClr val="tx2">
                  <a:lumMod val="75000"/>
                </a:schemeClr>
              </a:solidFill>
            </a:endParaRPr>
          </a:p>
        </p:txBody>
      </p:sp>
      <p:sp>
        <p:nvSpPr>
          <p:cNvPr id="31" name="TextBox 30"/>
          <p:cNvSpPr txBox="1"/>
          <p:nvPr/>
        </p:nvSpPr>
        <p:spPr>
          <a:xfrm>
            <a:off x="3683000" y="5577374"/>
            <a:ext cx="596162" cy="523220"/>
          </a:xfrm>
          <a:prstGeom prst="rect">
            <a:avLst/>
          </a:prstGeom>
          <a:noFill/>
        </p:spPr>
        <p:txBody>
          <a:bodyPr wrap="none" rtlCol="0">
            <a:spAutoFit/>
          </a:bodyPr>
          <a:lstStyle/>
          <a:p>
            <a:r>
              <a:rPr lang="en-US" sz="2800" dirty="0" smtClean="0">
                <a:solidFill>
                  <a:schemeClr val="bg1">
                    <a:lumMod val="65000"/>
                  </a:schemeClr>
                </a:solidFill>
              </a:rPr>
              <a:t>Jet</a:t>
            </a:r>
            <a:endParaRPr lang="en-US" sz="2800" dirty="0">
              <a:solidFill>
                <a:schemeClr val="bg1">
                  <a:lumMod val="65000"/>
                </a:schemeClr>
              </a:solidFill>
            </a:endParaRPr>
          </a:p>
        </p:txBody>
      </p:sp>
      <p:cxnSp>
        <p:nvCxnSpPr>
          <p:cNvPr id="32" name="Straight Arrow Connector 31"/>
          <p:cNvCxnSpPr/>
          <p:nvPr/>
        </p:nvCxnSpPr>
        <p:spPr>
          <a:xfrm flipV="1">
            <a:off x="3904702" y="4559300"/>
            <a:ext cx="1035598" cy="767795"/>
          </a:xfrm>
          <a:prstGeom prst="straightConnector1">
            <a:avLst/>
          </a:prstGeom>
          <a:ln w="38100">
            <a:solidFill>
              <a:schemeClr val="accent1">
                <a:lumMod val="75000"/>
              </a:schemeClr>
            </a:solidFill>
            <a:prstDash val="dash"/>
            <a:tailEnd type="none"/>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rot="5400000" flipH="1" flipV="1">
            <a:off x="4776945" y="4038301"/>
            <a:ext cx="658355" cy="582755"/>
          </a:xfrm>
          <a:prstGeom prst="straightConnector1">
            <a:avLst/>
          </a:prstGeom>
          <a:ln w="38100">
            <a:solidFill>
              <a:schemeClr val="accent1">
                <a:lumMod val="75000"/>
              </a:schemeClr>
            </a:solidFill>
            <a:prstDash val="sysDash"/>
            <a:tailEnd type="arrow" w="med" len="med"/>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4814745" y="4257865"/>
            <a:ext cx="1001855" cy="400991"/>
          </a:xfrm>
          <a:prstGeom prst="straightConnector1">
            <a:avLst/>
          </a:prstGeom>
          <a:ln w="38100">
            <a:solidFill>
              <a:schemeClr val="accent1">
                <a:lumMod val="75000"/>
              </a:schemeClr>
            </a:solidFill>
            <a:prstDash val="sysDash"/>
            <a:tailEnd type="arrow"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409052" y="4776530"/>
            <a:ext cx="549750" cy="584776"/>
          </a:xfrm>
          <a:prstGeom prst="rect">
            <a:avLst/>
          </a:prstGeom>
          <a:noFill/>
        </p:spPr>
        <p:txBody>
          <a:bodyPr wrap="none" rtlCol="0">
            <a:spAutoFit/>
          </a:bodyPr>
          <a:lstStyle/>
          <a:p>
            <a:r>
              <a:rPr lang="en-US" sz="3200" dirty="0" smtClean="0">
                <a:solidFill>
                  <a:schemeClr val="tx2">
                    <a:lumMod val="75000"/>
                  </a:schemeClr>
                </a:solidFill>
              </a:rPr>
              <a:t>W</a:t>
            </a:r>
            <a:endParaRPr lang="en-US" sz="3200" dirty="0">
              <a:solidFill>
                <a:schemeClr val="tx2">
                  <a:lumMod val="75000"/>
                </a:schemeClr>
              </a:solidFill>
            </a:endParaRPr>
          </a:p>
        </p:txBody>
      </p:sp>
      <p:sp>
        <p:nvSpPr>
          <p:cNvPr id="40" name="TextBox 39"/>
          <p:cNvSpPr txBox="1"/>
          <p:nvPr/>
        </p:nvSpPr>
        <p:spPr>
          <a:xfrm>
            <a:off x="4878245" y="3759201"/>
            <a:ext cx="371741" cy="523220"/>
          </a:xfrm>
          <a:prstGeom prst="rect">
            <a:avLst/>
          </a:prstGeom>
          <a:noFill/>
        </p:spPr>
        <p:txBody>
          <a:bodyPr wrap="none" rtlCol="0">
            <a:spAutoFit/>
          </a:bodyPr>
          <a:lstStyle/>
          <a:p>
            <a:r>
              <a:rPr lang="en-US" sz="2800" dirty="0" err="1" smtClean="0">
                <a:solidFill>
                  <a:srgbClr val="17375E"/>
                </a:solidFill>
                <a:latin typeface="Symbol" charset="2"/>
                <a:cs typeface="Symbol" charset="2"/>
              </a:rPr>
              <a:t>n</a:t>
            </a:r>
            <a:endParaRPr lang="en-US" sz="2800" dirty="0">
              <a:solidFill>
                <a:srgbClr val="17375E"/>
              </a:solidFill>
              <a:latin typeface="Symbol" charset="2"/>
              <a:cs typeface="Symbol" charset="2"/>
            </a:endParaRPr>
          </a:p>
        </p:txBody>
      </p:sp>
      <p:sp>
        <p:nvSpPr>
          <p:cNvPr id="41" name="TextBox 40"/>
          <p:cNvSpPr txBox="1"/>
          <p:nvPr/>
        </p:nvSpPr>
        <p:spPr>
          <a:xfrm>
            <a:off x="5702300" y="4137124"/>
            <a:ext cx="1094445" cy="523220"/>
          </a:xfrm>
          <a:prstGeom prst="rect">
            <a:avLst/>
          </a:prstGeom>
          <a:noFill/>
        </p:spPr>
        <p:txBody>
          <a:bodyPr wrap="none" rtlCol="0">
            <a:spAutoFit/>
          </a:bodyPr>
          <a:lstStyle/>
          <a:p>
            <a:r>
              <a:rPr lang="en-US" sz="2800" dirty="0" err="1" smtClean="0">
                <a:solidFill>
                  <a:srgbClr val="17375E"/>
                </a:solidFill>
                <a:cs typeface="Symbol" charset="2"/>
              </a:rPr>
              <a:t>l</a:t>
            </a:r>
            <a:r>
              <a:rPr lang="en-US" sz="2800" dirty="0" smtClean="0">
                <a:solidFill>
                  <a:srgbClr val="17375E"/>
                </a:solidFill>
                <a:cs typeface="Symbol" charset="2"/>
              </a:rPr>
              <a:t> (lost)</a:t>
            </a:r>
            <a:endParaRPr lang="en-US" sz="2800" dirty="0">
              <a:solidFill>
                <a:srgbClr val="17375E"/>
              </a:solidFill>
              <a:cs typeface="Symbol" charset="2"/>
            </a:endParaRPr>
          </a:p>
        </p:txBody>
      </p:sp>
      <p:sp>
        <p:nvSpPr>
          <p:cNvPr id="42" name="TextBox 41"/>
          <p:cNvSpPr txBox="1"/>
          <p:nvPr/>
        </p:nvSpPr>
        <p:spPr>
          <a:xfrm>
            <a:off x="6121401" y="5221030"/>
            <a:ext cx="2834274" cy="1200329"/>
          </a:xfrm>
          <a:prstGeom prst="rect">
            <a:avLst/>
          </a:prstGeom>
          <a:noFill/>
        </p:spPr>
        <p:txBody>
          <a:bodyPr wrap="square" rtlCol="0">
            <a:spAutoFit/>
          </a:bodyPr>
          <a:lstStyle/>
          <a:p>
            <a:r>
              <a:rPr lang="en-US" dirty="0" smtClean="0"/>
              <a:t>R</a:t>
            </a:r>
            <a:r>
              <a:rPr lang="en-US" dirty="0" smtClean="0"/>
              <a:t>educible SM background, 20% to 50% of total background depending on MET cuts.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Final state</a:t>
            </a:r>
            <a:endParaRPr lang="en-US" dirty="0"/>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4</a:t>
            </a:fld>
            <a:endParaRPr lang="en-US"/>
          </a:p>
        </p:txBody>
      </p:sp>
      <p:cxnSp>
        <p:nvCxnSpPr>
          <p:cNvPr id="8" name="Straight Arrow Connector 7"/>
          <p:cNvCxnSpPr/>
          <p:nvPr/>
        </p:nvCxnSpPr>
        <p:spPr>
          <a:xfrm flipV="1">
            <a:off x="4254500" y="889000"/>
            <a:ext cx="1854200" cy="1358900"/>
          </a:xfrm>
          <a:prstGeom prst="straightConnector1">
            <a:avLst/>
          </a:prstGeom>
          <a:ln w="63500">
            <a:solidFill>
              <a:schemeClr val="accent1">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10800000" flipV="1">
            <a:off x="2425700" y="2260600"/>
            <a:ext cx="1828800" cy="1320800"/>
          </a:xfrm>
          <a:prstGeom prst="straightConnector1">
            <a:avLst/>
          </a:prstGeom>
          <a:ln w="63500">
            <a:solidFill>
              <a:schemeClr val="accent1">
                <a:lumMod val="75000"/>
              </a:scheme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5400000" flipH="1" flipV="1">
            <a:off x="8466725" y="1060450"/>
            <a:ext cx="342900"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8637381" y="1232694"/>
            <a:ext cx="305594"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803275" y="1145382"/>
            <a:ext cx="287258" cy="369332"/>
          </a:xfrm>
          <a:prstGeom prst="rect">
            <a:avLst/>
          </a:prstGeom>
          <a:noFill/>
        </p:spPr>
        <p:txBody>
          <a:bodyPr wrap="none" rtlCol="0">
            <a:spAutoFit/>
          </a:bodyPr>
          <a:lstStyle/>
          <a:p>
            <a:r>
              <a:rPr lang="en-US" dirty="0" err="1" smtClean="0"/>
              <a:t>x</a:t>
            </a:r>
            <a:endParaRPr lang="en-US" dirty="0"/>
          </a:p>
        </p:txBody>
      </p:sp>
      <p:sp>
        <p:nvSpPr>
          <p:cNvPr id="17" name="TextBox 16"/>
          <p:cNvSpPr txBox="1"/>
          <p:nvPr/>
        </p:nvSpPr>
        <p:spPr>
          <a:xfrm>
            <a:off x="8379452" y="723662"/>
            <a:ext cx="287258" cy="369332"/>
          </a:xfrm>
          <a:prstGeom prst="rect">
            <a:avLst/>
          </a:prstGeom>
          <a:noFill/>
        </p:spPr>
        <p:txBody>
          <a:bodyPr wrap="none" rtlCol="0">
            <a:spAutoFit/>
          </a:bodyPr>
          <a:lstStyle/>
          <a:p>
            <a:r>
              <a:rPr lang="en-US" dirty="0" err="1" smtClean="0"/>
              <a:t>y</a:t>
            </a:r>
            <a:endParaRPr lang="en-US" dirty="0"/>
          </a:p>
        </p:txBody>
      </p:sp>
      <p:cxnSp>
        <p:nvCxnSpPr>
          <p:cNvPr id="18" name="Straight Arrow Connector 17"/>
          <p:cNvCxnSpPr/>
          <p:nvPr/>
        </p:nvCxnSpPr>
        <p:spPr>
          <a:xfrm rot="5400000">
            <a:off x="3587750" y="2355850"/>
            <a:ext cx="762000" cy="571500"/>
          </a:xfrm>
          <a:prstGeom prst="straightConnector1">
            <a:avLst/>
          </a:prstGeom>
          <a:ln w="63500">
            <a:solidFill>
              <a:schemeClr val="bg1">
                <a:lumMod val="65000"/>
              </a:scheme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594398" y="2811960"/>
            <a:ext cx="831302" cy="769441"/>
          </a:xfrm>
          <a:prstGeom prst="rect">
            <a:avLst/>
          </a:prstGeom>
          <a:noFill/>
        </p:spPr>
        <p:txBody>
          <a:bodyPr wrap="none" rtlCol="0">
            <a:spAutoFit/>
          </a:bodyPr>
          <a:lstStyle/>
          <a:p>
            <a:r>
              <a:rPr lang="en-US" sz="4400" dirty="0" smtClean="0">
                <a:solidFill>
                  <a:schemeClr val="tx2">
                    <a:lumMod val="75000"/>
                  </a:schemeClr>
                </a:solidFill>
              </a:rPr>
              <a:t>Jet</a:t>
            </a:r>
            <a:endParaRPr lang="en-US" sz="4400" dirty="0">
              <a:solidFill>
                <a:schemeClr val="tx2">
                  <a:lumMod val="75000"/>
                </a:schemeClr>
              </a:solidFill>
            </a:endParaRPr>
          </a:p>
        </p:txBody>
      </p:sp>
      <p:sp>
        <p:nvSpPr>
          <p:cNvPr id="22" name="TextBox 21"/>
          <p:cNvSpPr txBox="1"/>
          <p:nvPr/>
        </p:nvSpPr>
        <p:spPr>
          <a:xfrm>
            <a:off x="6108700" y="657473"/>
            <a:ext cx="1223412" cy="769441"/>
          </a:xfrm>
          <a:prstGeom prst="rect">
            <a:avLst/>
          </a:prstGeom>
          <a:noFill/>
        </p:spPr>
        <p:txBody>
          <a:bodyPr wrap="none" rtlCol="0">
            <a:spAutoFit/>
          </a:bodyPr>
          <a:lstStyle/>
          <a:p>
            <a:r>
              <a:rPr lang="en-US" sz="4400" dirty="0" smtClean="0">
                <a:solidFill>
                  <a:schemeClr val="tx2">
                    <a:lumMod val="75000"/>
                  </a:schemeClr>
                </a:solidFill>
              </a:rPr>
              <a:t>MET</a:t>
            </a:r>
            <a:endParaRPr lang="en-US" sz="4400" dirty="0">
              <a:solidFill>
                <a:schemeClr val="tx2">
                  <a:lumMod val="75000"/>
                </a:schemeClr>
              </a:solidFill>
            </a:endParaRPr>
          </a:p>
        </p:txBody>
      </p:sp>
      <p:sp>
        <p:nvSpPr>
          <p:cNvPr id="23" name="TextBox 22"/>
          <p:cNvSpPr txBox="1"/>
          <p:nvPr/>
        </p:nvSpPr>
        <p:spPr>
          <a:xfrm>
            <a:off x="4032798" y="2510879"/>
            <a:ext cx="654947" cy="584776"/>
          </a:xfrm>
          <a:prstGeom prst="rect">
            <a:avLst/>
          </a:prstGeom>
          <a:noFill/>
        </p:spPr>
        <p:txBody>
          <a:bodyPr wrap="none" rtlCol="0">
            <a:spAutoFit/>
          </a:bodyPr>
          <a:lstStyle/>
          <a:p>
            <a:r>
              <a:rPr lang="en-US" sz="3200" dirty="0" smtClean="0">
                <a:solidFill>
                  <a:schemeClr val="bg1">
                    <a:lumMod val="65000"/>
                  </a:schemeClr>
                </a:solidFill>
              </a:rPr>
              <a:t>Jet</a:t>
            </a:r>
            <a:endParaRPr lang="en-US" sz="3200" dirty="0">
              <a:solidFill>
                <a:schemeClr val="bg1">
                  <a:lumMod val="65000"/>
                </a:schemeClr>
              </a:solidFill>
            </a:endParaRPr>
          </a:p>
        </p:txBody>
      </p:sp>
      <p:sp>
        <p:nvSpPr>
          <p:cNvPr id="24" name="TextBox 23"/>
          <p:cNvSpPr txBox="1"/>
          <p:nvPr/>
        </p:nvSpPr>
        <p:spPr>
          <a:xfrm>
            <a:off x="129202" y="1260714"/>
            <a:ext cx="1289686" cy="646331"/>
          </a:xfrm>
          <a:prstGeom prst="rect">
            <a:avLst/>
          </a:prstGeom>
          <a:noFill/>
        </p:spPr>
        <p:txBody>
          <a:bodyPr wrap="none" rtlCol="0">
            <a:spAutoFit/>
          </a:bodyPr>
          <a:lstStyle/>
          <a:p>
            <a:r>
              <a:rPr lang="en-US" sz="3600" dirty="0" smtClean="0"/>
              <a:t>Signal</a:t>
            </a:r>
            <a:endParaRPr lang="en-US" sz="3600" dirty="0"/>
          </a:p>
        </p:txBody>
      </p:sp>
      <p:sp>
        <p:nvSpPr>
          <p:cNvPr id="25" name="TextBox 24"/>
          <p:cNvSpPr txBox="1"/>
          <p:nvPr/>
        </p:nvSpPr>
        <p:spPr>
          <a:xfrm>
            <a:off x="12700" y="3796200"/>
            <a:ext cx="1784563" cy="461665"/>
          </a:xfrm>
          <a:prstGeom prst="rect">
            <a:avLst/>
          </a:prstGeom>
          <a:noFill/>
        </p:spPr>
        <p:txBody>
          <a:bodyPr wrap="none" rtlCol="0">
            <a:spAutoFit/>
          </a:bodyPr>
          <a:lstStyle/>
          <a:p>
            <a:r>
              <a:rPr lang="en-US" sz="2400" dirty="0" smtClean="0"/>
              <a:t>Backgrounds</a:t>
            </a:r>
            <a:endParaRPr lang="en-US" sz="2400" dirty="0"/>
          </a:p>
        </p:txBody>
      </p:sp>
      <p:cxnSp>
        <p:nvCxnSpPr>
          <p:cNvPr id="27" name="Straight Connector 26"/>
          <p:cNvCxnSpPr/>
          <p:nvPr/>
        </p:nvCxnSpPr>
        <p:spPr>
          <a:xfrm>
            <a:off x="0" y="3759200"/>
            <a:ext cx="9156700" cy="2540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10800000" flipV="1">
            <a:off x="2075902" y="5327095"/>
            <a:ext cx="1828800" cy="1320800"/>
          </a:xfrm>
          <a:prstGeom prst="straightConnector1">
            <a:avLst/>
          </a:prstGeom>
          <a:ln w="63500">
            <a:solidFill>
              <a:schemeClr val="accent1">
                <a:lumMod val="75000"/>
              </a:schemeClr>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a:off x="3237952" y="5422345"/>
            <a:ext cx="762000" cy="571500"/>
          </a:xfrm>
          <a:prstGeom prst="straightConnector1">
            <a:avLst/>
          </a:prstGeom>
          <a:ln w="63500">
            <a:solidFill>
              <a:schemeClr val="bg1">
                <a:lumMod val="65000"/>
              </a:schemeClr>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1333500" y="6030855"/>
            <a:ext cx="713732" cy="646331"/>
          </a:xfrm>
          <a:prstGeom prst="rect">
            <a:avLst/>
          </a:prstGeom>
          <a:noFill/>
        </p:spPr>
        <p:txBody>
          <a:bodyPr wrap="none" rtlCol="0">
            <a:spAutoFit/>
          </a:bodyPr>
          <a:lstStyle/>
          <a:p>
            <a:r>
              <a:rPr lang="en-US" sz="3600" dirty="0" smtClean="0">
                <a:solidFill>
                  <a:schemeClr val="tx2">
                    <a:lumMod val="75000"/>
                  </a:schemeClr>
                </a:solidFill>
              </a:rPr>
              <a:t>Jet</a:t>
            </a:r>
            <a:endParaRPr lang="en-US" sz="3600" dirty="0">
              <a:solidFill>
                <a:schemeClr val="tx2">
                  <a:lumMod val="75000"/>
                </a:schemeClr>
              </a:solidFill>
            </a:endParaRPr>
          </a:p>
        </p:txBody>
      </p:sp>
      <p:sp>
        <p:nvSpPr>
          <p:cNvPr id="31" name="TextBox 30"/>
          <p:cNvSpPr txBox="1"/>
          <p:nvPr/>
        </p:nvSpPr>
        <p:spPr>
          <a:xfrm>
            <a:off x="3683000" y="5577374"/>
            <a:ext cx="596162" cy="523220"/>
          </a:xfrm>
          <a:prstGeom prst="rect">
            <a:avLst/>
          </a:prstGeom>
          <a:noFill/>
        </p:spPr>
        <p:txBody>
          <a:bodyPr wrap="none" rtlCol="0">
            <a:spAutoFit/>
          </a:bodyPr>
          <a:lstStyle/>
          <a:p>
            <a:r>
              <a:rPr lang="en-US" sz="2800" dirty="0" smtClean="0">
                <a:solidFill>
                  <a:schemeClr val="bg1">
                    <a:lumMod val="65000"/>
                  </a:schemeClr>
                </a:solidFill>
              </a:rPr>
              <a:t>Jet</a:t>
            </a:r>
            <a:endParaRPr lang="en-US" sz="2800" dirty="0">
              <a:solidFill>
                <a:schemeClr val="bg1">
                  <a:lumMod val="65000"/>
                </a:schemeClr>
              </a:solidFill>
            </a:endParaRPr>
          </a:p>
        </p:txBody>
      </p:sp>
      <p:sp>
        <p:nvSpPr>
          <p:cNvPr id="41" name="TextBox 40"/>
          <p:cNvSpPr txBox="1"/>
          <p:nvPr/>
        </p:nvSpPr>
        <p:spPr>
          <a:xfrm>
            <a:off x="5106138" y="4398734"/>
            <a:ext cx="596162" cy="523220"/>
          </a:xfrm>
          <a:prstGeom prst="rect">
            <a:avLst/>
          </a:prstGeom>
          <a:noFill/>
        </p:spPr>
        <p:txBody>
          <a:bodyPr wrap="none" rtlCol="0">
            <a:spAutoFit/>
          </a:bodyPr>
          <a:lstStyle/>
          <a:p>
            <a:r>
              <a:rPr lang="en-US" sz="2800" dirty="0" smtClean="0">
                <a:solidFill>
                  <a:srgbClr val="FF0000"/>
                </a:solidFill>
                <a:cs typeface="Symbol" charset="2"/>
              </a:rPr>
              <a:t>Jet</a:t>
            </a:r>
            <a:endParaRPr lang="en-US" sz="2800" dirty="0">
              <a:solidFill>
                <a:srgbClr val="FF0000"/>
              </a:solidFill>
              <a:cs typeface="Symbol" charset="2"/>
            </a:endParaRPr>
          </a:p>
        </p:txBody>
      </p:sp>
      <p:sp>
        <p:nvSpPr>
          <p:cNvPr id="42" name="TextBox 41"/>
          <p:cNvSpPr txBox="1"/>
          <p:nvPr/>
        </p:nvSpPr>
        <p:spPr>
          <a:xfrm>
            <a:off x="6121401" y="5221030"/>
            <a:ext cx="2834274" cy="1200329"/>
          </a:xfrm>
          <a:prstGeom prst="rect">
            <a:avLst/>
          </a:prstGeom>
          <a:noFill/>
        </p:spPr>
        <p:txBody>
          <a:bodyPr wrap="square" rtlCol="0">
            <a:spAutoFit/>
          </a:bodyPr>
          <a:lstStyle/>
          <a:p>
            <a:r>
              <a:rPr lang="en-US" dirty="0" smtClean="0"/>
              <a:t>QCD background from jet </a:t>
            </a:r>
            <a:r>
              <a:rPr lang="en-US" dirty="0" err="1" smtClean="0"/>
              <a:t>mismeasurement</a:t>
            </a:r>
            <a:r>
              <a:rPr lang="en-US" dirty="0" smtClean="0"/>
              <a:t>, almost negligible due to </a:t>
            </a:r>
            <a:r>
              <a:rPr lang="en-US" dirty="0" err="1" smtClean="0">
                <a:latin typeface="Symbol" charset="2"/>
                <a:cs typeface="Symbol" charset="2"/>
              </a:rPr>
              <a:t>Df</a:t>
            </a:r>
            <a:r>
              <a:rPr lang="en-US" dirty="0" smtClean="0"/>
              <a:t> cuts (1-2%).</a:t>
            </a:r>
            <a:endParaRPr lang="en-US" dirty="0"/>
          </a:p>
        </p:txBody>
      </p:sp>
      <p:cxnSp>
        <p:nvCxnSpPr>
          <p:cNvPr id="33" name="Straight Arrow Connector 32"/>
          <p:cNvCxnSpPr/>
          <p:nvPr/>
        </p:nvCxnSpPr>
        <p:spPr>
          <a:xfrm flipV="1">
            <a:off x="3917402" y="4660344"/>
            <a:ext cx="1073698" cy="654052"/>
          </a:xfrm>
          <a:prstGeom prst="straightConnector1">
            <a:avLst/>
          </a:prstGeom>
          <a:ln w="63500">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154602" y="760900"/>
            <a:ext cx="8935931" cy="6195811"/>
          </a:xfrm>
          <a:prstGeom prst="rect">
            <a:avLst/>
          </a:prstGeom>
        </p:spPr>
      </p:pic>
      <p:sp>
        <p:nvSpPr>
          <p:cNvPr id="2" name="Title 1"/>
          <p:cNvSpPr>
            <a:spLocks noGrp="1"/>
          </p:cNvSpPr>
          <p:nvPr>
            <p:ph type="title"/>
          </p:nvPr>
        </p:nvSpPr>
        <p:spPr/>
        <p:txBody>
          <a:bodyPr>
            <a:normAutofit fontScale="90000"/>
          </a:bodyPr>
          <a:lstStyle/>
          <a:p>
            <a:r>
              <a:rPr lang="en-US" dirty="0" smtClean="0"/>
              <a:t>Final state</a:t>
            </a:r>
            <a:endParaRPr lang="en-US" dirty="0"/>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5</a:t>
            </a:fld>
            <a:endParaRPr lang="en-US"/>
          </a:p>
        </p:txBody>
      </p:sp>
      <p:sp>
        <p:nvSpPr>
          <p:cNvPr id="25" name="TextBox 24"/>
          <p:cNvSpPr txBox="1"/>
          <p:nvPr/>
        </p:nvSpPr>
        <p:spPr>
          <a:xfrm>
            <a:off x="457200" y="1053000"/>
            <a:ext cx="2398878" cy="461665"/>
          </a:xfrm>
          <a:prstGeom prst="rect">
            <a:avLst/>
          </a:prstGeom>
          <a:noFill/>
        </p:spPr>
        <p:txBody>
          <a:bodyPr wrap="square" rtlCol="0">
            <a:spAutoFit/>
          </a:bodyPr>
          <a:lstStyle/>
          <a:p>
            <a:r>
              <a:rPr lang="en-US" sz="2400" dirty="0" smtClean="0"/>
              <a:t>Backgrounds</a:t>
            </a:r>
            <a:endParaRPr lang="en-US" sz="2400" dirty="0"/>
          </a:p>
        </p:txBody>
      </p:sp>
      <p:sp>
        <p:nvSpPr>
          <p:cNvPr id="42" name="TextBox 41"/>
          <p:cNvSpPr txBox="1"/>
          <p:nvPr/>
        </p:nvSpPr>
        <p:spPr>
          <a:xfrm>
            <a:off x="1892301" y="5447567"/>
            <a:ext cx="2834274" cy="1200329"/>
          </a:xfrm>
          <a:prstGeom prst="rect">
            <a:avLst/>
          </a:prstGeom>
          <a:noFill/>
        </p:spPr>
        <p:txBody>
          <a:bodyPr wrap="square" rtlCol="0">
            <a:spAutoFit/>
          </a:bodyPr>
          <a:lstStyle/>
          <a:p>
            <a:r>
              <a:rPr lang="en-US" dirty="0" smtClean="0"/>
              <a:t>Non-collision backgrounds (</a:t>
            </a:r>
            <a:r>
              <a:rPr lang="en-US" dirty="0" err="1" smtClean="0"/>
              <a:t>cosmics</a:t>
            </a:r>
            <a:r>
              <a:rPr lang="en-US" dirty="0" smtClean="0"/>
              <a:t>, beam halo, beam gas, noise bursts), small nuisance at LHC (1-2%).</a:t>
            </a:r>
            <a:endParaRPr lang="en-US" dirty="0"/>
          </a:p>
        </p:txBody>
      </p:sp>
      <p:sp>
        <p:nvSpPr>
          <p:cNvPr id="32" name="TextBox 31"/>
          <p:cNvSpPr txBox="1"/>
          <p:nvPr/>
        </p:nvSpPr>
        <p:spPr>
          <a:xfrm>
            <a:off x="6426200" y="228638"/>
            <a:ext cx="2308257" cy="369332"/>
          </a:xfrm>
          <a:prstGeom prst="rect">
            <a:avLst/>
          </a:prstGeom>
          <a:noFill/>
        </p:spPr>
        <p:txBody>
          <a:bodyPr wrap="none" rtlCol="0">
            <a:spAutoFit/>
          </a:bodyPr>
          <a:lstStyle/>
          <a:p>
            <a:r>
              <a:rPr lang="en-US" dirty="0" smtClean="0"/>
              <a:t>ATLAS-CONF-2011-137</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2010 Data (35pb</a:t>
            </a:r>
            <a:r>
              <a:rPr lang="en-US" baseline="30000" dirty="0" smtClean="0"/>
              <a:t>-1</a:t>
            </a:r>
            <a:r>
              <a:rPr lang="en-US" dirty="0" smtClean="0"/>
              <a:t>) – Journal Publications</a:t>
            </a:r>
            <a:endParaRPr lang="en-US" dirty="0"/>
          </a:p>
        </p:txBody>
      </p:sp>
      <p:sp>
        <p:nvSpPr>
          <p:cNvPr id="12" name="Text Placeholder 11"/>
          <p:cNvSpPr>
            <a:spLocks noGrp="1"/>
          </p:cNvSpPr>
          <p:nvPr>
            <p:ph type="body" idx="1"/>
          </p:nvPr>
        </p:nvSpPr>
        <p:spPr>
          <a:xfrm>
            <a:off x="12700" y="785813"/>
            <a:ext cx="4610100" cy="639762"/>
          </a:xfrm>
          <a:ln>
            <a:solidFill>
              <a:schemeClr val="tx2"/>
            </a:solidFill>
          </a:ln>
        </p:spPr>
        <p:txBody>
          <a:bodyPr/>
          <a:lstStyle/>
          <a:p>
            <a:r>
              <a:rPr lang="en-US" dirty="0" smtClean="0"/>
              <a:t>ATLAS</a:t>
            </a:r>
            <a:endParaRPr lang="en-US" dirty="0"/>
          </a:p>
        </p:txBody>
      </p:sp>
      <p:sp>
        <p:nvSpPr>
          <p:cNvPr id="13" name="Content Placeholder 12"/>
          <p:cNvSpPr>
            <a:spLocks noGrp="1"/>
          </p:cNvSpPr>
          <p:nvPr>
            <p:ph sz="half" idx="2"/>
          </p:nvPr>
        </p:nvSpPr>
        <p:spPr>
          <a:xfrm>
            <a:off x="0" y="1425575"/>
            <a:ext cx="4622800" cy="5010704"/>
          </a:xfrm>
          <a:ln>
            <a:solidFill>
              <a:schemeClr val="tx2"/>
            </a:solidFill>
          </a:ln>
        </p:spPr>
        <p:txBody>
          <a:bodyPr>
            <a:normAutofit fontScale="92500" lnSpcReduction="10000"/>
          </a:bodyPr>
          <a:lstStyle/>
          <a:p>
            <a:r>
              <a:rPr lang="en-US" dirty="0" smtClean="0">
                <a:hlinkClick r:id="rId2"/>
              </a:rPr>
              <a:t>http://arxiv.org/abs/1106.5327</a:t>
            </a:r>
            <a:endParaRPr lang="en-US" dirty="0" smtClean="0"/>
          </a:p>
          <a:p>
            <a:r>
              <a:rPr lang="en-US" dirty="0" smtClean="0"/>
              <a:t>Isolated lepton veto (20 / 10 </a:t>
            </a:r>
            <a:r>
              <a:rPr lang="en-US" dirty="0" err="1" smtClean="0"/>
              <a:t>GeV</a:t>
            </a:r>
            <a:r>
              <a:rPr lang="en-US" dirty="0" smtClean="0"/>
              <a:t> for </a:t>
            </a:r>
            <a:r>
              <a:rPr lang="en-US" dirty="0" err="1" smtClean="0"/>
              <a:t>e</a:t>
            </a:r>
            <a:r>
              <a:rPr lang="en-US" dirty="0" smtClean="0"/>
              <a:t> / </a:t>
            </a:r>
            <a:r>
              <a:rPr lang="en-US" dirty="0" err="1" smtClean="0">
                <a:latin typeface="Symbol" charset="2"/>
                <a:cs typeface="Symbol" charset="2"/>
              </a:rPr>
              <a:t>m</a:t>
            </a:r>
            <a:r>
              <a:rPr lang="en-US" dirty="0" smtClean="0"/>
              <a:t>)</a:t>
            </a:r>
          </a:p>
          <a:p>
            <a:r>
              <a:rPr lang="en-US" dirty="0" smtClean="0"/>
              <a:t>Low pt:</a:t>
            </a:r>
          </a:p>
          <a:p>
            <a:pPr lvl="1"/>
            <a:r>
              <a:rPr lang="en-US" dirty="0" smtClean="0"/>
              <a:t>Lead jet pt &gt; 120 </a:t>
            </a:r>
            <a:r>
              <a:rPr lang="en-US" dirty="0" err="1" smtClean="0"/>
              <a:t>GeV</a:t>
            </a:r>
            <a:r>
              <a:rPr lang="en-US" dirty="0" smtClean="0"/>
              <a:t>, |</a:t>
            </a:r>
            <a:r>
              <a:rPr lang="en-US" dirty="0" err="1" smtClean="0">
                <a:latin typeface="Symbol" charset="2"/>
                <a:cs typeface="Symbol" charset="2"/>
              </a:rPr>
              <a:t>h</a:t>
            </a:r>
            <a:r>
              <a:rPr lang="en-US" dirty="0" smtClean="0"/>
              <a:t>| &lt; 2.0</a:t>
            </a:r>
          </a:p>
          <a:p>
            <a:pPr lvl="1"/>
            <a:r>
              <a:rPr lang="en-US" dirty="0" smtClean="0"/>
              <a:t>2</a:t>
            </a:r>
            <a:r>
              <a:rPr lang="en-US" baseline="30000" dirty="0" smtClean="0"/>
              <a:t>nd</a:t>
            </a:r>
            <a:r>
              <a:rPr lang="en-US" dirty="0" smtClean="0"/>
              <a:t> jet veto pt &lt; 30 </a:t>
            </a:r>
            <a:r>
              <a:rPr lang="en-US" dirty="0" err="1" smtClean="0"/>
              <a:t>GeV</a:t>
            </a:r>
            <a:r>
              <a:rPr lang="en-US" dirty="0" smtClean="0"/>
              <a:t>, |</a:t>
            </a:r>
            <a:r>
              <a:rPr lang="en-US" dirty="0" err="1" smtClean="0">
                <a:latin typeface="Symbol" charset="2"/>
                <a:cs typeface="Symbol" charset="2"/>
              </a:rPr>
              <a:t>h</a:t>
            </a:r>
            <a:r>
              <a:rPr lang="en-US" dirty="0" smtClean="0"/>
              <a:t>| &lt; 4.5</a:t>
            </a:r>
          </a:p>
          <a:p>
            <a:pPr lvl="1"/>
            <a:r>
              <a:rPr lang="en-US" dirty="0" smtClean="0"/>
              <a:t>MET &gt; 120 </a:t>
            </a:r>
            <a:r>
              <a:rPr lang="en-US" dirty="0" err="1" smtClean="0"/>
              <a:t>GeV</a:t>
            </a:r>
            <a:endParaRPr lang="en-US" dirty="0" smtClean="0"/>
          </a:p>
          <a:p>
            <a:r>
              <a:rPr lang="en-US" dirty="0" err="1" smtClean="0"/>
              <a:t>Hight</a:t>
            </a:r>
            <a:r>
              <a:rPr lang="en-US" dirty="0" smtClean="0"/>
              <a:t> pt:</a:t>
            </a:r>
          </a:p>
          <a:p>
            <a:pPr lvl="1"/>
            <a:r>
              <a:rPr lang="en-US" dirty="0" smtClean="0"/>
              <a:t>Lead jet pt &gt; 250 </a:t>
            </a:r>
            <a:r>
              <a:rPr lang="en-US" dirty="0" err="1" smtClean="0"/>
              <a:t>GeV</a:t>
            </a:r>
            <a:r>
              <a:rPr lang="en-US" dirty="0" smtClean="0"/>
              <a:t>, |</a:t>
            </a:r>
            <a:r>
              <a:rPr lang="en-US" dirty="0" err="1" smtClean="0">
                <a:latin typeface="Symbol" charset="2"/>
                <a:cs typeface="Symbol" charset="2"/>
              </a:rPr>
              <a:t>h</a:t>
            </a:r>
            <a:r>
              <a:rPr lang="en-US" dirty="0" smtClean="0"/>
              <a:t>| &lt; 2.0</a:t>
            </a:r>
          </a:p>
          <a:p>
            <a:pPr lvl="1"/>
            <a:r>
              <a:rPr lang="en-US" dirty="0" smtClean="0"/>
              <a:t>2</a:t>
            </a:r>
            <a:r>
              <a:rPr lang="en-US" baseline="30000" dirty="0" smtClean="0"/>
              <a:t>nd</a:t>
            </a:r>
            <a:r>
              <a:rPr lang="en-US" dirty="0" smtClean="0"/>
              <a:t> jet veto &lt; 60 </a:t>
            </a:r>
            <a:r>
              <a:rPr lang="en-US" dirty="0" err="1" smtClean="0"/>
              <a:t>GeV</a:t>
            </a:r>
            <a:r>
              <a:rPr lang="en-US" dirty="0" smtClean="0"/>
              <a:t>, |</a:t>
            </a:r>
            <a:r>
              <a:rPr lang="en-US" dirty="0" err="1" smtClean="0">
                <a:latin typeface="Symbol" charset="2"/>
                <a:cs typeface="Symbol" charset="2"/>
              </a:rPr>
              <a:t>h</a:t>
            </a:r>
            <a:r>
              <a:rPr lang="en-US" dirty="0" smtClean="0"/>
              <a:t>| &lt; 4.5</a:t>
            </a:r>
          </a:p>
          <a:p>
            <a:pPr lvl="1"/>
            <a:r>
              <a:rPr lang="en-US" dirty="0" smtClean="0"/>
              <a:t>3</a:t>
            </a:r>
            <a:r>
              <a:rPr lang="en-US" baseline="30000" dirty="0" smtClean="0"/>
              <a:t>rd</a:t>
            </a:r>
            <a:r>
              <a:rPr lang="en-US" dirty="0" smtClean="0"/>
              <a:t> jet veto &lt; 30 </a:t>
            </a:r>
            <a:r>
              <a:rPr lang="en-US" dirty="0" err="1" smtClean="0"/>
              <a:t>GeV</a:t>
            </a:r>
            <a:r>
              <a:rPr lang="en-US" dirty="0" smtClean="0"/>
              <a:t>, |</a:t>
            </a:r>
            <a:r>
              <a:rPr lang="en-US" dirty="0" err="1" smtClean="0">
                <a:latin typeface="Symbol" charset="2"/>
                <a:cs typeface="Symbol" charset="2"/>
              </a:rPr>
              <a:t>h</a:t>
            </a:r>
            <a:r>
              <a:rPr lang="en-US" dirty="0" smtClean="0"/>
              <a:t>| &lt; 4.5</a:t>
            </a:r>
          </a:p>
          <a:p>
            <a:pPr lvl="1"/>
            <a:r>
              <a:rPr lang="en-US" dirty="0" smtClean="0"/>
              <a:t>MET &gt; 220 </a:t>
            </a:r>
            <a:r>
              <a:rPr lang="en-US" dirty="0" err="1" smtClean="0"/>
              <a:t>GeV</a:t>
            </a:r>
            <a:endParaRPr lang="en-US" dirty="0" smtClean="0"/>
          </a:p>
          <a:p>
            <a:pPr lvl="1"/>
            <a:r>
              <a:rPr lang="en-US" dirty="0" smtClean="0">
                <a:latin typeface="Symbol" charset="2"/>
                <a:cs typeface="Symbol" charset="2"/>
              </a:rPr>
              <a:t>Df</a:t>
            </a:r>
            <a:r>
              <a:rPr lang="en-US" dirty="0" smtClean="0"/>
              <a:t>(j2,MET) &gt; 0.5</a:t>
            </a:r>
          </a:p>
          <a:p>
            <a:r>
              <a:rPr lang="en-US" dirty="0" smtClean="0"/>
              <a:t>ADD limits</a:t>
            </a:r>
            <a:endParaRPr lang="en-US" dirty="0"/>
          </a:p>
        </p:txBody>
      </p:sp>
      <p:sp>
        <p:nvSpPr>
          <p:cNvPr id="14" name="Text Placeholder 13"/>
          <p:cNvSpPr>
            <a:spLocks noGrp="1"/>
          </p:cNvSpPr>
          <p:nvPr>
            <p:ph type="body" sz="quarter" idx="3"/>
          </p:nvPr>
        </p:nvSpPr>
        <p:spPr>
          <a:xfrm>
            <a:off x="4632325" y="785813"/>
            <a:ext cx="4410076" cy="639762"/>
          </a:xfrm>
          <a:ln>
            <a:solidFill>
              <a:schemeClr val="tx2"/>
            </a:solidFill>
          </a:ln>
        </p:spPr>
        <p:txBody>
          <a:bodyPr/>
          <a:lstStyle/>
          <a:p>
            <a:r>
              <a:rPr lang="en-US" dirty="0" smtClean="0"/>
              <a:t>CMS</a:t>
            </a:r>
            <a:endParaRPr lang="en-US" dirty="0"/>
          </a:p>
        </p:txBody>
      </p:sp>
      <p:sp>
        <p:nvSpPr>
          <p:cNvPr id="15" name="Content Placeholder 14"/>
          <p:cNvSpPr>
            <a:spLocks noGrp="1"/>
          </p:cNvSpPr>
          <p:nvPr>
            <p:ph sz="quarter" idx="4"/>
          </p:nvPr>
        </p:nvSpPr>
        <p:spPr>
          <a:xfrm>
            <a:off x="4622801" y="1425575"/>
            <a:ext cx="4419600" cy="5010704"/>
          </a:xfrm>
          <a:ln>
            <a:solidFill>
              <a:schemeClr val="tx2"/>
            </a:solidFill>
          </a:ln>
        </p:spPr>
        <p:txBody>
          <a:bodyPr>
            <a:normAutofit/>
          </a:bodyPr>
          <a:lstStyle/>
          <a:p>
            <a:r>
              <a:rPr lang="en-US" dirty="0" smtClean="0">
                <a:hlinkClick r:id="rId3"/>
              </a:rPr>
              <a:t>http://arxiv.org/abs/1106.4775</a:t>
            </a:r>
            <a:endParaRPr lang="en-US" dirty="0" smtClean="0"/>
          </a:p>
          <a:p>
            <a:r>
              <a:rPr lang="en-US" dirty="0" smtClean="0"/>
              <a:t>Isolated lepton veto (20 </a:t>
            </a:r>
            <a:r>
              <a:rPr lang="en-US" dirty="0" err="1" smtClean="0"/>
              <a:t>GeV</a:t>
            </a:r>
            <a:r>
              <a:rPr lang="en-US" dirty="0" smtClean="0"/>
              <a:t> for both </a:t>
            </a:r>
            <a:r>
              <a:rPr lang="en-US" dirty="0" err="1" smtClean="0"/>
              <a:t>e</a:t>
            </a:r>
            <a:r>
              <a:rPr lang="en-US" dirty="0" smtClean="0"/>
              <a:t> / </a:t>
            </a:r>
            <a:r>
              <a:rPr lang="en-US" dirty="0" err="1" smtClean="0">
                <a:latin typeface="Symbol" charset="2"/>
                <a:cs typeface="Symbol" charset="2"/>
              </a:rPr>
              <a:t>m</a:t>
            </a:r>
            <a:r>
              <a:rPr lang="en-US" dirty="0" smtClean="0"/>
              <a:t>)</a:t>
            </a:r>
          </a:p>
          <a:p>
            <a:r>
              <a:rPr lang="en-US" dirty="0" smtClean="0"/>
              <a:t>MET &gt; 150 </a:t>
            </a:r>
            <a:r>
              <a:rPr lang="en-US" dirty="0" err="1" smtClean="0"/>
              <a:t>GeV</a:t>
            </a:r>
            <a:endParaRPr lang="en-US" dirty="0" smtClean="0"/>
          </a:p>
          <a:p>
            <a:r>
              <a:rPr lang="en-US" dirty="0" smtClean="0"/>
              <a:t>Lead jet pt &gt; 110 </a:t>
            </a:r>
            <a:r>
              <a:rPr lang="en-US" dirty="0" err="1" smtClean="0"/>
              <a:t>GeV</a:t>
            </a:r>
            <a:r>
              <a:rPr lang="en-US" dirty="0" smtClean="0"/>
              <a:t>, |</a:t>
            </a:r>
            <a:r>
              <a:rPr lang="en-US" dirty="0" err="1" smtClean="0">
                <a:latin typeface="Symbol" charset="2"/>
                <a:cs typeface="Symbol" charset="2"/>
              </a:rPr>
              <a:t>h</a:t>
            </a:r>
            <a:r>
              <a:rPr lang="en-US" dirty="0" smtClean="0"/>
              <a:t>| &lt; 2.4</a:t>
            </a:r>
          </a:p>
          <a:p>
            <a:r>
              <a:rPr lang="en-US" dirty="0" smtClean="0"/>
              <a:t>No 2</a:t>
            </a:r>
            <a:r>
              <a:rPr lang="en-US" baseline="30000" dirty="0" smtClean="0"/>
              <a:t>nd</a:t>
            </a:r>
            <a:r>
              <a:rPr lang="en-US" dirty="0" smtClean="0"/>
              <a:t> jet veto, but </a:t>
            </a:r>
            <a:r>
              <a:rPr lang="en-US" dirty="0" err="1" smtClean="0"/>
              <a:t>N</a:t>
            </a:r>
            <a:r>
              <a:rPr lang="en-US" baseline="-25000" dirty="0" err="1" smtClean="0"/>
              <a:t>jets</a:t>
            </a:r>
            <a:r>
              <a:rPr lang="en-US" dirty="0" smtClean="0"/>
              <a:t> &lt;3 and </a:t>
            </a:r>
            <a:r>
              <a:rPr lang="en-US" dirty="0" err="1" smtClean="0">
                <a:latin typeface="Symbol" charset="2"/>
                <a:cs typeface="Symbol" charset="2"/>
              </a:rPr>
              <a:t>Df</a:t>
            </a:r>
            <a:r>
              <a:rPr lang="en-US" dirty="0" smtClean="0"/>
              <a:t> (j1,j2) &lt; 2.0</a:t>
            </a:r>
          </a:p>
          <a:p>
            <a:r>
              <a:rPr lang="en-US" dirty="0" smtClean="0"/>
              <a:t>3</a:t>
            </a:r>
            <a:r>
              <a:rPr lang="en-US" baseline="30000" dirty="0" smtClean="0"/>
              <a:t>rd</a:t>
            </a:r>
            <a:r>
              <a:rPr lang="en-US" dirty="0" smtClean="0"/>
              <a:t> jet pt &lt; 30 </a:t>
            </a:r>
            <a:r>
              <a:rPr lang="en-US" dirty="0" err="1" smtClean="0"/>
              <a:t>GeV</a:t>
            </a:r>
            <a:endParaRPr lang="en-US" dirty="0" smtClean="0"/>
          </a:p>
          <a:p>
            <a:r>
              <a:rPr lang="en-US" dirty="0" err="1" smtClean="0">
                <a:latin typeface="Symbol" charset="2"/>
                <a:cs typeface="Symbol" charset="2"/>
              </a:rPr>
              <a:t>t</a:t>
            </a:r>
            <a:r>
              <a:rPr lang="en-US" dirty="0" smtClean="0"/>
              <a:t> veto</a:t>
            </a:r>
          </a:p>
          <a:p>
            <a:r>
              <a:rPr lang="en-US" dirty="0" smtClean="0"/>
              <a:t>ADD and </a:t>
            </a:r>
            <a:r>
              <a:rPr lang="en-US" dirty="0" err="1" smtClean="0"/>
              <a:t>unparticle</a:t>
            </a:r>
            <a:r>
              <a:rPr lang="en-US" dirty="0" smtClean="0"/>
              <a:t> limits</a:t>
            </a:r>
          </a:p>
        </p:txBody>
      </p:sp>
      <p:sp>
        <p:nvSpPr>
          <p:cNvPr id="6" name="Date Placeholder 5"/>
          <p:cNvSpPr>
            <a:spLocks noGrp="1"/>
          </p:cNvSpPr>
          <p:nvPr>
            <p:ph type="dt" sz="half" idx="10"/>
          </p:nvPr>
        </p:nvSpPr>
        <p:spPr/>
        <p:txBody>
          <a:bodyPr/>
          <a:lstStyle/>
          <a:p>
            <a:r>
              <a:rPr lang="en-US" smtClean="0"/>
              <a:t>23 June 2011</a:t>
            </a:r>
            <a:endParaRPr lang="en-US"/>
          </a:p>
        </p:txBody>
      </p:sp>
      <p:sp>
        <p:nvSpPr>
          <p:cNvPr id="9" name="Slide Number Placeholder 8"/>
          <p:cNvSpPr>
            <a:spLocks noGrp="1"/>
          </p:cNvSpPr>
          <p:nvPr>
            <p:ph type="sldNum" sz="quarter" idx="12"/>
          </p:nvPr>
        </p:nvSpPr>
        <p:spPr/>
        <p:txBody>
          <a:bodyPr/>
          <a:lstStyle/>
          <a:p>
            <a:fld id="{6E4B2DDA-C396-1F4E-A4F0-C1120273A8A6}" type="slidenum">
              <a:rPr lang="en-US" smtClean="0"/>
              <a:pPr/>
              <a:t>6</a:t>
            </a:fld>
            <a:endParaRPr lang="en-US"/>
          </a:p>
        </p:txBody>
      </p:sp>
      <p:sp>
        <p:nvSpPr>
          <p:cNvPr id="10" name="Footer Placeholder 6"/>
          <p:cNvSpPr>
            <a:spLocks noGrp="1"/>
          </p:cNvSpPr>
          <p:nvPr>
            <p:ph type="ftr" sz="quarter" idx="11"/>
          </p:nvPr>
        </p:nvSpPr>
        <p:spPr>
          <a:xfrm>
            <a:off x="6426200" y="6647896"/>
            <a:ext cx="2730500" cy="197404"/>
          </a:xfrm>
        </p:spPr>
        <p:txBody>
          <a:bodyPr/>
          <a:lstStyle/>
          <a:p>
            <a:r>
              <a:rPr lang="en-US" dirty="0" smtClean="0"/>
              <a:t>David Berge - CERN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2011 Data (1.1fb</a:t>
            </a:r>
            <a:r>
              <a:rPr lang="en-US" baseline="30000" dirty="0" smtClean="0"/>
              <a:t>-1</a:t>
            </a:r>
            <a:r>
              <a:rPr lang="en-US" dirty="0" smtClean="0"/>
              <a:t>) – Conference Notes</a:t>
            </a:r>
            <a:endParaRPr lang="en-US" dirty="0"/>
          </a:p>
        </p:txBody>
      </p:sp>
      <p:sp>
        <p:nvSpPr>
          <p:cNvPr id="12" name="Text Placeholder 11"/>
          <p:cNvSpPr>
            <a:spLocks noGrp="1"/>
          </p:cNvSpPr>
          <p:nvPr>
            <p:ph type="body" idx="1"/>
          </p:nvPr>
        </p:nvSpPr>
        <p:spPr>
          <a:xfrm>
            <a:off x="12700" y="785813"/>
            <a:ext cx="4610100" cy="639762"/>
          </a:xfrm>
          <a:ln>
            <a:solidFill>
              <a:schemeClr val="tx2"/>
            </a:solidFill>
          </a:ln>
        </p:spPr>
        <p:txBody>
          <a:bodyPr/>
          <a:lstStyle/>
          <a:p>
            <a:r>
              <a:rPr lang="en-US" dirty="0" smtClean="0"/>
              <a:t>ATLAS</a:t>
            </a:r>
            <a:endParaRPr lang="en-US" dirty="0"/>
          </a:p>
        </p:txBody>
      </p:sp>
      <p:sp>
        <p:nvSpPr>
          <p:cNvPr id="13" name="Content Placeholder 12"/>
          <p:cNvSpPr>
            <a:spLocks noGrp="1"/>
          </p:cNvSpPr>
          <p:nvPr>
            <p:ph sz="half" idx="2"/>
          </p:nvPr>
        </p:nvSpPr>
        <p:spPr>
          <a:xfrm>
            <a:off x="0" y="1425574"/>
            <a:ext cx="4622800" cy="5375829"/>
          </a:xfrm>
          <a:ln>
            <a:solidFill>
              <a:schemeClr val="tx2"/>
            </a:solidFill>
          </a:ln>
        </p:spPr>
        <p:txBody>
          <a:bodyPr>
            <a:normAutofit fontScale="77500" lnSpcReduction="20000"/>
          </a:bodyPr>
          <a:lstStyle/>
          <a:p>
            <a:r>
              <a:rPr lang="en-US" dirty="0" smtClean="0">
                <a:hlinkClick r:id="rId2"/>
              </a:rPr>
              <a:t>http://cdsweb.cern.ch/record/1369187</a:t>
            </a:r>
            <a:endParaRPr lang="en-US" dirty="0" smtClean="0"/>
          </a:p>
          <a:p>
            <a:r>
              <a:rPr lang="en-US" dirty="0" smtClean="0"/>
              <a:t>Isolated lepton veto (20 / 10 </a:t>
            </a:r>
            <a:r>
              <a:rPr lang="en-US" dirty="0" err="1" smtClean="0"/>
              <a:t>GeV</a:t>
            </a:r>
            <a:r>
              <a:rPr lang="en-US" dirty="0" smtClean="0"/>
              <a:t> for </a:t>
            </a:r>
            <a:r>
              <a:rPr lang="en-US" dirty="0" err="1" smtClean="0"/>
              <a:t>e</a:t>
            </a:r>
            <a:r>
              <a:rPr lang="en-US" dirty="0" smtClean="0"/>
              <a:t> / </a:t>
            </a:r>
            <a:r>
              <a:rPr lang="en-US" dirty="0" err="1" smtClean="0">
                <a:latin typeface="Symbol" charset="2"/>
                <a:cs typeface="Symbol" charset="2"/>
              </a:rPr>
              <a:t>m</a:t>
            </a:r>
            <a:r>
              <a:rPr lang="en-US" dirty="0" smtClean="0"/>
              <a:t>)</a:t>
            </a:r>
          </a:p>
          <a:p>
            <a:r>
              <a:rPr lang="en-US" dirty="0" smtClean="0"/>
              <a:t>Low pt:</a:t>
            </a:r>
          </a:p>
          <a:p>
            <a:pPr lvl="1"/>
            <a:r>
              <a:rPr lang="en-US" dirty="0" smtClean="0"/>
              <a:t>Lead jet pt &gt; 120 </a:t>
            </a:r>
            <a:r>
              <a:rPr lang="en-US" dirty="0" err="1" smtClean="0"/>
              <a:t>GeV</a:t>
            </a:r>
            <a:r>
              <a:rPr lang="en-US" dirty="0" smtClean="0"/>
              <a:t>, |</a:t>
            </a:r>
            <a:r>
              <a:rPr lang="en-US" dirty="0" err="1" smtClean="0">
                <a:latin typeface="Symbol" charset="2"/>
                <a:cs typeface="Symbol" charset="2"/>
              </a:rPr>
              <a:t>h</a:t>
            </a:r>
            <a:r>
              <a:rPr lang="en-US" dirty="0" smtClean="0"/>
              <a:t>| &lt; 2.0</a:t>
            </a:r>
          </a:p>
          <a:p>
            <a:pPr lvl="1"/>
            <a:r>
              <a:rPr lang="en-US" dirty="0" smtClean="0"/>
              <a:t>2</a:t>
            </a:r>
            <a:r>
              <a:rPr lang="en-US" baseline="30000" dirty="0" smtClean="0"/>
              <a:t>nd</a:t>
            </a:r>
            <a:r>
              <a:rPr lang="en-US" dirty="0" smtClean="0"/>
              <a:t> jet veto pt &lt; 30 </a:t>
            </a:r>
            <a:r>
              <a:rPr lang="en-US" dirty="0" err="1" smtClean="0"/>
              <a:t>GeV</a:t>
            </a:r>
            <a:r>
              <a:rPr lang="en-US" dirty="0" smtClean="0"/>
              <a:t>, |</a:t>
            </a:r>
            <a:r>
              <a:rPr lang="en-US" dirty="0" err="1" smtClean="0">
                <a:latin typeface="Symbol" charset="2"/>
                <a:cs typeface="Symbol" charset="2"/>
              </a:rPr>
              <a:t>h</a:t>
            </a:r>
            <a:r>
              <a:rPr lang="en-US" dirty="0" smtClean="0"/>
              <a:t>| &lt; 4.5</a:t>
            </a:r>
          </a:p>
          <a:p>
            <a:pPr lvl="1"/>
            <a:r>
              <a:rPr lang="en-US" dirty="0" smtClean="0"/>
              <a:t>MET &gt; 120 </a:t>
            </a:r>
            <a:r>
              <a:rPr lang="en-US" dirty="0" err="1" smtClean="0"/>
              <a:t>GeV</a:t>
            </a:r>
            <a:endParaRPr lang="en-US" dirty="0" smtClean="0"/>
          </a:p>
          <a:p>
            <a:r>
              <a:rPr lang="en-US" dirty="0" err="1" smtClean="0"/>
              <a:t>Hight</a:t>
            </a:r>
            <a:r>
              <a:rPr lang="en-US" dirty="0" smtClean="0"/>
              <a:t> pt:</a:t>
            </a:r>
          </a:p>
          <a:p>
            <a:pPr lvl="1"/>
            <a:r>
              <a:rPr lang="en-US" dirty="0" smtClean="0"/>
              <a:t>Lead jet pt &gt; 250 </a:t>
            </a:r>
            <a:r>
              <a:rPr lang="en-US" dirty="0" err="1" smtClean="0"/>
              <a:t>GeV</a:t>
            </a:r>
            <a:r>
              <a:rPr lang="en-US" dirty="0" smtClean="0"/>
              <a:t>, |</a:t>
            </a:r>
            <a:r>
              <a:rPr lang="en-US" dirty="0" err="1" smtClean="0">
                <a:latin typeface="Symbol" charset="2"/>
                <a:cs typeface="Symbol" charset="2"/>
              </a:rPr>
              <a:t>h</a:t>
            </a:r>
            <a:r>
              <a:rPr lang="en-US" dirty="0" smtClean="0"/>
              <a:t>| &lt; 2.0</a:t>
            </a:r>
          </a:p>
          <a:p>
            <a:pPr lvl="1"/>
            <a:r>
              <a:rPr lang="en-US" dirty="0" smtClean="0"/>
              <a:t>2</a:t>
            </a:r>
            <a:r>
              <a:rPr lang="en-US" baseline="30000" dirty="0" smtClean="0"/>
              <a:t>nd</a:t>
            </a:r>
            <a:r>
              <a:rPr lang="en-US" dirty="0" smtClean="0"/>
              <a:t> jet veto &lt; 60 </a:t>
            </a:r>
            <a:r>
              <a:rPr lang="en-US" dirty="0" err="1" smtClean="0"/>
              <a:t>GeV</a:t>
            </a:r>
            <a:r>
              <a:rPr lang="en-US" dirty="0" smtClean="0"/>
              <a:t>, |</a:t>
            </a:r>
            <a:r>
              <a:rPr lang="en-US" dirty="0" err="1" smtClean="0">
                <a:latin typeface="Symbol" charset="2"/>
                <a:cs typeface="Symbol" charset="2"/>
              </a:rPr>
              <a:t>h</a:t>
            </a:r>
            <a:r>
              <a:rPr lang="en-US" dirty="0" smtClean="0"/>
              <a:t>| &lt; 4.5</a:t>
            </a:r>
          </a:p>
          <a:p>
            <a:pPr lvl="1"/>
            <a:r>
              <a:rPr lang="en-US" dirty="0" smtClean="0"/>
              <a:t>3</a:t>
            </a:r>
            <a:r>
              <a:rPr lang="en-US" baseline="30000" dirty="0" smtClean="0"/>
              <a:t>rd</a:t>
            </a:r>
            <a:r>
              <a:rPr lang="en-US" dirty="0" smtClean="0"/>
              <a:t> jet veto &lt; 30 </a:t>
            </a:r>
            <a:r>
              <a:rPr lang="en-US" dirty="0" err="1" smtClean="0"/>
              <a:t>GeV</a:t>
            </a:r>
            <a:r>
              <a:rPr lang="en-US" dirty="0" smtClean="0"/>
              <a:t>, |</a:t>
            </a:r>
            <a:r>
              <a:rPr lang="en-US" dirty="0" err="1" smtClean="0">
                <a:latin typeface="Symbol" charset="2"/>
                <a:cs typeface="Symbol" charset="2"/>
              </a:rPr>
              <a:t>h</a:t>
            </a:r>
            <a:r>
              <a:rPr lang="en-US" dirty="0" smtClean="0"/>
              <a:t>| &lt; 4.5</a:t>
            </a:r>
          </a:p>
          <a:p>
            <a:pPr lvl="1"/>
            <a:r>
              <a:rPr lang="en-US" dirty="0" smtClean="0"/>
              <a:t>MET &gt; 220 </a:t>
            </a:r>
            <a:r>
              <a:rPr lang="en-US" dirty="0" err="1" smtClean="0"/>
              <a:t>GeV</a:t>
            </a:r>
            <a:endParaRPr lang="en-US" dirty="0" smtClean="0"/>
          </a:p>
          <a:p>
            <a:pPr lvl="1"/>
            <a:r>
              <a:rPr lang="en-US" dirty="0" smtClean="0">
                <a:latin typeface="Symbol" charset="2"/>
                <a:cs typeface="Symbol" charset="2"/>
              </a:rPr>
              <a:t>Df</a:t>
            </a:r>
            <a:r>
              <a:rPr lang="en-US" dirty="0" smtClean="0"/>
              <a:t>(j2,MET) &gt; 0.5</a:t>
            </a:r>
          </a:p>
          <a:p>
            <a:r>
              <a:rPr lang="en-US" b="1" u="sng" dirty="0" smtClean="0"/>
              <a:t>Very </a:t>
            </a:r>
            <a:r>
              <a:rPr lang="en-US" b="1" u="sng" dirty="0" err="1" smtClean="0"/>
              <a:t>hight</a:t>
            </a:r>
            <a:r>
              <a:rPr lang="en-US" b="1" u="sng" dirty="0" smtClean="0"/>
              <a:t> pt:</a:t>
            </a:r>
          </a:p>
          <a:p>
            <a:pPr lvl="1"/>
            <a:r>
              <a:rPr lang="en-US" dirty="0" smtClean="0"/>
              <a:t>Lead jet </a:t>
            </a:r>
            <a:r>
              <a:rPr lang="en-US" b="1" u="sng" dirty="0" smtClean="0"/>
              <a:t>pt &gt; 350 </a:t>
            </a:r>
            <a:r>
              <a:rPr lang="en-US" b="1" u="sng" dirty="0" err="1" smtClean="0"/>
              <a:t>GeV</a:t>
            </a:r>
            <a:r>
              <a:rPr lang="en-US" dirty="0" smtClean="0"/>
              <a:t>, |</a:t>
            </a:r>
            <a:r>
              <a:rPr lang="en-US" dirty="0" err="1" smtClean="0">
                <a:latin typeface="Symbol" charset="2"/>
                <a:cs typeface="Symbol" charset="2"/>
              </a:rPr>
              <a:t>h</a:t>
            </a:r>
            <a:r>
              <a:rPr lang="en-US" dirty="0" smtClean="0"/>
              <a:t>| &lt; 2.0</a:t>
            </a:r>
          </a:p>
          <a:p>
            <a:pPr lvl="1"/>
            <a:r>
              <a:rPr lang="en-US" dirty="0" smtClean="0"/>
              <a:t>2</a:t>
            </a:r>
            <a:r>
              <a:rPr lang="en-US" baseline="30000" dirty="0" smtClean="0"/>
              <a:t>nd</a:t>
            </a:r>
            <a:r>
              <a:rPr lang="en-US" dirty="0" smtClean="0"/>
              <a:t> jet veto &lt; 60 </a:t>
            </a:r>
            <a:r>
              <a:rPr lang="en-US" dirty="0" err="1" smtClean="0"/>
              <a:t>GeV</a:t>
            </a:r>
            <a:r>
              <a:rPr lang="en-US" dirty="0" smtClean="0"/>
              <a:t>, |</a:t>
            </a:r>
            <a:r>
              <a:rPr lang="en-US" dirty="0" err="1" smtClean="0">
                <a:latin typeface="Symbol" charset="2"/>
                <a:cs typeface="Symbol" charset="2"/>
              </a:rPr>
              <a:t>h</a:t>
            </a:r>
            <a:r>
              <a:rPr lang="en-US" dirty="0" smtClean="0"/>
              <a:t>| &lt; 4.5</a:t>
            </a:r>
          </a:p>
          <a:p>
            <a:pPr lvl="1"/>
            <a:r>
              <a:rPr lang="en-US" dirty="0" smtClean="0"/>
              <a:t>3</a:t>
            </a:r>
            <a:r>
              <a:rPr lang="en-US" baseline="30000" dirty="0" smtClean="0"/>
              <a:t>rd</a:t>
            </a:r>
            <a:r>
              <a:rPr lang="en-US" dirty="0" smtClean="0"/>
              <a:t> jet veto &lt; 30 </a:t>
            </a:r>
            <a:r>
              <a:rPr lang="en-US" dirty="0" err="1" smtClean="0"/>
              <a:t>GeV</a:t>
            </a:r>
            <a:r>
              <a:rPr lang="en-US" dirty="0" smtClean="0"/>
              <a:t>, |</a:t>
            </a:r>
            <a:r>
              <a:rPr lang="en-US" dirty="0" err="1" smtClean="0">
                <a:latin typeface="Symbol" charset="2"/>
                <a:cs typeface="Symbol" charset="2"/>
              </a:rPr>
              <a:t>h</a:t>
            </a:r>
            <a:r>
              <a:rPr lang="en-US" dirty="0" smtClean="0"/>
              <a:t>| &lt; 4.5</a:t>
            </a:r>
          </a:p>
          <a:p>
            <a:pPr lvl="1"/>
            <a:r>
              <a:rPr lang="en-US" b="1" u="sng" dirty="0" smtClean="0"/>
              <a:t>MET &gt; 300 </a:t>
            </a:r>
            <a:r>
              <a:rPr lang="en-US" b="1" u="sng" dirty="0" err="1" smtClean="0"/>
              <a:t>GeV</a:t>
            </a:r>
            <a:endParaRPr lang="en-US" b="1" u="sng" dirty="0" smtClean="0"/>
          </a:p>
          <a:p>
            <a:pPr lvl="1"/>
            <a:r>
              <a:rPr lang="en-US" dirty="0" smtClean="0">
                <a:latin typeface="Symbol" charset="2"/>
                <a:cs typeface="Symbol" charset="2"/>
              </a:rPr>
              <a:t>Df</a:t>
            </a:r>
            <a:r>
              <a:rPr lang="en-US" dirty="0" smtClean="0"/>
              <a:t>(j2,MET) &gt; 0.5</a:t>
            </a:r>
          </a:p>
          <a:p>
            <a:r>
              <a:rPr lang="en-US" dirty="0" smtClean="0"/>
              <a:t>ADD limits</a:t>
            </a:r>
          </a:p>
          <a:p>
            <a:pPr lvl="1"/>
            <a:endParaRPr lang="en-US" dirty="0"/>
          </a:p>
        </p:txBody>
      </p:sp>
      <p:sp>
        <p:nvSpPr>
          <p:cNvPr id="14" name="Text Placeholder 13"/>
          <p:cNvSpPr>
            <a:spLocks noGrp="1"/>
          </p:cNvSpPr>
          <p:nvPr>
            <p:ph type="body" sz="quarter" idx="3"/>
          </p:nvPr>
        </p:nvSpPr>
        <p:spPr>
          <a:xfrm>
            <a:off x="4632325" y="785813"/>
            <a:ext cx="4410076" cy="639762"/>
          </a:xfrm>
          <a:ln>
            <a:solidFill>
              <a:schemeClr val="tx2"/>
            </a:solidFill>
          </a:ln>
        </p:spPr>
        <p:txBody>
          <a:bodyPr/>
          <a:lstStyle/>
          <a:p>
            <a:r>
              <a:rPr lang="en-US" dirty="0" smtClean="0"/>
              <a:t>CMS</a:t>
            </a:r>
            <a:endParaRPr lang="en-US" dirty="0"/>
          </a:p>
        </p:txBody>
      </p:sp>
      <p:sp>
        <p:nvSpPr>
          <p:cNvPr id="15" name="Content Placeholder 14"/>
          <p:cNvSpPr>
            <a:spLocks noGrp="1"/>
          </p:cNvSpPr>
          <p:nvPr>
            <p:ph sz="quarter" idx="4"/>
          </p:nvPr>
        </p:nvSpPr>
        <p:spPr>
          <a:xfrm>
            <a:off x="4622801" y="1425574"/>
            <a:ext cx="4419600" cy="5375829"/>
          </a:xfrm>
          <a:ln>
            <a:solidFill>
              <a:schemeClr val="tx2"/>
            </a:solidFill>
          </a:ln>
        </p:spPr>
        <p:txBody>
          <a:bodyPr>
            <a:normAutofit fontScale="92500" lnSpcReduction="20000"/>
          </a:bodyPr>
          <a:lstStyle/>
          <a:p>
            <a:r>
              <a:rPr lang="en-US" dirty="0" smtClean="0">
                <a:hlinkClick r:id="rId3"/>
              </a:rPr>
              <a:t>http://cdsweb.cern.ch/record/1376675</a:t>
            </a:r>
            <a:endParaRPr lang="en-US" dirty="0" smtClean="0"/>
          </a:p>
          <a:p>
            <a:r>
              <a:rPr lang="en-US" dirty="0" smtClean="0"/>
              <a:t>Isolated lepton veto (20 </a:t>
            </a:r>
            <a:r>
              <a:rPr lang="en-US" dirty="0" err="1" smtClean="0"/>
              <a:t>GeV</a:t>
            </a:r>
            <a:r>
              <a:rPr lang="en-US" dirty="0" smtClean="0"/>
              <a:t> for both </a:t>
            </a:r>
            <a:r>
              <a:rPr lang="en-US" dirty="0" err="1" smtClean="0"/>
              <a:t>e</a:t>
            </a:r>
            <a:r>
              <a:rPr lang="en-US" dirty="0" smtClean="0"/>
              <a:t> / </a:t>
            </a:r>
            <a:r>
              <a:rPr lang="en-US" dirty="0" err="1" smtClean="0">
                <a:latin typeface="Symbol" charset="2"/>
                <a:cs typeface="Symbol" charset="2"/>
              </a:rPr>
              <a:t>m</a:t>
            </a:r>
            <a:r>
              <a:rPr lang="en-US" dirty="0" smtClean="0"/>
              <a:t>)</a:t>
            </a:r>
          </a:p>
          <a:p>
            <a:r>
              <a:rPr lang="en-US" b="1" u="sng" dirty="0" smtClean="0"/>
              <a:t>Low to high MET:</a:t>
            </a:r>
          </a:p>
          <a:p>
            <a:pPr lvl="1"/>
            <a:r>
              <a:rPr lang="en-US" b="1" u="sng" dirty="0" smtClean="0"/>
              <a:t>MET &gt; 200 </a:t>
            </a:r>
            <a:r>
              <a:rPr lang="en-US" b="1" u="sng" dirty="0" err="1" smtClean="0"/>
              <a:t>GeV</a:t>
            </a:r>
            <a:endParaRPr lang="en-US" b="1" u="sng" dirty="0" smtClean="0"/>
          </a:p>
          <a:p>
            <a:pPr lvl="1"/>
            <a:r>
              <a:rPr lang="en-US" b="1" u="sng" dirty="0" smtClean="0"/>
              <a:t>MET &gt; 250 </a:t>
            </a:r>
            <a:r>
              <a:rPr lang="en-US" b="1" u="sng" dirty="0" err="1" smtClean="0"/>
              <a:t>GeV</a:t>
            </a:r>
            <a:endParaRPr lang="en-US" b="1" u="sng" dirty="0" smtClean="0"/>
          </a:p>
          <a:p>
            <a:pPr lvl="1"/>
            <a:r>
              <a:rPr lang="en-US" b="1" u="sng" dirty="0" smtClean="0"/>
              <a:t>MET &gt; 300 </a:t>
            </a:r>
            <a:r>
              <a:rPr lang="en-US" b="1" u="sng" dirty="0" err="1" smtClean="0"/>
              <a:t>GeV</a:t>
            </a:r>
            <a:endParaRPr lang="en-US" b="1" u="sng" dirty="0" smtClean="0"/>
          </a:p>
          <a:p>
            <a:pPr lvl="1"/>
            <a:r>
              <a:rPr lang="en-US" b="1" u="sng" dirty="0" smtClean="0"/>
              <a:t>MET &gt; 350 </a:t>
            </a:r>
            <a:r>
              <a:rPr lang="en-US" b="1" u="sng" dirty="0" err="1" smtClean="0"/>
              <a:t>GeV</a:t>
            </a:r>
            <a:endParaRPr lang="en-US" b="1" u="sng" dirty="0" smtClean="0"/>
          </a:p>
          <a:p>
            <a:pPr lvl="1"/>
            <a:r>
              <a:rPr lang="en-US" b="1" u="sng" dirty="0" smtClean="0"/>
              <a:t>MET &gt; 400 </a:t>
            </a:r>
            <a:r>
              <a:rPr lang="en-US" b="1" u="sng" dirty="0" err="1" smtClean="0"/>
              <a:t>GeV</a:t>
            </a:r>
            <a:endParaRPr lang="en-US" b="1" u="sng" dirty="0" smtClean="0"/>
          </a:p>
          <a:p>
            <a:r>
              <a:rPr lang="en-US" dirty="0" smtClean="0"/>
              <a:t>Lead jet pt &gt; 110 </a:t>
            </a:r>
            <a:r>
              <a:rPr lang="en-US" dirty="0" err="1" smtClean="0"/>
              <a:t>GeV</a:t>
            </a:r>
            <a:r>
              <a:rPr lang="en-US" dirty="0" smtClean="0"/>
              <a:t>, |</a:t>
            </a:r>
            <a:r>
              <a:rPr lang="en-US" dirty="0" err="1" smtClean="0">
                <a:latin typeface="Symbol" charset="2"/>
                <a:cs typeface="Symbol" charset="2"/>
              </a:rPr>
              <a:t>h</a:t>
            </a:r>
            <a:r>
              <a:rPr lang="en-US" dirty="0" smtClean="0"/>
              <a:t>| &lt; 2.4</a:t>
            </a:r>
          </a:p>
          <a:p>
            <a:r>
              <a:rPr lang="en-US" dirty="0" smtClean="0"/>
              <a:t>No 2</a:t>
            </a:r>
            <a:r>
              <a:rPr lang="en-US" baseline="30000" dirty="0" smtClean="0"/>
              <a:t>nd</a:t>
            </a:r>
            <a:r>
              <a:rPr lang="en-US" dirty="0" smtClean="0"/>
              <a:t> jet veto, but </a:t>
            </a:r>
            <a:r>
              <a:rPr lang="en-US" dirty="0" err="1" smtClean="0"/>
              <a:t>N</a:t>
            </a:r>
            <a:r>
              <a:rPr lang="en-US" baseline="-25000" dirty="0" err="1" smtClean="0"/>
              <a:t>jets</a:t>
            </a:r>
            <a:r>
              <a:rPr lang="en-US" dirty="0" smtClean="0"/>
              <a:t> &lt;3 and </a:t>
            </a:r>
            <a:r>
              <a:rPr lang="en-US" dirty="0" err="1" smtClean="0">
                <a:latin typeface="Symbol" charset="2"/>
                <a:cs typeface="Symbol" charset="2"/>
              </a:rPr>
              <a:t>Df</a:t>
            </a:r>
            <a:r>
              <a:rPr lang="en-US" dirty="0" smtClean="0"/>
              <a:t> (j1,j2) &lt; 2.0</a:t>
            </a:r>
          </a:p>
          <a:p>
            <a:r>
              <a:rPr lang="en-US" dirty="0" smtClean="0"/>
              <a:t>3</a:t>
            </a:r>
            <a:r>
              <a:rPr lang="en-US" baseline="30000" dirty="0" smtClean="0"/>
              <a:t>rd</a:t>
            </a:r>
            <a:r>
              <a:rPr lang="en-US" dirty="0" smtClean="0"/>
              <a:t> jet pt &lt; 30 </a:t>
            </a:r>
            <a:r>
              <a:rPr lang="en-US" dirty="0" err="1" smtClean="0"/>
              <a:t>GeV</a:t>
            </a:r>
            <a:endParaRPr lang="en-US" dirty="0" smtClean="0"/>
          </a:p>
          <a:p>
            <a:r>
              <a:rPr lang="en-US" dirty="0" err="1" smtClean="0">
                <a:latin typeface="Symbol" charset="2"/>
                <a:cs typeface="Symbol" charset="2"/>
              </a:rPr>
              <a:t>t</a:t>
            </a:r>
            <a:r>
              <a:rPr lang="en-US" dirty="0" smtClean="0"/>
              <a:t> veto</a:t>
            </a:r>
          </a:p>
          <a:p>
            <a:r>
              <a:rPr lang="en-US" dirty="0" smtClean="0"/>
              <a:t>ADD limits</a:t>
            </a:r>
          </a:p>
        </p:txBody>
      </p:sp>
      <p:sp>
        <p:nvSpPr>
          <p:cNvPr id="6" name="Date Placeholder 5"/>
          <p:cNvSpPr>
            <a:spLocks noGrp="1"/>
          </p:cNvSpPr>
          <p:nvPr>
            <p:ph type="dt" sz="half" idx="10"/>
          </p:nvPr>
        </p:nvSpPr>
        <p:spPr/>
        <p:txBody>
          <a:bodyPr/>
          <a:lstStyle/>
          <a:p>
            <a:r>
              <a:rPr lang="en-US" smtClean="0"/>
              <a:t>23 June 2011</a:t>
            </a:r>
            <a:endParaRPr lang="en-US"/>
          </a:p>
        </p:txBody>
      </p:sp>
      <p:sp>
        <p:nvSpPr>
          <p:cNvPr id="9" name="Slide Number Placeholder 8"/>
          <p:cNvSpPr>
            <a:spLocks noGrp="1"/>
          </p:cNvSpPr>
          <p:nvPr>
            <p:ph type="sldNum" sz="quarter" idx="12"/>
          </p:nvPr>
        </p:nvSpPr>
        <p:spPr/>
        <p:txBody>
          <a:bodyPr/>
          <a:lstStyle/>
          <a:p>
            <a:fld id="{6E4B2DDA-C396-1F4E-A4F0-C1120273A8A6}" type="slidenum">
              <a:rPr lang="en-US" smtClean="0"/>
              <a:pPr/>
              <a:t>7</a:t>
            </a:fld>
            <a:endParaRPr lang="en-US"/>
          </a:p>
        </p:txBody>
      </p:sp>
      <p:sp>
        <p:nvSpPr>
          <p:cNvPr id="10" name="Footer Placeholder 6"/>
          <p:cNvSpPr>
            <a:spLocks noGrp="1"/>
          </p:cNvSpPr>
          <p:nvPr>
            <p:ph type="ftr" sz="quarter" idx="11"/>
          </p:nvPr>
        </p:nvSpPr>
        <p:spPr>
          <a:xfrm>
            <a:off x="6426200" y="6647896"/>
            <a:ext cx="2730500" cy="197404"/>
          </a:xfrm>
        </p:spPr>
        <p:txBody>
          <a:bodyPr/>
          <a:lstStyle/>
          <a:p>
            <a:r>
              <a:rPr lang="en-US" dirty="0" smtClean="0"/>
              <a:t>David Berge - CERN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smtClean="0"/>
              <a:t>Electroweak Backgrounds</a:t>
            </a:r>
            <a:endParaRPr lang="en-US" dirty="0"/>
          </a:p>
        </p:txBody>
      </p:sp>
      <p:sp>
        <p:nvSpPr>
          <p:cNvPr id="7" name="Footer Placeholder 6"/>
          <p:cNvSpPr>
            <a:spLocks noGrp="1"/>
          </p:cNvSpPr>
          <p:nvPr>
            <p:ph type="ftr" sz="quarter" idx="11"/>
          </p:nvPr>
        </p:nvSpPr>
        <p:spPr/>
        <p:txBody>
          <a:bodyPr/>
          <a:lstStyle/>
          <a:p>
            <a:r>
              <a:rPr lang="en-US" smtClean="0"/>
              <a:t>David Berge - CERN</a:t>
            </a:r>
            <a:endParaRPr lang="en-US"/>
          </a:p>
        </p:txBody>
      </p:sp>
      <p:sp>
        <p:nvSpPr>
          <p:cNvPr id="8" name="Slide Number Placeholder 7"/>
          <p:cNvSpPr>
            <a:spLocks noGrp="1"/>
          </p:cNvSpPr>
          <p:nvPr>
            <p:ph type="sldNum" sz="quarter" idx="12"/>
          </p:nvPr>
        </p:nvSpPr>
        <p:spPr/>
        <p:txBody>
          <a:bodyPr/>
          <a:lstStyle/>
          <a:p>
            <a:fld id="{6E4B2DDA-C396-1F4E-A4F0-C1120273A8A6}" type="slidenum">
              <a:rPr lang="en-US" smtClean="0"/>
              <a:pPr/>
              <a:t>8</a:t>
            </a:fld>
            <a:endParaRPr lang="en-US"/>
          </a:p>
        </p:txBody>
      </p:sp>
      <p:pic>
        <p:nvPicPr>
          <p:cNvPr id="13" name="Picture 12" descr="Picture 24.png"/>
          <p:cNvPicPr>
            <a:picLocks noChangeAspect="1"/>
          </p:cNvPicPr>
          <p:nvPr/>
        </p:nvPicPr>
        <p:blipFill>
          <a:blip r:embed="rId2"/>
          <a:stretch>
            <a:fillRect/>
          </a:stretch>
        </p:blipFill>
        <p:spPr>
          <a:xfrm>
            <a:off x="1143407" y="1230733"/>
            <a:ext cx="2272893" cy="2064249"/>
          </a:xfrm>
          <a:prstGeom prst="rect">
            <a:avLst/>
          </a:prstGeom>
        </p:spPr>
      </p:pic>
      <p:pic>
        <p:nvPicPr>
          <p:cNvPr id="14" name="Picture 13" descr="Picture 24.png"/>
          <p:cNvPicPr>
            <a:picLocks noChangeAspect="1"/>
          </p:cNvPicPr>
          <p:nvPr/>
        </p:nvPicPr>
        <p:blipFill>
          <a:blip r:embed="rId2"/>
          <a:stretch>
            <a:fillRect/>
          </a:stretch>
        </p:blipFill>
        <p:spPr>
          <a:xfrm>
            <a:off x="4953407" y="1230733"/>
            <a:ext cx="2272893" cy="2064249"/>
          </a:xfrm>
          <a:prstGeom prst="rect">
            <a:avLst/>
          </a:prstGeom>
        </p:spPr>
      </p:pic>
      <p:sp>
        <p:nvSpPr>
          <p:cNvPr id="15" name="TextBox 14"/>
          <p:cNvSpPr txBox="1"/>
          <p:nvPr/>
        </p:nvSpPr>
        <p:spPr>
          <a:xfrm>
            <a:off x="0" y="691634"/>
            <a:ext cx="2573691" cy="461665"/>
          </a:xfrm>
          <a:prstGeom prst="rect">
            <a:avLst/>
          </a:prstGeom>
          <a:noFill/>
        </p:spPr>
        <p:txBody>
          <a:bodyPr wrap="none" rtlCol="0">
            <a:spAutoFit/>
          </a:bodyPr>
          <a:lstStyle/>
          <a:p>
            <a:r>
              <a:rPr lang="en-US" sz="2400" u="sng" dirty="0" smtClean="0"/>
              <a:t>Main backgrounds:</a:t>
            </a:r>
            <a:endParaRPr lang="en-US" sz="2400" u="sng" dirty="0"/>
          </a:p>
        </p:txBody>
      </p:sp>
      <p:sp>
        <p:nvSpPr>
          <p:cNvPr id="16" name="TextBox 15"/>
          <p:cNvSpPr txBox="1"/>
          <p:nvPr/>
        </p:nvSpPr>
        <p:spPr>
          <a:xfrm>
            <a:off x="2199894" y="1218033"/>
            <a:ext cx="352806" cy="523220"/>
          </a:xfrm>
          <a:prstGeom prst="rect">
            <a:avLst/>
          </a:prstGeom>
          <a:noFill/>
        </p:spPr>
        <p:txBody>
          <a:bodyPr wrap="none" rtlCol="0">
            <a:spAutoFit/>
          </a:bodyPr>
          <a:lstStyle/>
          <a:p>
            <a:r>
              <a:rPr lang="en-US" sz="2800" dirty="0" smtClean="0"/>
              <a:t>Z</a:t>
            </a:r>
            <a:endParaRPr lang="en-US" sz="2800" dirty="0"/>
          </a:p>
        </p:txBody>
      </p:sp>
      <p:sp>
        <p:nvSpPr>
          <p:cNvPr id="17" name="TextBox 16"/>
          <p:cNvSpPr txBox="1"/>
          <p:nvPr/>
        </p:nvSpPr>
        <p:spPr>
          <a:xfrm>
            <a:off x="3277997" y="2720962"/>
            <a:ext cx="580407" cy="523220"/>
          </a:xfrm>
          <a:prstGeom prst="rect">
            <a:avLst/>
          </a:prstGeom>
          <a:noFill/>
        </p:spPr>
        <p:txBody>
          <a:bodyPr wrap="none" rtlCol="0">
            <a:spAutoFit/>
          </a:bodyPr>
          <a:lstStyle/>
          <a:p>
            <a:r>
              <a:rPr lang="en-US" sz="2800" dirty="0" smtClean="0"/>
              <a:t>jet</a:t>
            </a:r>
            <a:endParaRPr lang="en-US" sz="2800" dirty="0"/>
          </a:p>
        </p:txBody>
      </p:sp>
      <p:sp>
        <p:nvSpPr>
          <p:cNvPr id="18" name="TextBox 17"/>
          <p:cNvSpPr txBox="1"/>
          <p:nvPr/>
        </p:nvSpPr>
        <p:spPr>
          <a:xfrm>
            <a:off x="7137400" y="2733662"/>
            <a:ext cx="580407" cy="523220"/>
          </a:xfrm>
          <a:prstGeom prst="rect">
            <a:avLst/>
          </a:prstGeom>
          <a:noFill/>
        </p:spPr>
        <p:txBody>
          <a:bodyPr wrap="none" rtlCol="0">
            <a:spAutoFit/>
          </a:bodyPr>
          <a:lstStyle/>
          <a:p>
            <a:r>
              <a:rPr lang="en-US" sz="2800" dirty="0" smtClean="0"/>
              <a:t>jet</a:t>
            </a:r>
            <a:endParaRPr lang="en-US" sz="2800" dirty="0"/>
          </a:p>
        </p:txBody>
      </p:sp>
      <p:sp>
        <p:nvSpPr>
          <p:cNvPr id="19" name="TextBox 18"/>
          <p:cNvSpPr txBox="1"/>
          <p:nvPr/>
        </p:nvSpPr>
        <p:spPr>
          <a:xfrm>
            <a:off x="3227197" y="976733"/>
            <a:ext cx="373319" cy="523220"/>
          </a:xfrm>
          <a:prstGeom prst="rect">
            <a:avLst/>
          </a:prstGeom>
          <a:noFill/>
        </p:spPr>
        <p:txBody>
          <a:bodyPr wrap="none" rtlCol="0">
            <a:spAutoFit/>
          </a:bodyPr>
          <a:lstStyle/>
          <a:p>
            <a:r>
              <a:rPr lang="en-US" sz="2800" dirty="0" err="1" smtClean="0">
                <a:latin typeface="Symbol" charset="2"/>
                <a:cs typeface="Symbol" charset="2"/>
              </a:rPr>
              <a:t>n</a:t>
            </a:r>
            <a:endParaRPr lang="en-US" sz="2800" dirty="0">
              <a:latin typeface="Symbol" charset="2"/>
              <a:cs typeface="Symbol" charset="2"/>
            </a:endParaRPr>
          </a:p>
        </p:txBody>
      </p:sp>
      <p:sp>
        <p:nvSpPr>
          <p:cNvPr id="20" name="TextBox 19"/>
          <p:cNvSpPr txBox="1"/>
          <p:nvPr/>
        </p:nvSpPr>
        <p:spPr>
          <a:xfrm>
            <a:off x="3261504" y="1347553"/>
            <a:ext cx="373319" cy="523220"/>
          </a:xfrm>
          <a:prstGeom prst="rect">
            <a:avLst/>
          </a:prstGeom>
          <a:noFill/>
        </p:spPr>
        <p:txBody>
          <a:bodyPr wrap="none" rtlCol="0">
            <a:spAutoFit/>
          </a:bodyPr>
          <a:lstStyle/>
          <a:p>
            <a:r>
              <a:rPr lang="en-US" sz="2800" dirty="0" err="1" smtClean="0">
                <a:latin typeface="Symbol" charset="2"/>
                <a:cs typeface="Symbol" charset="2"/>
              </a:rPr>
              <a:t>n</a:t>
            </a:r>
            <a:endParaRPr lang="en-US" sz="2800" dirty="0">
              <a:latin typeface="Symbol" charset="2"/>
              <a:cs typeface="Symbol" charset="2"/>
            </a:endParaRPr>
          </a:p>
        </p:txBody>
      </p:sp>
      <p:sp>
        <p:nvSpPr>
          <p:cNvPr id="21" name="TextBox 20"/>
          <p:cNvSpPr txBox="1"/>
          <p:nvPr/>
        </p:nvSpPr>
        <p:spPr>
          <a:xfrm>
            <a:off x="6009894" y="1218033"/>
            <a:ext cx="504114" cy="523220"/>
          </a:xfrm>
          <a:prstGeom prst="rect">
            <a:avLst/>
          </a:prstGeom>
          <a:noFill/>
        </p:spPr>
        <p:txBody>
          <a:bodyPr wrap="none" rtlCol="0">
            <a:spAutoFit/>
          </a:bodyPr>
          <a:lstStyle/>
          <a:p>
            <a:r>
              <a:rPr lang="en-US" sz="2800" dirty="0" smtClean="0"/>
              <a:t>W</a:t>
            </a:r>
            <a:endParaRPr lang="en-US" sz="2800" dirty="0"/>
          </a:p>
        </p:txBody>
      </p:sp>
      <p:sp>
        <p:nvSpPr>
          <p:cNvPr id="22" name="TextBox 21"/>
          <p:cNvSpPr txBox="1"/>
          <p:nvPr/>
        </p:nvSpPr>
        <p:spPr>
          <a:xfrm>
            <a:off x="7086600" y="976733"/>
            <a:ext cx="267070" cy="523220"/>
          </a:xfrm>
          <a:prstGeom prst="rect">
            <a:avLst/>
          </a:prstGeom>
          <a:noFill/>
        </p:spPr>
        <p:txBody>
          <a:bodyPr wrap="none" rtlCol="0">
            <a:spAutoFit/>
          </a:bodyPr>
          <a:lstStyle/>
          <a:p>
            <a:r>
              <a:rPr lang="en-US" sz="2800" dirty="0" err="1" smtClean="0"/>
              <a:t>l</a:t>
            </a:r>
            <a:endParaRPr lang="en-US" sz="2800" dirty="0"/>
          </a:p>
        </p:txBody>
      </p:sp>
      <p:sp>
        <p:nvSpPr>
          <p:cNvPr id="23" name="TextBox 22"/>
          <p:cNvSpPr txBox="1"/>
          <p:nvPr/>
        </p:nvSpPr>
        <p:spPr>
          <a:xfrm>
            <a:off x="7112000" y="1393263"/>
            <a:ext cx="373319" cy="523220"/>
          </a:xfrm>
          <a:prstGeom prst="rect">
            <a:avLst/>
          </a:prstGeom>
          <a:noFill/>
        </p:spPr>
        <p:txBody>
          <a:bodyPr wrap="none" rtlCol="0">
            <a:spAutoFit/>
          </a:bodyPr>
          <a:lstStyle/>
          <a:p>
            <a:r>
              <a:rPr lang="en-US" sz="2800" dirty="0" err="1" smtClean="0">
                <a:latin typeface="Symbol" charset="2"/>
                <a:cs typeface="Symbol" charset="2"/>
              </a:rPr>
              <a:t>n</a:t>
            </a:r>
            <a:endParaRPr lang="en-US" sz="2800" dirty="0">
              <a:latin typeface="Symbol" charset="2"/>
              <a:cs typeface="Symbol" charset="2"/>
            </a:endParaRPr>
          </a:p>
        </p:txBody>
      </p:sp>
      <p:sp>
        <p:nvSpPr>
          <p:cNvPr id="24" name="TextBox 23"/>
          <p:cNvSpPr txBox="1"/>
          <p:nvPr/>
        </p:nvSpPr>
        <p:spPr>
          <a:xfrm>
            <a:off x="7717807" y="792067"/>
            <a:ext cx="1287206" cy="369332"/>
          </a:xfrm>
          <a:prstGeom prst="rect">
            <a:avLst/>
          </a:prstGeom>
          <a:noFill/>
        </p:spPr>
        <p:txBody>
          <a:bodyPr wrap="none" rtlCol="0">
            <a:spAutoFit/>
          </a:bodyPr>
          <a:lstStyle/>
          <a:p>
            <a:r>
              <a:rPr lang="en-US" dirty="0" smtClean="0"/>
              <a:t>Undetected</a:t>
            </a:r>
            <a:endParaRPr lang="en-US" dirty="0"/>
          </a:p>
        </p:txBody>
      </p:sp>
      <p:cxnSp>
        <p:nvCxnSpPr>
          <p:cNvPr id="26" name="Straight Arrow Connector 25"/>
          <p:cNvCxnSpPr>
            <a:endCxn id="22" idx="3"/>
          </p:cNvCxnSpPr>
          <p:nvPr/>
        </p:nvCxnSpPr>
        <p:spPr>
          <a:xfrm rot="10800000" flipV="1">
            <a:off x="7353671" y="1052933"/>
            <a:ext cx="364139" cy="1854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0991" y="3535081"/>
            <a:ext cx="2986064" cy="461665"/>
          </a:xfrm>
          <a:prstGeom prst="rect">
            <a:avLst/>
          </a:prstGeom>
          <a:noFill/>
        </p:spPr>
        <p:txBody>
          <a:bodyPr wrap="none" rtlCol="0">
            <a:spAutoFit/>
          </a:bodyPr>
          <a:lstStyle/>
          <a:p>
            <a:r>
              <a:rPr lang="en-US" sz="2400" u="sng" dirty="0" smtClean="0"/>
              <a:t>Data driven estimates:</a:t>
            </a:r>
            <a:endParaRPr lang="en-US" sz="2400" u="sng" dirty="0"/>
          </a:p>
        </p:txBody>
      </p:sp>
      <p:pic>
        <p:nvPicPr>
          <p:cNvPr id="29" name="Picture 28" descr="Picture 24.png"/>
          <p:cNvPicPr>
            <a:picLocks noChangeAspect="1"/>
          </p:cNvPicPr>
          <p:nvPr/>
        </p:nvPicPr>
        <p:blipFill>
          <a:blip r:embed="rId2"/>
          <a:stretch>
            <a:fillRect/>
          </a:stretch>
        </p:blipFill>
        <p:spPr>
          <a:xfrm>
            <a:off x="0" y="4435412"/>
            <a:ext cx="2272893" cy="2064249"/>
          </a:xfrm>
          <a:prstGeom prst="rect">
            <a:avLst/>
          </a:prstGeom>
        </p:spPr>
      </p:pic>
      <p:sp>
        <p:nvSpPr>
          <p:cNvPr id="30" name="TextBox 29"/>
          <p:cNvSpPr txBox="1"/>
          <p:nvPr/>
        </p:nvSpPr>
        <p:spPr>
          <a:xfrm>
            <a:off x="2183993" y="5938341"/>
            <a:ext cx="580407" cy="523220"/>
          </a:xfrm>
          <a:prstGeom prst="rect">
            <a:avLst/>
          </a:prstGeom>
          <a:noFill/>
        </p:spPr>
        <p:txBody>
          <a:bodyPr wrap="none" rtlCol="0">
            <a:spAutoFit/>
          </a:bodyPr>
          <a:lstStyle/>
          <a:p>
            <a:r>
              <a:rPr lang="en-US" sz="2800" dirty="0" smtClean="0"/>
              <a:t>jet</a:t>
            </a:r>
            <a:endParaRPr lang="en-US" sz="2800" dirty="0"/>
          </a:p>
        </p:txBody>
      </p:sp>
      <p:sp>
        <p:nvSpPr>
          <p:cNvPr id="31" name="TextBox 30"/>
          <p:cNvSpPr txBox="1"/>
          <p:nvPr/>
        </p:nvSpPr>
        <p:spPr>
          <a:xfrm>
            <a:off x="1056487" y="4422712"/>
            <a:ext cx="504114" cy="523220"/>
          </a:xfrm>
          <a:prstGeom prst="rect">
            <a:avLst/>
          </a:prstGeom>
          <a:noFill/>
        </p:spPr>
        <p:txBody>
          <a:bodyPr wrap="none" rtlCol="0">
            <a:spAutoFit/>
          </a:bodyPr>
          <a:lstStyle/>
          <a:p>
            <a:r>
              <a:rPr lang="en-US" sz="2800" dirty="0" smtClean="0"/>
              <a:t>W</a:t>
            </a:r>
            <a:endParaRPr lang="en-US" sz="2800" dirty="0"/>
          </a:p>
        </p:txBody>
      </p:sp>
      <p:sp>
        <p:nvSpPr>
          <p:cNvPr id="32" name="TextBox 31"/>
          <p:cNvSpPr txBox="1"/>
          <p:nvPr/>
        </p:nvSpPr>
        <p:spPr>
          <a:xfrm>
            <a:off x="2133193" y="4181412"/>
            <a:ext cx="659806" cy="523220"/>
          </a:xfrm>
          <a:prstGeom prst="rect">
            <a:avLst/>
          </a:prstGeom>
          <a:noFill/>
        </p:spPr>
        <p:txBody>
          <a:bodyPr wrap="none" rtlCol="0">
            <a:spAutoFit/>
          </a:bodyPr>
          <a:lstStyle/>
          <a:p>
            <a:r>
              <a:rPr lang="en-US" sz="2800" dirty="0" err="1" smtClean="0"/>
              <a:t>e,</a:t>
            </a:r>
            <a:r>
              <a:rPr lang="en-US" sz="2800" dirty="0" err="1" smtClean="0">
                <a:latin typeface="Symbol" charset="2"/>
                <a:cs typeface="Symbol" charset="2"/>
              </a:rPr>
              <a:t>m</a:t>
            </a:r>
            <a:endParaRPr lang="en-US" sz="2800" dirty="0">
              <a:latin typeface="Symbol" charset="2"/>
              <a:cs typeface="Symbol" charset="2"/>
            </a:endParaRPr>
          </a:p>
        </p:txBody>
      </p:sp>
      <p:sp>
        <p:nvSpPr>
          <p:cNvPr id="33" name="TextBox 32"/>
          <p:cNvSpPr txBox="1"/>
          <p:nvPr/>
        </p:nvSpPr>
        <p:spPr>
          <a:xfrm>
            <a:off x="2158593" y="4597942"/>
            <a:ext cx="373319" cy="523220"/>
          </a:xfrm>
          <a:prstGeom prst="rect">
            <a:avLst/>
          </a:prstGeom>
          <a:noFill/>
        </p:spPr>
        <p:txBody>
          <a:bodyPr wrap="none" rtlCol="0">
            <a:spAutoFit/>
          </a:bodyPr>
          <a:lstStyle/>
          <a:p>
            <a:r>
              <a:rPr lang="en-US" sz="2800" dirty="0" err="1" smtClean="0">
                <a:latin typeface="Symbol" charset="2"/>
                <a:cs typeface="Symbol" charset="2"/>
              </a:rPr>
              <a:t>n</a:t>
            </a:r>
            <a:endParaRPr lang="en-US" sz="2800" dirty="0">
              <a:latin typeface="Symbol" charset="2"/>
              <a:cs typeface="Symbol" charset="2"/>
            </a:endParaRPr>
          </a:p>
        </p:txBody>
      </p:sp>
      <p:sp>
        <p:nvSpPr>
          <p:cNvPr id="34" name="TextBox 33"/>
          <p:cNvSpPr txBox="1"/>
          <p:nvPr/>
        </p:nvSpPr>
        <p:spPr>
          <a:xfrm>
            <a:off x="1929993" y="3945946"/>
            <a:ext cx="1038566" cy="369332"/>
          </a:xfrm>
          <a:prstGeom prst="rect">
            <a:avLst/>
          </a:prstGeom>
          <a:noFill/>
        </p:spPr>
        <p:txBody>
          <a:bodyPr wrap="none" rtlCol="0">
            <a:spAutoFit/>
          </a:bodyPr>
          <a:lstStyle/>
          <a:p>
            <a:r>
              <a:rPr lang="en-US" dirty="0" smtClean="0"/>
              <a:t>Detected</a:t>
            </a:r>
            <a:endParaRPr lang="en-US" dirty="0"/>
          </a:p>
        </p:txBody>
      </p:sp>
      <p:pic>
        <p:nvPicPr>
          <p:cNvPr id="37" name="Picture 36" descr="Picture 24.png"/>
          <p:cNvPicPr>
            <a:picLocks noChangeAspect="1"/>
          </p:cNvPicPr>
          <p:nvPr/>
        </p:nvPicPr>
        <p:blipFill>
          <a:blip r:embed="rId2"/>
          <a:stretch>
            <a:fillRect/>
          </a:stretch>
        </p:blipFill>
        <p:spPr>
          <a:xfrm>
            <a:off x="3200807" y="4493078"/>
            <a:ext cx="2272893" cy="2064249"/>
          </a:xfrm>
          <a:prstGeom prst="rect">
            <a:avLst/>
          </a:prstGeom>
        </p:spPr>
      </p:pic>
      <p:sp>
        <p:nvSpPr>
          <p:cNvPr id="38" name="TextBox 37"/>
          <p:cNvSpPr txBox="1"/>
          <p:nvPr/>
        </p:nvSpPr>
        <p:spPr>
          <a:xfrm>
            <a:off x="4257294" y="4480378"/>
            <a:ext cx="352806" cy="523220"/>
          </a:xfrm>
          <a:prstGeom prst="rect">
            <a:avLst/>
          </a:prstGeom>
          <a:noFill/>
        </p:spPr>
        <p:txBody>
          <a:bodyPr wrap="none" rtlCol="0">
            <a:spAutoFit/>
          </a:bodyPr>
          <a:lstStyle/>
          <a:p>
            <a:r>
              <a:rPr lang="en-US" sz="2800" dirty="0" smtClean="0"/>
              <a:t>Z</a:t>
            </a:r>
            <a:endParaRPr lang="en-US" sz="2800" dirty="0"/>
          </a:p>
        </p:txBody>
      </p:sp>
      <p:sp>
        <p:nvSpPr>
          <p:cNvPr id="39" name="TextBox 38"/>
          <p:cNvSpPr txBox="1"/>
          <p:nvPr/>
        </p:nvSpPr>
        <p:spPr>
          <a:xfrm>
            <a:off x="5335397" y="5983307"/>
            <a:ext cx="580407" cy="523220"/>
          </a:xfrm>
          <a:prstGeom prst="rect">
            <a:avLst/>
          </a:prstGeom>
          <a:noFill/>
        </p:spPr>
        <p:txBody>
          <a:bodyPr wrap="none" rtlCol="0">
            <a:spAutoFit/>
          </a:bodyPr>
          <a:lstStyle/>
          <a:p>
            <a:r>
              <a:rPr lang="en-US" sz="2800" dirty="0" smtClean="0"/>
              <a:t>jet</a:t>
            </a:r>
            <a:endParaRPr lang="en-US" sz="2800" dirty="0"/>
          </a:p>
        </p:txBody>
      </p:sp>
      <p:sp>
        <p:nvSpPr>
          <p:cNvPr id="40" name="TextBox 39"/>
          <p:cNvSpPr txBox="1"/>
          <p:nvPr/>
        </p:nvSpPr>
        <p:spPr>
          <a:xfrm>
            <a:off x="5346700" y="4250002"/>
            <a:ext cx="659806" cy="523220"/>
          </a:xfrm>
          <a:prstGeom prst="rect">
            <a:avLst/>
          </a:prstGeom>
          <a:noFill/>
        </p:spPr>
        <p:txBody>
          <a:bodyPr wrap="none" rtlCol="0">
            <a:spAutoFit/>
          </a:bodyPr>
          <a:lstStyle/>
          <a:p>
            <a:r>
              <a:rPr lang="en-US" sz="2800" dirty="0" err="1" smtClean="0"/>
              <a:t>e,</a:t>
            </a:r>
            <a:r>
              <a:rPr lang="en-US" sz="2800" dirty="0" err="1" smtClean="0">
                <a:latin typeface="Symbol" charset="2"/>
                <a:cs typeface="Symbol" charset="2"/>
              </a:rPr>
              <a:t>m</a:t>
            </a:r>
            <a:endParaRPr lang="en-US" sz="2800" dirty="0">
              <a:latin typeface="Symbol" charset="2"/>
              <a:cs typeface="Symbol" charset="2"/>
            </a:endParaRPr>
          </a:p>
        </p:txBody>
      </p:sp>
      <p:sp>
        <p:nvSpPr>
          <p:cNvPr id="41" name="TextBox 40"/>
          <p:cNvSpPr txBox="1"/>
          <p:nvPr/>
        </p:nvSpPr>
        <p:spPr>
          <a:xfrm>
            <a:off x="5346700" y="4656402"/>
            <a:ext cx="659806" cy="523220"/>
          </a:xfrm>
          <a:prstGeom prst="rect">
            <a:avLst/>
          </a:prstGeom>
          <a:noFill/>
        </p:spPr>
        <p:txBody>
          <a:bodyPr wrap="none" rtlCol="0">
            <a:spAutoFit/>
          </a:bodyPr>
          <a:lstStyle/>
          <a:p>
            <a:r>
              <a:rPr lang="en-US" sz="2800" dirty="0" err="1" smtClean="0"/>
              <a:t>e,</a:t>
            </a:r>
            <a:r>
              <a:rPr lang="en-US" sz="2800" dirty="0" err="1" smtClean="0">
                <a:latin typeface="Symbol" charset="2"/>
                <a:cs typeface="Symbol" charset="2"/>
              </a:rPr>
              <a:t>m</a:t>
            </a:r>
            <a:endParaRPr lang="en-US" sz="2800" dirty="0">
              <a:latin typeface="Symbol" charset="2"/>
              <a:cs typeface="Symbol" charset="2"/>
            </a:endParaRPr>
          </a:p>
        </p:txBody>
      </p:sp>
      <p:sp>
        <p:nvSpPr>
          <p:cNvPr id="42" name="TextBox 41"/>
          <p:cNvSpPr txBox="1"/>
          <p:nvPr/>
        </p:nvSpPr>
        <p:spPr>
          <a:xfrm>
            <a:off x="6047994" y="3649381"/>
            <a:ext cx="3080639" cy="2862323"/>
          </a:xfrm>
          <a:prstGeom prst="rect">
            <a:avLst/>
          </a:prstGeom>
          <a:noFill/>
        </p:spPr>
        <p:txBody>
          <a:bodyPr wrap="square" rtlCol="0">
            <a:spAutoFit/>
          </a:bodyPr>
          <a:lstStyle/>
          <a:p>
            <a:pPr marL="177800" indent="-177800">
              <a:buFont typeface="Arial"/>
              <a:buChar char="•"/>
            </a:pPr>
            <a:r>
              <a:rPr lang="en-US" b="1" u="sng" dirty="0" smtClean="0"/>
              <a:t>CR:</a:t>
            </a:r>
            <a:r>
              <a:rPr lang="en-US" dirty="0" smtClean="0"/>
              <a:t> invert lepton veto</a:t>
            </a:r>
          </a:p>
          <a:p>
            <a:pPr marL="177800" indent="-177800">
              <a:buFont typeface="Arial"/>
              <a:buChar char="•"/>
            </a:pPr>
            <a:r>
              <a:rPr lang="en-US" b="1" u="sng" dirty="0" smtClean="0"/>
              <a:t>ATLAS:</a:t>
            </a:r>
            <a:r>
              <a:rPr lang="en-US" dirty="0" smtClean="0"/>
              <a:t> subtract </a:t>
            </a:r>
            <a:r>
              <a:rPr lang="en-US" dirty="0" err="1" smtClean="0"/>
              <a:t>ttbar</a:t>
            </a:r>
            <a:r>
              <a:rPr lang="en-US" dirty="0" smtClean="0"/>
              <a:t> MC, take scale factor data/MC in CR to rescale MC in SR</a:t>
            </a:r>
          </a:p>
          <a:p>
            <a:pPr marL="177800" indent="-177800">
              <a:buFont typeface="Arial"/>
              <a:buChar char="•"/>
            </a:pPr>
            <a:r>
              <a:rPr lang="en-US" b="1" u="sng" dirty="0" smtClean="0"/>
              <a:t>CMS:</a:t>
            </a:r>
            <a:r>
              <a:rPr lang="en-US" dirty="0" smtClean="0"/>
              <a:t> same for </a:t>
            </a:r>
            <a:r>
              <a:rPr lang="en-US" dirty="0" err="1" smtClean="0"/>
              <a:t>W+jets</a:t>
            </a:r>
            <a:r>
              <a:rPr lang="en-US" dirty="0" smtClean="0"/>
              <a:t>, for </a:t>
            </a:r>
            <a:r>
              <a:rPr lang="en-US" dirty="0" err="1" smtClean="0"/>
              <a:t>Z+jets</a:t>
            </a:r>
            <a:r>
              <a:rPr lang="en-US" dirty="0" smtClean="0"/>
              <a:t> they are taking the Z-&gt;</a:t>
            </a:r>
            <a:r>
              <a:rPr lang="en-US" dirty="0" err="1" smtClean="0"/>
              <a:t>ll</a:t>
            </a:r>
            <a:r>
              <a:rPr lang="en-US" dirty="0" smtClean="0"/>
              <a:t> data estimate, plus acceptance &amp; efficiency differences from MC and rescale for BR’s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smtClean="0"/>
              <a:t>Electroweak Backgrounds ATLAS</a:t>
            </a:r>
            <a:endParaRPr lang="en-US" dirty="0"/>
          </a:p>
        </p:txBody>
      </p:sp>
      <p:sp>
        <p:nvSpPr>
          <p:cNvPr id="43" name="Content Placeholder 42"/>
          <p:cNvSpPr>
            <a:spLocks noGrp="1"/>
          </p:cNvSpPr>
          <p:nvPr>
            <p:ph idx="1"/>
          </p:nvPr>
        </p:nvSpPr>
        <p:spPr>
          <a:xfrm>
            <a:off x="155246" y="790368"/>
            <a:ext cx="8935287" cy="3489532"/>
          </a:xfrm>
        </p:spPr>
        <p:txBody>
          <a:bodyPr>
            <a:normAutofit fontScale="92500" lnSpcReduction="20000"/>
          </a:bodyPr>
          <a:lstStyle/>
          <a:p>
            <a:r>
              <a:rPr lang="en-US" dirty="0" smtClean="0"/>
              <a:t>Keep signal selection of large MET and a single jet, add a single lepton requirement (</a:t>
            </a:r>
            <a:r>
              <a:rPr lang="en-US" dirty="0" err="1" smtClean="0"/>
              <a:t>e</a:t>
            </a:r>
            <a:r>
              <a:rPr lang="en-US" dirty="0" smtClean="0"/>
              <a:t> 20 </a:t>
            </a:r>
            <a:r>
              <a:rPr lang="en-US" dirty="0" err="1" smtClean="0"/>
              <a:t>GeV</a:t>
            </a:r>
            <a:r>
              <a:rPr lang="en-US" dirty="0" smtClean="0"/>
              <a:t>, </a:t>
            </a:r>
            <a:r>
              <a:rPr lang="en-US" dirty="0" err="1" smtClean="0">
                <a:latin typeface="Symbol" charset="2"/>
                <a:cs typeface="Symbol" charset="2"/>
              </a:rPr>
              <a:t>m</a:t>
            </a:r>
            <a:r>
              <a:rPr lang="en-US" dirty="0" smtClean="0"/>
              <a:t> 10 </a:t>
            </a:r>
            <a:r>
              <a:rPr lang="en-US" dirty="0" err="1" smtClean="0"/>
              <a:t>GeV</a:t>
            </a:r>
            <a:r>
              <a:rPr lang="en-US" dirty="0" smtClean="0"/>
              <a:t>)</a:t>
            </a:r>
          </a:p>
          <a:p>
            <a:r>
              <a:rPr lang="en-US" dirty="0" smtClean="0"/>
              <a:t>This is found to result in approx: 80% W-&gt;</a:t>
            </a:r>
            <a:r>
              <a:rPr lang="en-US" dirty="0" err="1" smtClean="0"/>
              <a:t>e,</a:t>
            </a:r>
            <a:r>
              <a:rPr lang="en-US" dirty="0" err="1" smtClean="0">
                <a:latin typeface="Symbol" charset="2"/>
                <a:cs typeface="Symbol" charset="2"/>
              </a:rPr>
              <a:t>m</a:t>
            </a:r>
            <a:r>
              <a:rPr lang="en-US" dirty="0" smtClean="0">
                <a:latin typeface="Symbol" charset="2"/>
                <a:cs typeface="Symbol" charset="2"/>
              </a:rPr>
              <a:t> </a:t>
            </a:r>
            <a:r>
              <a:rPr lang="en-US" dirty="0" err="1" smtClean="0">
                <a:latin typeface="Symbol" charset="2"/>
                <a:cs typeface="Symbol" charset="2"/>
              </a:rPr>
              <a:t>n</a:t>
            </a:r>
            <a:r>
              <a:rPr lang="en-US" dirty="0" smtClean="0"/>
              <a:t>, 15% W-&gt;</a:t>
            </a:r>
            <a:r>
              <a:rPr lang="en-US" dirty="0" err="1" smtClean="0">
                <a:latin typeface="Symbol" charset="2"/>
                <a:cs typeface="Symbol" charset="2"/>
              </a:rPr>
              <a:t>t</a:t>
            </a:r>
            <a:r>
              <a:rPr lang="en-US" dirty="0" smtClean="0">
                <a:latin typeface="Symbol" charset="2"/>
                <a:cs typeface="Symbol" charset="2"/>
              </a:rPr>
              <a:t> </a:t>
            </a:r>
            <a:r>
              <a:rPr lang="en-US" dirty="0" err="1" smtClean="0">
                <a:latin typeface="Symbol" charset="2"/>
                <a:cs typeface="Symbol" charset="2"/>
              </a:rPr>
              <a:t>n</a:t>
            </a:r>
            <a:r>
              <a:rPr lang="en-US" dirty="0" smtClean="0"/>
              <a:t>, 5% </a:t>
            </a:r>
            <a:r>
              <a:rPr lang="en-US" dirty="0" err="1" smtClean="0"/>
              <a:t>ttbar</a:t>
            </a:r>
            <a:r>
              <a:rPr lang="en-US" dirty="0" smtClean="0"/>
              <a:t> (for the latter the MC estimate is subtracted, with assumed 20% total systematic uncertainty – 2% on the result)</a:t>
            </a:r>
          </a:p>
          <a:p>
            <a:r>
              <a:rPr lang="en-US" dirty="0" err="1" smtClean="0"/>
              <a:t>Muon</a:t>
            </a:r>
            <a:r>
              <a:rPr lang="en-US" dirty="0" smtClean="0"/>
              <a:t> sample: </a:t>
            </a:r>
          </a:p>
          <a:p>
            <a:pPr lvl="1"/>
            <a:r>
              <a:rPr lang="en-US" dirty="0" smtClean="0"/>
              <a:t>Data / MC scale in control region to </a:t>
            </a:r>
            <a:r>
              <a:rPr lang="en-US" dirty="0" err="1" smtClean="0"/>
              <a:t>normalise</a:t>
            </a:r>
            <a:r>
              <a:rPr lang="en-US" dirty="0" smtClean="0"/>
              <a:t> W-&gt;</a:t>
            </a:r>
            <a:r>
              <a:rPr lang="en-US" dirty="0" err="1" smtClean="0">
                <a:latin typeface="Symbol" charset="2"/>
                <a:cs typeface="Symbol" charset="2"/>
              </a:rPr>
              <a:t>mn</a:t>
            </a:r>
            <a:r>
              <a:rPr lang="en-US" dirty="0" err="1" smtClean="0"/>
              <a:t>+jets</a:t>
            </a:r>
            <a:r>
              <a:rPr lang="en-US" dirty="0" smtClean="0"/>
              <a:t>, Z-&gt;</a:t>
            </a:r>
            <a:r>
              <a:rPr lang="en-US" dirty="0" err="1" smtClean="0">
                <a:latin typeface="Symbol" charset="2"/>
                <a:cs typeface="Symbol" charset="2"/>
              </a:rPr>
              <a:t>nn</a:t>
            </a:r>
            <a:r>
              <a:rPr lang="en-US" dirty="0" err="1" smtClean="0"/>
              <a:t>+jets</a:t>
            </a:r>
            <a:r>
              <a:rPr lang="en-US" dirty="0" smtClean="0"/>
              <a:t>, Z-&gt;</a:t>
            </a:r>
            <a:r>
              <a:rPr lang="en-US" dirty="0" err="1" smtClean="0">
                <a:latin typeface="Symbol" charset="2"/>
                <a:cs typeface="Symbol" charset="2"/>
              </a:rPr>
              <a:t>mm</a:t>
            </a:r>
            <a:r>
              <a:rPr lang="en-US" dirty="0" err="1" smtClean="0"/>
              <a:t>+jets</a:t>
            </a:r>
            <a:r>
              <a:rPr lang="en-US" dirty="0" smtClean="0"/>
              <a:t> MC in signal region</a:t>
            </a:r>
          </a:p>
          <a:p>
            <a:r>
              <a:rPr lang="en-US" dirty="0" smtClean="0"/>
              <a:t>Electron sample: </a:t>
            </a:r>
          </a:p>
          <a:p>
            <a:pPr lvl="1"/>
            <a:r>
              <a:rPr lang="en-US" dirty="0" smtClean="0"/>
              <a:t>Data / MC scale in control region to </a:t>
            </a:r>
            <a:r>
              <a:rPr lang="en-US" dirty="0" err="1" smtClean="0"/>
              <a:t>normalise</a:t>
            </a:r>
            <a:r>
              <a:rPr lang="en-US" dirty="0" smtClean="0"/>
              <a:t> W-&gt;</a:t>
            </a:r>
            <a:r>
              <a:rPr lang="en-US" dirty="0" err="1" smtClean="0">
                <a:cs typeface="Symbol" charset="2"/>
              </a:rPr>
              <a:t>e</a:t>
            </a:r>
            <a:r>
              <a:rPr lang="en-US" dirty="0" err="1" smtClean="0">
                <a:latin typeface="Symbol" charset="2"/>
                <a:cs typeface="Symbol" charset="2"/>
              </a:rPr>
              <a:t>n</a:t>
            </a:r>
            <a:r>
              <a:rPr lang="en-US" dirty="0" err="1" smtClean="0"/>
              <a:t>+jets</a:t>
            </a:r>
            <a:r>
              <a:rPr lang="en-US" dirty="0" smtClean="0"/>
              <a:t>, W-&gt;</a:t>
            </a:r>
            <a:r>
              <a:rPr lang="en-US" dirty="0" err="1" smtClean="0">
                <a:latin typeface="Symbol" charset="2"/>
                <a:cs typeface="Symbol" charset="2"/>
              </a:rPr>
              <a:t>tn</a:t>
            </a:r>
            <a:r>
              <a:rPr lang="en-US" dirty="0" err="1" smtClean="0"/>
              <a:t>+jets</a:t>
            </a:r>
            <a:r>
              <a:rPr lang="en-US" dirty="0" smtClean="0"/>
              <a:t>, Z-&gt;</a:t>
            </a:r>
            <a:r>
              <a:rPr lang="en-US" dirty="0" err="1" smtClean="0">
                <a:latin typeface="Symbol" charset="2"/>
                <a:cs typeface="Symbol" charset="2"/>
              </a:rPr>
              <a:t>tt</a:t>
            </a:r>
            <a:r>
              <a:rPr lang="en-US" dirty="0" err="1" smtClean="0"/>
              <a:t>+jets</a:t>
            </a:r>
            <a:r>
              <a:rPr lang="en-US" dirty="0" smtClean="0"/>
              <a:t> MC in signal region</a:t>
            </a:r>
            <a:endParaRPr lang="en-US" dirty="0"/>
          </a:p>
        </p:txBody>
      </p:sp>
      <p:sp>
        <p:nvSpPr>
          <p:cNvPr id="7" name="Footer Placeholder 6"/>
          <p:cNvSpPr>
            <a:spLocks noGrp="1"/>
          </p:cNvSpPr>
          <p:nvPr>
            <p:ph type="ftr" sz="quarter" idx="11"/>
          </p:nvPr>
        </p:nvSpPr>
        <p:spPr/>
        <p:txBody>
          <a:bodyPr/>
          <a:lstStyle/>
          <a:p>
            <a:r>
              <a:rPr lang="en-US" smtClean="0"/>
              <a:t>David Berge - CERN</a:t>
            </a:r>
            <a:endParaRPr lang="en-US"/>
          </a:p>
        </p:txBody>
      </p:sp>
      <p:sp>
        <p:nvSpPr>
          <p:cNvPr id="8" name="Slide Number Placeholder 7"/>
          <p:cNvSpPr>
            <a:spLocks noGrp="1"/>
          </p:cNvSpPr>
          <p:nvPr>
            <p:ph type="sldNum" sz="quarter" idx="12"/>
          </p:nvPr>
        </p:nvSpPr>
        <p:spPr/>
        <p:txBody>
          <a:bodyPr/>
          <a:lstStyle/>
          <a:p>
            <a:fld id="{6E4B2DDA-C396-1F4E-A4F0-C1120273A8A6}"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smtClean="0"/>
              <a:t>Electroweak Backgrounds ATLAS</a:t>
            </a:r>
            <a:endParaRPr lang="en-US" dirty="0"/>
          </a:p>
        </p:txBody>
      </p:sp>
      <p:sp>
        <p:nvSpPr>
          <p:cNvPr id="12" name="Content Placeholder 11"/>
          <p:cNvSpPr>
            <a:spLocks noGrp="1"/>
          </p:cNvSpPr>
          <p:nvPr>
            <p:ph idx="1"/>
          </p:nvPr>
        </p:nvSpPr>
        <p:spPr>
          <a:xfrm>
            <a:off x="155246" y="790368"/>
            <a:ext cx="8935287" cy="2333832"/>
          </a:xfrm>
        </p:spPr>
        <p:txBody>
          <a:bodyPr>
            <a:normAutofit lnSpcReduction="10000"/>
          </a:bodyPr>
          <a:lstStyle/>
          <a:p>
            <a:r>
              <a:rPr lang="en-US" dirty="0" smtClean="0"/>
              <a:t>Scale factor cross checks: no dependence on kinematic cuts found</a:t>
            </a:r>
          </a:p>
          <a:p>
            <a:r>
              <a:rPr lang="en-US" dirty="0" smtClean="0"/>
              <a:t>Within statistics scale factors from direct Z or W selection (plus a high-pt jet and large MET in the W selection) agree</a:t>
            </a:r>
          </a:p>
          <a:p>
            <a:r>
              <a:rPr lang="en-US" dirty="0" smtClean="0"/>
              <a:t>Systematic uncertainty on </a:t>
            </a:r>
            <a:r>
              <a:rPr lang="en-US" dirty="0" err="1" smtClean="0"/>
              <a:t>bg</a:t>
            </a:r>
            <a:r>
              <a:rPr lang="en-US" dirty="0" smtClean="0"/>
              <a:t> estimate:</a:t>
            </a:r>
          </a:p>
          <a:p>
            <a:pPr lvl="1"/>
            <a:r>
              <a:rPr lang="en-US" dirty="0" smtClean="0"/>
              <a:t>Uncertainties on lepton ID (4%), </a:t>
            </a:r>
            <a:r>
              <a:rPr lang="en-US" dirty="0" err="1" smtClean="0"/>
              <a:t>ttbar</a:t>
            </a:r>
            <a:r>
              <a:rPr lang="en-US" dirty="0" smtClean="0"/>
              <a:t> MC (2%), statistics in CR summed in </a:t>
            </a:r>
            <a:r>
              <a:rPr lang="en-US" dirty="0" err="1" smtClean="0"/>
              <a:t>quadrature</a:t>
            </a:r>
            <a:endParaRPr lang="en-US" dirty="0"/>
          </a:p>
        </p:txBody>
      </p:sp>
      <p:sp>
        <p:nvSpPr>
          <p:cNvPr id="7" name="Footer Placeholder 6"/>
          <p:cNvSpPr>
            <a:spLocks noGrp="1"/>
          </p:cNvSpPr>
          <p:nvPr>
            <p:ph type="ftr" sz="quarter" idx="11"/>
          </p:nvPr>
        </p:nvSpPr>
        <p:spPr/>
        <p:txBody>
          <a:bodyPr/>
          <a:lstStyle/>
          <a:p>
            <a:r>
              <a:rPr lang="en-US" smtClean="0"/>
              <a:t>David Berge - CERN</a:t>
            </a:r>
            <a:endParaRPr lang="en-US"/>
          </a:p>
        </p:txBody>
      </p:sp>
      <p:sp>
        <p:nvSpPr>
          <p:cNvPr id="8" name="Slide Number Placeholder 7"/>
          <p:cNvSpPr>
            <a:spLocks noGrp="1"/>
          </p:cNvSpPr>
          <p:nvPr>
            <p:ph type="sldNum" sz="quarter" idx="12"/>
          </p:nvPr>
        </p:nvSpPr>
        <p:spPr/>
        <p:txBody>
          <a:bodyPr/>
          <a:lstStyle/>
          <a:p>
            <a:fld id="{6E4B2DDA-C396-1F4E-A4F0-C1120273A8A6}" type="slidenum">
              <a:rPr lang="en-US" smtClean="0"/>
              <a:pPr/>
              <a:t>10</a:t>
            </a:fld>
            <a:endParaRPr lang="en-US"/>
          </a:p>
        </p:txBody>
      </p:sp>
      <p:pic>
        <p:nvPicPr>
          <p:cNvPr id="10" name="Picture 9" descr="Picture 30.png"/>
          <p:cNvPicPr>
            <a:picLocks noChangeAspect="1"/>
          </p:cNvPicPr>
          <p:nvPr/>
        </p:nvPicPr>
        <p:blipFill>
          <a:blip r:embed="rId2"/>
          <a:stretch>
            <a:fillRect/>
          </a:stretch>
        </p:blipFill>
        <p:spPr>
          <a:xfrm>
            <a:off x="12700" y="3383673"/>
            <a:ext cx="9144000" cy="3436227"/>
          </a:xfrm>
          <a:prstGeom prst="rect">
            <a:avLst/>
          </a:prstGeom>
        </p:spPr>
      </p:pic>
      <p:sp>
        <p:nvSpPr>
          <p:cNvPr id="11" name="TextBox 10"/>
          <p:cNvSpPr txBox="1"/>
          <p:nvPr/>
        </p:nvSpPr>
        <p:spPr>
          <a:xfrm>
            <a:off x="65702" y="3124200"/>
            <a:ext cx="5103042" cy="369332"/>
          </a:xfrm>
          <a:prstGeom prst="rect">
            <a:avLst/>
          </a:prstGeom>
          <a:noFill/>
        </p:spPr>
        <p:txBody>
          <a:bodyPr wrap="none" rtlCol="0">
            <a:spAutoFit/>
          </a:bodyPr>
          <a:lstStyle/>
          <a:p>
            <a:r>
              <a:rPr lang="en-US" dirty="0" smtClean="0"/>
              <a:t>Control regions after scaling, data versus sum of MC:</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Electroweak Backgrounds CMS</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11</a:t>
            </a:fld>
            <a:endParaRPr lang="en-US"/>
          </a:p>
        </p:txBody>
      </p:sp>
      <p:pic>
        <p:nvPicPr>
          <p:cNvPr id="5" name="Picture 4" descr="Picture 32.png"/>
          <p:cNvPicPr>
            <a:picLocks noChangeAspect="1"/>
          </p:cNvPicPr>
          <p:nvPr/>
        </p:nvPicPr>
        <p:blipFill>
          <a:blip r:embed="rId2"/>
          <a:stretch>
            <a:fillRect/>
          </a:stretch>
        </p:blipFill>
        <p:spPr>
          <a:xfrm>
            <a:off x="536158" y="875020"/>
            <a:ext cx="8013700" cy="5946719"/>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Electroweak Backgrounds CMS</a:t>
            </a:r>
            <a:endParaRPr lang="en-US" dirty="0"/>
          </a:p>
        </p:txBody>
      </p:sp>
      <p:sp>
        <p:nvSpPr>
          <p:cNvPr id="8" name="Content Placeholder 7"/>
          <p:cNvSpPr>
            <a:spLocks noGrp="1"/>
          </p:cNvSpPr>
          <p:nvPr>
            <p:ph idx="1"/>
          </p:nvPr>
        </p:nvSpPr>
        <p:spPr>
          <a:xfrm>
            <a:off x="155246" y="790368"/>
            <a:ext cx="2661023" cy="5565982"/>
          </a:xfrm>
        </p:spPr>
        <p:txBody>
          <a:bodyPr/>
          <a:lstStyle/>
          <a:p>
            <a:r>
              <a:rPr lang="en-US" dirty="0" smtClean="0"/>
              <a:t>Z and W background samples</a:t>
            </a:r>
          </a:p>
          <a:p>
            <a:r>
              <a:rPr lang="en-US" dirty="0" smtClean="0"/>
              <a:t>MC </a:t>
            </a:r>
            <a:r>
              <a:rPr lang="en-US" dirty="0" err="1" smtClean="0"/>
              <a:t>normalised</a:t>
            </a:r>
            <a:r>
              <a:rPr lang="en-US" dirty="0" smtClean="0"/>
              <a:t> to data</a:t>
            </a:r>
          </a:p>
          <a:p>
            <a:r>
              <a:rPr lang="en-US" dirty="0" smtClean="0"/>
              <a:t>Data estimate / scale factors only done for </a:t>
            </a:r>
            <a:r>
              <a:rPr lang="en-US" dirty="0" err="1" smtClean="0"/>
              <a:t>muons</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12</a:t>
            </a:fld>
            <a:endParaRPr lang="en-US"/>
          </a:p>
        </p:txBody>
      </p:sp>
      <p:pic>
        <p:nvPicPr>
          <p:cNvPr id="5" name="Picture 4" descr="Picture 33.png"/>
          <p:cNvPicPr>
            <a:picLocks noChangeAspect="1"/>
          </p:cNvPicPr>
          <p:nvPr/>
        </p:nvPicPr>
        <p:blipFill>
          <a:blip r:embed="rId2"/>
          <a:stretch>
            <a:fillRect/>
          </a:stretch>
        </p:blipFill>
        <p:spPr>
          <a:xfrm>
            <a:off x="2816269" y="851119"/>
            <a:ext cx="5682789" cy="2718284"/>
          </a:xfrm>
          <a:prstGeom prst="rect">
            <a:avLst/>
          </a:prstGeom>
        </p:spPr>
      </p:pic>
      <p:pic>
        <p:nvPicPr>
          <p:cNvPr id="6" name="Picture 5" descr="Picture 34.png"/>
          <p:cNvPicPr>
            <a:picLocks noChangeAspect="1"/>
          </p:cNvPicPr>
          <p:nvPr/>
        </p:nvPicPr>
        <p:blipFill>
          <a:blip r:embed="rId3"/>
          <a:stretch>
            <a:fillRect/>
          </a:stretch>
        </p:blipFill>
        <p:spPr>
          <a:xfrm>
            <a:off x="2790869" y="3526880"/>
            <a:ext cx="5758989" cy="275559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Remaining Backgrounds</a:t>
            </a:r>
            <a:endParaRPr lang="en-US" dirty="0"/>
          </a:p>
        </p:txBody>
      </p:sp>
      <p:sp>
        <p:nvSpPr>
          <p:cNvPr id="5" name="Content Placeholder 4"/>
          <p:cNvSpPr>
            <a:spLocks noGrp="1"/>
          </p:cNvSpPr>
          <p:nvPr>
            <p:ph idx="1"/>
          </p:nvPr>
        </p:nvSpPr>
        <p:spPr>
          <a:xfrm>
            <a:off x="155246" y="790368"/>
            <a:ext cx="8935287" cy="2232680"/>
          </a:xfrm>
        </p:spPr>
        <p:txBody>
          <a:bodyPr>
            <a:normAutofit fontScale="85000" lnSpcReduction="20000"/>
          </a:bodyPr>
          <a:lstStyle/>
          <a:p>
            <a:r>
              <a:rPr lang="en-US" dirty="0" smtClean="0"/>
              <a:t>QCD </a:t>
            </a:r>
            <a:r>
              <a:rPr lang="en-US" dirty="0" err="1" smtClean="0"/>
              <a:t>multijets</a:t>
            </a:r>
            <a:endParaRPr lang="en-US" dirty="0" smtClean="0"/>
          </a:p>
          <a:p>
            <a:pPr lvl="1"/>
            <a:r>
              <a:rPr lang="en-US" dirty="0" smtClean="0"/>
              <a:t>CMS from MC</a:t>
            </a:r>
          </a:p>
          <a:p>
            <a:pPr lvl="1"/>
            <a:r>
              <a:rPr lang="en-US" dirty="0" smtClean="0"/>
              <a:t>ATLAS from data where sufficient statistics, else negligible</a:t>
            </a:r>
          </a:p>
          <a:p>
            <a:r>
              <a:rPr lang="en-US" dirty="0" err="1" smtClean="0"/>
              <a:t>Ttbar</a:t>
            </a:r>
            <a:r>
              <a:rPr lang="en-US" dirty="0" smtClean="0"/>
              <a:t> from MC (negligible in all cases)</a:t>
            </a:r>
          </a:p>
          <a:p>
            <a:r>
              <a:rPr lang="en-US" dirty="0" err="1" smtClean="0"/>
              <a:t>Noncollision</a:t>
            </a:r>
            <a:r>
              <a:rPr lang="en-US" dirty="0" smtClean="0"/>
              <a:t> backgrounds</a:t>
            </a:r>
          </a:p>
          <a:p>
            <a:pPr lvl="1"/>
            <a:r>
              <a:rPr lang="en-US" dirty="0" smtClean="0"/>
              <a:t>Ignored by CMS, estimated from data by us</a:t>
            </a:r>
          </a:p>
          <a:p>
            <a:pPr lvl="1"/>
            <a:r>
              <a:rPr lang="en-US" dirty="0" smtClean="0"/>
              <a:t>Data estimates: jets in unpaired and empty crossings in 2010, David’s beam-halo tagger in 2011…</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13</a:t>
            </a:fld>
            <a:endParaRPr lang="en-US"/>
          </a:p>
        </p:txBody>
      </p:sp>
      <p:pic>
        <p:nvPicPr>
          <p:cNvPr id="6" name="Picture 5" descr="Picture 25.png"/>
          <p:cNvPicPr>
            <a:picLocks noChangeAspect="1"/>
          </p:cNvPicPr>
          <p:nvPr/>
        </p:nvPicPr>
        <p:blipFill>
          <a:blip r:embed="rId2"/>
          <a:stretch>
            <a:fillRect/>
          </a:stretch>
        </p:blipFill>
        <p:spPr>
          <a:xfrm>
            <a:off x="0" y="3372814"/>
            <a:ext cx="9144000" cy="3541371"/>
          </a:xfrm>
          <a:prstGeom prst="rect">
            <a:avLst/>
          </a:prstGeom>
        </p:spPr>
      </p:pic>
      <p:sp>
        <p:nvSpPr>
          <p:cNvPr id="7" name="TextBox 6"/>
          <p:cNvSpPr txBox="1"/>
          <p:nvPr/>
        </p:nvSpPr>
        <p:spPr>
          <a:xfrm>
            <a:off x="-12700" y="3023048"/>
            <a:ext cx="8806505" cy="369332"/>
          </a:xfrm>
          <a:prstGeom prst="rect">
            <a:avLst/>
          </a:prstGeom>
          <a:noFill/>
        </p:spPr>
        <p:txBody>
          <a:bodyPr wrap="none" rtlCol="0">
            <a:spAutoFit/>
          </a:bodyPr>
          <a:lstStyle/>
          <a:p>
            <a:r>
              <a:rPr lang="en-US" dirty="0" smtClean="0"/>
              <a:t>ATLAS QCD estimate: drop jet veto and </a:t>
            </a:r>
            <a:r>
              <a:rPr lang="en-US" dirty="0" err="1" smtClean="0">
                <a:latin typeface="Symbol" charset="2"/>
                <a:cs typeface="Symbol" charset="2"/>
              </a:rPr>
              <a:t>Df</a:t>
            </a:r>
            <a:r>
              <a:rPr lang="en-US" dirty="0" smtClean="0"/>
              <a:t> cut, subtract other </a:t>
            </a:r>
            <a:r>
              <a:rPr lang="en-US" dirty="0" err="1" smtClean="0"/>
              <a:t>bg</a:t>
            </a:r>
            <a:r>
              <a:rPr lang="en-US" dirty="0" smtClean="0"/>
              <a:t> from MC, fit data in </a:t>
            </a:r>
            <a:r>
              <a:rPr lang="en-US" dirty="0" err="1" smtClean="0">
                <a:latin typeface="Symbol" charset="2"/>
                <a:cs typeface="Symbol" charset="2"/>
              </a:rPr>
              <a:t>Df</a:t>
            </a:r>
            <a:r>
              <a:rPr lang="en-US" dirty="0" smtClean="0"/>
              <a:t>&lt;0.5</a:t>
            </a:r>
            <a:endParaRPr lang="en-US" dirty="0"/>
          </a:p>
        </p:txBody>
      </p:sp>
      <p:sp>
        <p:nvSpPr>
          <p:cNvPr id="8" name="Oval 7"/>
          <p:cNvSpPr/>
          <p:nvPr/>
        </p:nvSpPr>
        <p:spPr>
          <a:xfrm>
            <a:off x="5372100" y="5765800"/>
            <a:ext cx="571500" cy="59690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rot="10800000" flipV="1">
            <a:off x="5943600" y="5765800"/>
            <a:ext cx="482600" cy="2921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451601" y="5448300"/>
            <a:ext cx="1765300" cy="646331"/>
          </a:xfrm>
          <a:prstGeom prst="rect">
            <a:avLst/>
          </a:prstGeom>
          <a:noFill/>
        </p:spPr>
        <p:txBody>
          <a:bodyPr wrap="square" rtlCol="0">
            <a:spAutoFit/>
          </a:bodyPr>
          <a:lstStyle/>
          <a:p>
            <a:r>
              <a:rPr lang="en-US" dirty="0" err="1" smtClean="0">
                <a:solidFill>
                  <a:srgbClr val="FF0000"/>
                </a:solidFill>
              </a:rPr>
              <a:t>Bg</a:t>
            </a:r>
            <a:r>
              <a:rPr lang="en-US" dirty="0" smtClean="0">
                <a:solidFill>
                  <a:srgbClr val="FF0000"/>
                </a:solidFill>
              </a:rPr>
              <a:t> estimate from fit &lt;30 </a:t>
            </a:r>
            <a:r>
              <a:rPr lang="en-US" dirty="0" err="1" smtClean="0">
                <a:solidFill>
                  <a:srgbClr val="FF0000"/>
                </a:solidFill>
              </a:rPr>
              <a:t>GeV</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Remaining Backgrounds</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14</a:t>
            </a:fld>
            <a:endParaRPr lang="en-US"/>
          </a:p>
        </p:txBody>
      </p:sp>
      <p:pic>
        <p:nvPicPr>
          <p:cNvPr id="6" name="Picture 5" descr="Picture 25.png"/>
          <p:cNvPicPr>
            <a:picLocks noChangeAspect="1"/>
          </p:cNvPicPr>
          <p:nvPr/>
        </p:nvPicPr>
        <p:blipFill>
          <a:blip r:embed="rId2"/>
          <a:stretch>
            <a:fillRect/>
          </a:stretch>
        </p:blipFill>
        <p:spPr>
          <a:xfrm>
            <a:off x="0" y="3372814"/>
            <a:ext cx="9144000" cy="3541371"/>
          </a:xfrm>
          <a:prstGeom prst="rect">
            <a:avLst/>
          </a:prstGeom>
        </p:spPr>
      </p:pic>
      <p:sp>
        <p:nvSpPr>
          <p:cNvPr id="7" name="TextBox 6"/>
          <p:cNvSpPr txBox="1"/>
          <p:nvPr/>
        </p:nvSpPr>
        <p:spPr>
          <a:xfrm>
            <a:off x="-12700" y="3023048"/>
            <a:ext cx="8806505" cy="369332"/>
          </a:xfrm>
          <a:prstGeom prst="rect">
            <a:avLst/>
          </a:prstGeom>
          <a:noFill/>
        </p:spPr>
        <p:txBody>
          <a:bodyPr wrap="none" rtlCol="0">
            <a:spAutoFit/>
          </a:bodyPr>
          <a:lstStyle/>
          <a:p>
            <a:r>
              <a:rPr lang="en-US" dirty="0" smtClean="0"/>
              <a:t>ATLAS QCD estimate: drop jet veto and </a:t>
            </a:r>
            <a:r>
              <a:rPr lang="en-US" dirty="0" err="1" smtClean="0">
                <a:latin typeface="Symbol" charset="2"/>
                <a:cs typeface="Symbol" charset="2"/>
              </a:rPr>
              <a:t>Df</a:t>
            </a:r>
            <a:r>
              <a:rPr lang="en-US" dirty="0" smtClean="0"/>
              <a:t> cut, subtract other </a:t>
            </a:r>
            <a:r>
              <a:rPr lang="en-US" dirty="0" err="1" smtClean="0"/>
              <a:t>bg</a:t>
            </a:r>
            <a:r>
              <a:rPr lang="en-US" dirty="0" smtClean="0"/>
              <a:t> from MC, fit data in </a:t>
            </a:r>
            <a:r>
              <a:rPr lang="en-US" dirty="0" err="1" smtClean="0">
                <a:latin typeface="Symbol" charset="2"/>
                <a:cs typeface="Symbol" charset="2"/>
              </a:rPr>
              <a:t>Df</a:t>
            </a:r>
            <a:r>
              <a:rPr lang="en-US" dirty="0" smtClean="0"/>
              <a:t>&lt;0.5</a:t>
            </a:r>
            <a:endParaRPr lang="en-US" dirty="0"/>
          </a:p>
        </p:txBody>
      </p:sp>
      <p:sp>
        <p:nvSpPr>
          <p:cNvPr id="8" name="Oval 7"/>
          <p:cNvSpPr/>
          <p:nvPr/>
        </p:nvSpPr>
        <p:spPr>
          <a:xfrm>
            <a:off x="5372100" y="5765800"/>
            <a:ext cx="571500" cy="59690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rot="10800000" flipV="1">
            <a:off x="5943600" y="5765800"/>
            <a:ext cx="482600" cy="2921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451601" y="5448300"/>
            <a:ext cx="1765300" cy="646331"/>
          </a:xfrm>
          <a:prstGeom prst="rect">
            <a:avLst/>
          </a:prstGeom>
          <a:noFill/>
        </p:spPr>
        <p:txBody>
          <a:bodyPr wrap="square" rtlCol="0">
            <a:spAutoFit/>
          </a:bodyPr>
          <a:lstStyle/>
          <a:p>
            <a:r>
              <a:rPr lang="en-US" dirty="0" err="1" smtClean="0">
                <a:solidFill>
                  <a:srgbClr val="FF0000"/>
                </a:solidFill>
              </a:rPr>
              <a:t>Bg</a:t>
            </a:r>
            <a:r>
              <a:rPr lang="en-US" dirty="0" smtClean="0">
                <a:solidFill>
                  <a:srgbClr val="FF0000"/>
                </a:solidFill>
              </a:rPr>
              <a:t> estimate from fit &lt;30 </a:t>
            </a:r>
            <a:r>
              <a:rPr lang="en-US" dirty="0" err="1" smtClean="0">
                <a:solidFill>
                  <a:srgbClr val="FF0000"/>
                </a:solidFill>
              </a:rPr>
              <a:t>GeV</a:t>
            </a:r>
            <a:endParaRPr lang="en-US" dirty="0">
              <a:solidFill>
                <a:srgbClr val="FF0000"/>
              </a:solidFill>
            </a:endParaRPr>
          </a:p>
        </p:txBody>
      </p:sp>
      <p:sp>
        <p:nvSpPr>
          <p:cNvPr id="14" name="Rectangle 13"/>
          <p:cNvSpPr/>
          <p:nvPr/>
        </p:nvSpPr>
        <p:spPr>
          <a:xfrm>
            <a:off x="154602" y="3372814"/>
            <a:ext cx="8935931" cy="3275082"/>
          </a:xfrm>
          <a:prstGeom prst="rect">
            <a:avLst/>
          </a:prstGeom>
          <a:solidFill>
            <a:schemeClr val="bg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p:cNvSpPr txBox="1"/>
          <p:nvPr/>
        </p:nvSpPr>
        <p:spPr>
          <a:xfrm>
            <a:off x="38101" y="3537634"/>
            <a:ext cx="4445000" cy="646331"/>
          </a:xfrm>
          <a:prstGeom prst="rect">
            <a:avLst/>
          </a:prstGeom>
          <a:solidFill>
            <a:schemeClr val="bg1"/>
          </a:solidFill>
          <a:ln w="38100">
            <a:solidFill>
              <a:schemeClr val="accent2"/>
            </a:solidFill>
          </a:ln>
        </p:spPr>
        <p:txBody>
          <a:bodyPr wrap="square" rtlCol="0">
            <a:spAutoFit/>
          </a:bodyPr>
          <a:lstStyle/>
          <a:p>
            <a:r>
              <a:rPr lang="en-US" dirty="0" err="1" smtClean="0"/>
              <a:t>Systematics</a:t>
            </a:r>
            <a:r>
              <a:rPr lang="en-US" dirty="0" smtClean="0"/>
              <a:t> from varying fit parameters within errors, </a:t>
            </a:r>
            <a:r>
              <a:rPr lang="en-US" dirty="0" err="1" smtClean="0"/>
              <a:t>adhoc</a:t>
            </a:r>
            <a:r>
              <a:rPr lang="en-US" dirty="0" smtClean="0"/>
              <a:t> 20% on top background:</a:t>
            </a:r>
            <a:endParaRPr lang="en-US" dirty="0"/>
          </a:p>
        </p:txBody>
      </p:sp>
      <p:pic>
        <p:nvPicPr>
          <p:cNvPr id="17" name="Picture 16" descr="Picture 28.png"/>
          <p:cNvPicPr>
            <a:picLocks noChangeAspect="1"/>
          </p:cNvPicPr>
          <p:nvPr/>
        </p:nvPicPr>
        <p:blipFill>
          <a:blip r:embed="rId3"/>
          <a:stretch>
            <a:fillRect/>
          </a:stretch>
        </p:blipFill>
        <p:spPr>
          <a:xfrm>
            <a:off x="12701" y="4261825"/>
            <a:ext cx="9144000" cy="427921"/>
          </a:xfrm>
          <a:prstGeom prst="rect">
            <a:avLst/>
          </a:prstGeom>
          <a:ln w="38100">
            <a:solidFill>
              <a:schemeClr val="accent2"/>
            </a:solidFill>
          </a:ln>
        </p:spPr>
      </p:pic>
      <p:sp>
        <p:nvSpPr>
          <p:cNvPr id="19" name="Content Placeholder 4"/>
          <p:cNvSpPr>
            <a:spLocks noGrp="1"/>
          </p:cNvSpPr>
          <p:nvPr>
            <p:ph idx="1"/>
          </p:nvPr>
        </p:nvSpPr>
        <p:spPr>
          <a:xfrm>
            <a:off x="155246" y="790368"/>
            <a:ext cx="8935287" cy="2232680"/>
          </a:xfrm>
        </p:spPr>
        <p:txBody>
          <a:bodyPr>
            <a:normAutofit fontScale="85000" lnSpcReduction="20000"/>
          </a:bodyPr>
          <a:lstStyle/>
          <a:p>
            <a:r>
              <a:rPr lang="en-US" dirty="0" smtClean="0"/>
              <a:t>QCD </a:t>
            </a:r>
            <a:r>
              <a:rPr lang="en-US" dirty="0" err="1" smtClean="0"/>
              <a:t>multijets</a:t>
            </a:r>
            <a:endParaRPr lang="en-US" dirty="0" smtClean="0"/>
          </a:p>
          <a:p>
            <a:pPr lvl="1"/>
            <a:r>
              <a:rPr lang="en-US" dirty="0" smtClean="0"/>
              <a:t>CMS from MC</a:t>
            </a:r>
          </a:p>
          <a:p>
            <a:pPr lvl="1"/>
            <a:r>
              <a:rPr lang="en-US" dirty="0" smtClean="0"/>
              <a:t>ATLAS from data where sufficient statistics, else negligible</a:t>
            </a:r>
          </a:p>
          <a:p>
            <a:r>
              <a:rPr lang="en-US" dirty="0" err="1" smtClean="0"/>
              <a:t>Ttbar</a:t>
            </a:r>
            <a:r>
              <a:rPr lang="en-US" dirty="0" smtClean="0"/>
              <a:t> from MC (negligible in all cases)</a:t>
            </a:r>
          </a:p>
          <a:p>
            <a:r>
              <a:rPr lang="en-US" dirty="0" err="1" smtClean="0"/>
              <a:t>Noncollision</a:t>
            </a:r>
            <a:r>
              <a:rPr lang="en-US" dirty="0" smtClean="0"/>
              <a:t> backgrounds</a:t>
            </a:r>
          </a:p>
          <a:p>
            <a:pPr lvl="1"/>
            <a:r>
              <a:rPr lang="en-US" dirty="0" smtClean="0"/>
              <a:t>Ignored by CMS, estimated from data by us</a:t>
            </a:r>
          </a:p>
          <a:p>
            <a:pPr lvl="1"/>
            <a:r>
              <a:rPr lang="en-US" dirty="0" smtClean="0"/>
              <a:t>Data estimates: jets in unpaired and empty crossings in 2010, David’s beam-halo tagger in 2011…</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Grand total ATLAS</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15</a:t>
            </a:fld>
            <a:endParaRPr lang="en-US"/>
          </a:p>
        </p:txBody>
      </p:sp>
      <p:pic>
        <p:nvPicPr>
          <p:cNvPr id="5" name="Picture 4" descr="Picture 31.png"/>
          <p:cNvPicPr>
            <a:picLocks noChangeAspect="1"/>
          </p:cNvPicPr>
          <p:nvPr/>
        </p:nvPicPr>
        <p:blipFill>
          <a:blip r:embed="rId2"/>
          <a:stretch>
            <a:fillRect/>
          </a:stretch>
        </p:blipFill>
        <p:spPr>
          <a:xfrm>
            <a:off x="0" y="862508"/>
            <a:ext cx="9144000" cy="4447183"/>
          </a:xfrm>
          <a:prstGeom prst="rect">
            <a:avLst/>
          </a:prstGeom>
        </p:spPr>
      </p:pic>
      <p:sp>
        <p:nvSpPr>
          <p:cNvPr id="6" name="TextBox 5"/>
          <p:cNvSpPr txBox="1"/>
          <p:nvPr/>
        </p:nvSpPr>
        <p:spPr>
          <a:xfrm>
            <a:off x="381000" y="5848866"/>
            <a:ext cx="8635697" cy="369332"/>
          </a:xfrm>
          <a:prstGeom prst="rect">
            <a:avLst/>
          </a:prstGeom>
          <a:noFill/>
        </p:spPr>
        <p:txBody>
          <a:bodyPr wrap="none" rtlCol="0">
            <a:spAutoFit/>
          </a:bodyPr>
          <a:lstStyle/>
          <a:p>
            <a:r>
              <a:rPr lang="en-US" dirty="0" smtClean="0"/>
              <a:t>Statistical error is statistics in MC, </a:t>
            </a:r>
            <a:r>
              <a:rPr lang="en-US" dirty="0" err="1" smtClean="0"/>
              <a:t>systematics</a:t>
            </a:r>
            <a:r>
              <a:rPr lang="en-US" dirty="0" smtClean="0"/>
              <a:t> is lepton ID, </a:t>
            </a:r>
            <a:r>
              <a:rPr lang="en-US" dirty="0" err="1" smtClean="0"/>
              <a:t>ttbar</a:t>
            </a:r>
            <a:r>
              <a:rPr lang="en-US" dirty="0" smtClean="0"/>
              <a:t> subtraction, </a:t>
            </a:r>
            <a:r>
              <a:rPr lang="en-US" dirty="0" err="1" smtClean="0"/>
              <a:t>statstics</a:t>
            </a:r>
            <a:r>
              <a:rPr lang="en-US" dirty="0" smtClean="0"/>
              <a:t> in CR</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Grand total CMS</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16</a:t>
            </a:fld>
            <a:endParaRPr lang="en-US"/>
          </a:p>
        </p:txBody>
      </p:sp>
      <p:pic>
        <p:nvPicPr>
          <p:cNvPr id="7" name="Picture 6" descr="Picture 35.png"/>
          <p:cNvPicPr>
            <a:picLocks noChangeAspect="1"/>
          </p:cNvPicPr>
          <p:nvPr/>
        </p:nvPicPr>
        <p:blipFill>
          <a:blip r:embed="rId2"/>
          <a:stretch>
            <a:fillRect/>
          </a:stretch>
        </p:blipFill>
        <p:spPr>
          <a:xfrm>
            <a:off x="0" y="2018012"/>
            <a:ext cx="9144000" cy="282197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Total background uncertainties 2011</a:t>
            </a:r>
            <a:endParaRPr lang="en-US" dirty="0"/>
          </a:p>
        </p:txBody>
      </p:sp>
      <p:sp>
        <p:nvSpPr>
          <p:cNvPr id="3" name="Content Placeholder 2"/>
          <p:cNvSpPr>
            <a:spLocks noGrp="1"/>
          </p:cNvSpPr>
          <p:nvPr>
            <p:ph idx="1"/>
          </p:nvPr>
        </p:nvSpPr>
        <p:spPr>
          <a:xfrm>
            <a:off x="155246" y="790368"/>
            <a:ext cx="8935287" cy="962232"/>
          </a:xfrm>
        </p:spPr>
        <p:txBody>
          <a:bodyPr/>
          <a:lstStyle/>
          <a:p>
            <a:pPr marL="0" indent="0">
              <a:buNone/>
            </a:pPr>
            <a:r>
              <a:rPr lang="en-US" dirty="0" smtClean="0"/>
              <a:t>CMS only quote total (</a:t>
            </a:r>
            <a:r>
              <a:rPr lang="en-US" dirty="0" err="1" smtClean="0"/>
              <a:t>stat+syst</a:t>
            </a:r>
            <a:r>
              <a:rPr lang="en-US" dirty="0" smtClean="0"/>
              <a:t>) uncertainties for the 200 </a:t>
            </a:r>
            <a:r>
              <a:rPr lang="en-US" dirty="0" err="1" smtClean="0"/>
              <a:t>GeV</a:t>
            </a:r>
            <a:r>
              <a:rPr lang="en-US" dirty="0" smtClean="0"/>
              <a:t> MET analysis</a:t>
            </a:r>
          </a:p>
          <a:p>
            <a:endParaRPr lang="en-US" dirty="0" smtClean="0"/>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17</a:t>
            </a:fld>
            <a:endParaRPr lang="en-US"/>
          </a:p>
        </p:txBody>
      </p:sp>
      <p:graphicFrame>
        <p:nvGraphicFramePr>
          <p:cNvPr id="6" name="Table 5"/>
          <p:cNvGraphicFramePr>
            <a:graphicFrameLocks noGrp="1"/>
          </p:cNvGraphicFramePr>
          <p:nvPr/>
        </p:nvGraphicFramePr>
        <p:xfrm>
          <a:off x="1524000" y="2509520"/>
          <a:ext cx="6096000" cy="2817708"/>
        </p:xfrm>
        <a:graphic>
          <a:graphicData uri="http://schemas.openxmlformats.org/drawingml/2006/table">
            <a:tbl>
              <a:tblPr firstRow="1" bandRow="1">
                <a:tableStyleId>{1FECB4D8-DB02-4DC6-A0A2-4F2EBAE1DC90}</a:tableStyleId>
              </a:tblPr>
              <a:tblGrid>
                <a:gridCol w="1219200"/>
                <a:gridCol w="1219200"/>
                <a:gridCol w="1219200"/>
                <a:gridCol w="1219200"/>
                <a:gridCol w="1219200"/>
              </a:tblGrid>
              <a:tr h="704427">
                <a:tc>
                  <a:txBody>
                    <a:bodyPr/>
                    <a:lstStyle/>
                    <a:p>
                      <a:endParaRPr lang="en-US" dirty="0"/>
                    </a:p>
                  </a:txBody>
                  <a:tcPr/>
                </a:tc>
                <a:tc>
                  <a:txBody>
                    <a:bodyPr/>
                    <a:lstStyle/>
                    <a:p>
                      <a:r>
                        <a:rPr lang="en-US" dirty="0" smtClean="0"/>
                        <a:t>ATLAS </a:t>
                      </a:r>
                      <a:r>
                        <a:rPr lang="en-US" dirty="0" err="1" smtClean="0"/>
                        <a:t>lowpt</a:t>
                      </a:r>
                      <a:endParaRPr lang="en-US" dirty="0"/>
                    </a:p>
                  </a:txBody>
                  <a:tcPr/>
                </a:tc>
                <a:tc>
                  <a:txBody>
                    <a:bodyPr/>
                    <a:lstStyle/>
                    <a:p>
                      <a:r>
                        <a:rPr lang="en-US" dirty="0" smtClean="0"/>
                        <a:t>ATLAS </a:t>
                      </a:r>
                      <a:r>
                        <a:rPr lang="en-US" dirty="0" err="1" smtClean="0"/>
                        <a:t>highpt</a:t>
                      </a:r>
                      <a:endParaRPr lang="en-US" dirty="0"/>
                    </a:p>
                  </a:txBody>
                  <a:tcPr/>
                </a:tc>
                <a:tc>
                  <a:txBody>
                    <a:bodyPr/>
                    <a:lstStyle/>
                    <a:p>
                      <a:r>
                        <a:rPr lang="en-US" dirty="0" smtClean="0"/>
                        <a:t>ATLAS </a:t>
                      </a:r>
                      <a:r>
                        <a:rPr lang="en-US" dirty="0" err="1" smtClean="0"/>
                        <a:t>veryhighpt</a:t>
                      </a:r>
                      <a:endParaRPr lang="en-US" dirty="0"/>
                    </a:p>
                  </a:txBody>
                  <a:tcPr/>
                </a:tc>
                <a:tc>
                  <a:txBody>
                    <a:bodyPr/>
                    <a:lstStyle/>
                    <a:p>
                      <a:r>
                        <a:rPr lang="en-US" dirty="0" smtClean="0"/>
                        <a:t>CMS 200 </a:t>
                      </a:r>
                      <a:r>
                        <a:rPr lang="en-US" dirty="0" err="1" smtClean="0"/>
                        <a:t>GeV</a:t>
                      </a:r>
                      <a:r>
                        <a:rPr lang="en-US" dirty="0" smtClean="0"/>
                        <a:t> MET</a:t>
                      </a:r>
                      <a:endParaRPr lang="en-US" dirty="0"/>
                    </a:p>
                  </a:txBody>
                  <a:tcPr/>
                </a:tc>
              </a:tr>
              <a:tr h="704427">
                <a:tc>
                  <a:txBody>
                    <a:bodyPr/>
                    <a:lstStyle/>
                    <a:p>
                      <a:r>
                        <a:rPr lang="en-US" dirty="0" smtClean="0"/>
                        <a:t>Statistical</a:t>
                      </a:r>
                      <a:r>
                        <a:rPr lang="en-US" baseline="0" dirty="0" smtClean="0"/>
                        <a:t> error</a:t>
                      </a:r>
                      <a:endParaRPr lang="en-US" dirty="0"/>
                    </a:p>
                  </a:txBody>
                  <a:tcPr/>
                </a:tc>
                <a:tc>
                  <a:txBody>
                    <a:bodyPr/>
                    <a:lstStyle/>
                    <a:p>
                      <a:r>
                        <a:rPr lang="en-US" dirty="0" smtClean="0"/>
                        <a:t>1.1%</a:t>
                      </a:r>
                      <a:endParaRPr lang="en-US" dirty="0"/>
                    </a:p>
                  </a:txBody>
                  <a:tcPr/>
                </a:tc>
                <a:tc>
                  <a:txBody>
                    <a:bodyPr/>
                    <a:lstStyle/>
                    <a:p>
                      <a:r>
                        <a:rPr lang="en-US" dirty="0" smtClean="0"/>
                        <a:t>3.7%</a:t>
                      </a:r>
                      <a:endParaRPr lang="en-US" dirty="0"/>
                    </a:p>
                  </a:txBody>
                  <a:tcPr/>
                </a:tc>
                <a:tc>
                  <a:txBody>
                    <a:bodyPr/>
                    <a:lstStyle/>
                    <a:p>
                      <a:r>
                        <a:rPr lang="en-US" dirty="0" smtClean="0"/>
                        <a:t>7.8%</a:t>
                      </a:r>
                      <a:endParaRPr lang="en-US" dirty="0"/>
                    </a:p>
                  </a:txBody>
                  <a:tcPr/>
                </a:tc>
                <a:tc>
                  <a:txBody>
                    <a:bodyPr/>
                    <a:lstStyle/>
                    <a:p>
                      <a:endParaRPr lang="en-US"/>
                    </a:p>
                  </a:txBody>
                  <a:tcPr/>
                </a:tc>
              </a:tr>
              <a:tr h="704427">
                <a:tc>
                  <a:txBody>
                    <a:bodyPr/>
                    <a:lstStyle/>
                    <a:p>
                      <a:r>
                        <a:rPr lang="en-US" baseline="0" dirty="0" smtClean="0"/>
                        <a:t>Systematic error</a:t>
                      </a:r>
                      <a:endParaRPr lang="en-US" dirty="0"/>
                    </a:p>
                  </a:txBody>
                  <a:tcPr/>
                </a:tc>
                <a:tc>
                  <a:txBody>
                    <a:bodyPr/>
                    <a:lstStyle/>
                    <a:p>
                      <a:r>
                        <a:rPr lang="en-US" dirty="0" smtClean="0"/>
                        <a:t>4.5%</a:t>
                      </a:r>
                      <a:endParaRPr lang="en-US" dirty="0"/>
                    </a:p>
                  </a:txBody>
                  <a:tcPr/>
                </a:tc>
                <a:tc>
                  <a:txBody>
                    <a:bodyPr/>
                    <a:lstStyle/>
                    <a:p>
                      <a:r>
                        <a:rPr lang="en-US" dirty="0" smtClean="0"/>
                        <a:t>6.4%</a:t>
                      </a:r>
                      <a:endParaRPr lang="en-US" dirty="0"/>
                    </a:p>
                  </a:txBody>
                  <a:tcPr/>
                </a:tc>
                <a:tc>
                  <a:txBody>
                    <a:bodyPr/>
                    <a:lstStyle/>
                    <a:p>
                      <a:r>
                        <a:rPr lang="en-US" dirty="0" smtClean="0"/>
                        <a:t>10%</a:t>
                      </a:r>
                      <a:endParaRPr lang="en-US" dirty="0"/>
                    </a:p>
                  </a:txBody>
                  <a:tcPr/>
                </a:tc>
                <a:tc>
                  <a:txBody>
                    <a:bodyPr/>
                    <a:lstStyle/>
                    <a:p>
                      <a:endParaRPr lang="en-US" dirty="0"/>
                    </a:p>
                  </a:txBody>
                  <a:tcPr/>
                </a:tc>
              </a:tr>
              <a:tr h="704427">
                <a:tc>
                  <a:txBody>
                    <a:bodyPr/>
                    <a:lstStyle/>
                    <a:p>
                      <a:r>
                        <a:rPr lang="en-US" dirty="0" smtClean="0"/>
                        <a:t>Total error</a:t>
                      </a:r>
                      <a:endParaRPr lang="en-US" dirty="0"/>
                    </a:p>
                  </a:txBody>
                  <a:tcPr/>
                </a:tc>
                <a:tc>
                  <a:txBody>
                    <a:bodyPr/>
                    <a:lstStyle/>
                    <a:p>
                      <a:r>
                        <a:rPr lang="en-US" dirty="0" smtClean="0"/>
                        <a:t>4.6%</a:t>
                      </a:r>
                      <a:endParaRPr lang="en-US" dirty="0"/>
                    </a:p>
                  </a:txBody>
                  <a:tcPr/>
                </a:tc>
                <a:tc>
                  <a:txBody>
                    <a:bodyPr/>
                    <a:lstStyle/>
                    <a:p>
                      <a:r>
                        <a:rPr lang="en-US" dirty="0" smtClean="0"/>
                        <a:t>7.4%</a:t>
                      </a:r>
                      <a:endParaRPr lang="en-US" dirty="0"/>
                    </a:p>
                  </a:txBody>
                  <a:tcPr/>
                </a:tc>
                <a:tc>
                  <a:txBody>
                    <a:bodyPr/>
                    <a:lstStyle/>
                    <a:p>
                      <a:r>
                        <a:rPr lang="en-US" dirty="0" smtClean="0"/>
                        <a:t>12.7%</a:t>
                      </a:r>
                      <a:endParaRPr lang="en-US" dirty="0"/>
                    </a:p>
                  </a:txBody>
                  <a:tcPr/>
                </a:tc>
                <a:tc>
                  <a:txBody>
                    <a:bodyPr/>
                    <a:lstStyle/>
                    <a:p>
                      <a:r>
                        <a:rPr lang="en-US" dirty="0" smtClean="0"/>
                        <a:t>5.5%</a:t>
                      </a:r>
                      <a:endParaRPr lang="en-US" dirty="0"/>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Signal systematic uncertainties</a:t>
            </a:r>
            <a:endParaRPr lang="en-US" dirty="0"/>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18</a:t>
            </a:fld>
            <a:endParaRPr lang="en-US"/>
          </a:p>
        </p:txBody>
      </p:sp>
      <p:graphicFrame>
        <p:nvGraphicFramePr>
          <p:cNvPr id="6" name="Table 5"/>
          <p:cNvGraphicFramePr>
            <a:graphicFrameLocks noGrp="1"/>
          </p:cNvGraphicFramePr>
          <p:nvPr/>
        </p:nvGraphicFramePr>
        <p:xfrm>
          <a:off x="1524000" y="1397000"/>
          <a:ext cx="6096000" cy="3881119"/>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n-US" dirty="0"/>
                    </a:p>
                  </a:txBody>
                  <a:tcPr/>
                </a:tc>
                <a:tc>
                  <a:txBody>
                    <a:bodyPr/>
                    <a:lstStyle/>
                    <a:p>
                      <a:r>
                        <a:rPr lang="en-US" dirty="0" smtClean="0"/>
                        <a:t>ATLAS low/high pt</a:t>
                      </a:r>
                      <a:endParaRPr lang="en-US" dirty="0"/>
                    </a:p>
                  </a:txBody>
                  <a:tcPr/>
                </a:tc>
                <a:tc>
                  <a:txBody>
                    <a:bodyPr/>
                    <a:lstStyle/>
                    <a:p>
                      <a:r>
                        <a:rPr lang="en-US" dirty="0" smtClean="0"/>
                        <a:t>CMS low/high pt</a:t>
                      </a:r>
                      <a:endParaRPr lang="en-US" dirty="0"/>
                    </a:p>
                  </a:txBody>
                  <a:tcPr/>
                </a:tc>
              </a:tr>
              <a:tr h="370840">
                <a:tc>
                  <a:txBody>
                    <a:bodyPr/>
                    <a:lstStyle/>
                    <a:p>
                      <a:r>
                        <a:rPr lang="en-US" dirty="0" smtClean="0"/>
                        <a:t>PDF</a:t>
                      </a:r>
                      <a:endParaRPr lang="en-US" dirty="0"/>
                    </a:p>
                  </a:txBody>
                  <a:tcPr/>
                </a:tc>
                <a:tc>
                  <a:txBody>
                    <a:bodyPr/>
                    <a:lstStyle/>
                    <a:p>
                      <a:r>
                        <a:rPr lang="en-US" dirty="0" smtClean="0"/>
                        <a:t>6% /</a:t>
                      </a:r>
                      <a:r>
                        <a:rPr lang="en-US" baseline="0" dirty="0" smtClean="0"/>
                        <a:t> 7%</a:t>
                      </a:r>
                      <a:endParaRPr lang="en-US" dirty="0"/>
                    </a:p>
                  </a:txBody>
                  <a:tcPr/>
                </a:tc>
                <a:tc>
                  <a:txBody>
                    <a:bodyPr/>
                    <a:lstStyle/>
                    <a:p>
                      <a:r>
                        <a:rPr lang="en-US" dirty="0" smtClean="0"/>
                        <a:t>1-3% / 3-8%</a:t>
                      </a:r>
                      <a:endParaRPr lang="en-US" dirty="0"/>
                    </a:p>
                  </a:txBody>
                  <a:tcPr/>
                </a:tc>
              </a:tr>
              <a:tr h="370840">
                <a:tc>
                  <a:txBody>
                    <a:bodyPr/>
                    <a:lstStyle/>
                    <a:p>
                      <a:r>
                        <a:rPr lang="en-US" dirty="0" smtClean="0"/>
                        <a:t>ISR / FSR</a:t>
                      </a:r>
                      <a:endParaRPr lang="en-US" dirty="0"/>
                    </a:p>
                  </a:txBody>
                  <a:tcPr/>
                </a:tc>
                <a:tc>
                  <a:txBody>
                    <a:bodyPr/>
                    <a:lstStyle/>
                    <a:p>
                      <a:r>
                        <a:rPr lang="en-US" dirty="0" smtClean="0"/>
                        <a:t>13%</a:t>
                      </a:r>
                      <a:endParaRPr lang="en-US" dirty="0"/>
                    </a:p>
                  </a:txBody>
                  <a:tcPr/>
                </a:tc>
                <a:tc>
                  <a:txBody>
                    <a:bodyPr/>
                    <a:lstStyle/>
                    <a:p>
                      <a:r>
                        <a:rPr lang="en-US" dirty="0" smtClean="0"/>
                        <a:t>&lt;2%</a:t>
                      </a:r>
                      <a:endParaRPr lang="en-US" dirty="0"/>
                    </a:p>
                  </a:txBody>
                  <a:tcPr/>
                </a:tc>
              </a:tr>
              <a:tr h="370840">
                <a:tc>
                  <a:txBody>
                    <a:bodyPr/>
                    <a:lstStyle/>
                    <a:p>
                      <a:r>
                        <a:rPr lang="en-US" dirty="0" smtClean="0"/>
                        <a:t>Q</a:t>
                      </a:r>
                      <a:r>
                        <a:rPr lang="en-US" baseline="30000" dirty="0" smtClean="0"/>
                        <a:t>2</a:t>
                      </a:r>
                      <a:r>
                        <a:rPr lang="en-US" baseline="0" dirty="0" smtClean="0"/>
                        <a:t> scale</a:t>
                      </a:r>
                      <a:endParaRPr lang="en-US" dirty="0"/>
                    </a:p>
                  </a:txBody>
                  <a:tcPr/>
                </a:tc>
                <a:tc>
                  <a:txBody>
                    <a:bodyPr/>
                    <a:lstStyle/>
                    <a:p>
                      <a:r>
                        <a:rPr lang="en-US" dirty="0" smtClean="0"/>
                        <a:t>11%</a:t>
                      </a:r>
                      <a:endParaRPr lang="en-US" dirty="0"/>
                    </a:p>
                  </a:txBody>
                  <a:tcPr/>
                </a:tc>
                <a:tc>
                  <a:txBody>
                    <a:bodyPr/>
                    <a:lstStyle/>
                    <a:p>
                      <a:r>
                        <a:rPr lang="en-US" dirty="0" smtClean="0"/>
                        <a:t>-</a:t>
                      </a:r>
                      <a:endParaRPr lang="en-US" dirty="0"/>
                    </a:p>
                  </a:txBody>
                  <a:tcPr/>
                </a:tc>
              </a:tr>
              <a:tr h="370840">
                <a:tc>
                  <a:txBody>
                    <a:bodyPr/>
                    <a:lstStyle/>
                    <a:p>
                      <a:r>
                        <a:rPr lang="en-US" dirty="0" smtClean="0"/>
                        <a:t>JES</a:t>
                      </a:r>
                      <a:endParaRPr lang="en-US" dirty="0"/>
                    </a:p>
                  </a:txBody>
                  <a:tcPr/>
                </a:tc>
                <a:tc>
                  <a:txBody>
                    <a:bodyPr/>
                    <a:lstStyle/>
                    <a:p>
                      <a:r>
                        <a:rPr lang="en-US" dirty="0" smtClean="0"/>
                        <a:t>5% / 6%</a:t>
                      </a:r>
                      <a:endParaRPr lang="en-US" dirty="0"/>
                    </a:p>
                  </a:txBody>
                  <a:tcPr/>
                </a:tc>
                <a:tc>
                  <a:txBody>
                    <a:bodyPr/>
                    <a:lstStyle/>
                    <a:p>
                      <a:r>
                        <a:rPr lang="en-US" dirty="0" smtClean="0"/>
                        <a:t>8-11% / 10-20%</a:t>
                      </a:r>
                      <a:endParaRPr lang="en-US" dirty="0"/>
                    </a:p>
                  </a:txBody>
                  <a:tcPr/>
                </a:tc>
              </a:tr>
              <a:tr h="370840">
                <a:tc>
                  <a:txBody>
                    <a:bodyPr/>
                    <a:lstStyle/>
                    <a:p>
                      <a:r>
                        <a:rPr lang="en-US" dirty="0" smtClean="0"/>
                        <a:t>JER</a:t>
                      </a:r>
                      <a:endParaRPr lang="en-US" dirty="0"/>
                    </a:p>
                  </a:txBody>
                  <a:tcPr/>
                </a:tc>
                <a:tc>
                  <a:txBody>
                    <a:bodyPr/>
                    <a:lstStyle/>
                    <a:p>
                      <a:r>
                        <a:rPr lang="en-US" dirty="0" smtClean="0"/>
                        <a:t>3% / 1%</a:t>
                      </a:r>
                      <a:endParaRPr lang="en-US" dirty="0"/>
                    </a:p>
                  </a:txBody>
                  <a:tcPr/>
                </a:tc>
                <a:tc>
                  <a:txBody>
                    <a:bodyPr/>
                    <a:lstStyle/>
                    <a:p>
                      <a:r>
                        <a:rPr lang="en-US" dirty="0" smtClean="0"/>
                        <a:t>-</a:t>
                      </a:r>
                      <a:endParaRPr lang="en-US" dirty="0"/>
                    </a:p>
                  </a:txBody>
                  <a:tcPr/>
                </a:tc>
              </a:tr>
              <a:tr h="370840">
                <a:tc>
                  <a:txBody>
                    <a:bodyPr/>
                    <a:lstStyle/>
                    <a:p>
                      <a:r>
                        <a:rPr lang="en-US" dirty="0" smtClean="0"/>
                        <a:t>Pile-up</a:t>
                      </a:r>
                      <a:endParaRPr lang="en-US" dirty="0"/>
                    </a:p>
                  </a:txBody>
                  <a:tcPr/>
                </a:tc>
                <a:tc>
                  <a:txBody>
                    <a:bodyPr/>
                    <a:lstStyle/>
                    <a:p>
                      <a:r>
                        <a:rPr lang="en-US" dirty="0" smtClean="0"/>
                        <a:t>3% / 2%</a:t>
                      </a:r>
                      <a:endParaRPr lang="en-US" dirty="0"/>
                    </a:p>
                  </a:txBody>
                  <a:tcPr/>
                </a:tc>
                <a:tc>
                  <a:txBody>
                    <a:bodyPr/>
                    <a:lstStyle/>
                    <a:p>
                      <a:r>
                        <a:rPr lang="en-US" dirty="0" smtClean="0"/>
                        <a:t>3%</a:t>
                      </a:r>
                      <a:endParaRPr lang="en-US" dirty="0"/>
                    </a:p>
                  </a:txBody>
                  <a:tcPr/>
                </a:tc>
              </a:tr>
              <a:tr h="370840">
                <a:tc>
                  <a:txBody>
                    <a:bodyPr/>
                    <a:lstStyle/>
                    <a:p>
                      <a:r>
                        <a:rPr lang="en-US" dirty="0" smtClean="0"/>
                        <a:t>Luminosity</a:t>
                      </a:r>
                      <a:endParaRPr lang="en-US" dirty="0"/>
                    </a:p>
                  </a:txBody>
                  <a:tcPr/>
                </a:tc>
                <a:tc>
                  <a:txBody>
                    <a:bodyPr/>
                    <a:lstStyle/>
                    <a:p>
                      <a:r>
                        <a:rPr lang="en-US" dirty="0" smtClean="0"/>
                        <a:t>3%</a:t>
                      </a:r>
                      <a:endParaRPr lang="en-US" dirty="0"/>
                    </a:p>
                  </a:txBody>
                  <a:tcPr/>
                </a:tc>
                <a:tc>
                  <a:txBody>
                    <a:bodyPr/>
                    <a:lstStyle/>
                    <a:p>
                      <a:r>
                        <a:rPr lang="en-US" dirty="0" smtClean="0"/>
                        <a:t>5%</a:t>
                      </a:r>
                      <a:endParaRPr lang="en-US" dirty="0"/>
                    </a:p>
                  </a:txBody>
                  <a:tcPr/>
                </a:tc>
              </a:tr>
              <a:tr h="370840">
                <a:tc>
                  <a:txBody>
                    <a:bodyPr/>
                    <a:lstStyle/>
                    <a:p>
                      <a:r>
                        <a:rPr lang="en-US" dirty="0" smtClean="0"/>
                        <a:t>Total</a:t>
                      </a:r>
                      <a:endParaRPr lang="en-US" dirty="0"/>
                    </a:p>
                  </a:txBody>
                  <a:tcPr/>
                </a:tc>
                <a:tc>
                  <a:txBody>
                    <a:bodyPr/>
                    <a:lstStyle/>
                    <a:p>
                      <a:r>
                        <a:rPr lang="en-US" dirty="0" smtClean="0"/>
                        <a:t>20% / 20%</a:t>
                      </a:r>
                      <a:endParaRPr lang="en-US" dirty="0"/>
                    </a:p>
                  </a:txBody>
                  <a:tcPr/>
                </a:tc>
                <a:tc>
                  <a:txBody>
                    <a:bodyPr/>
                    <a:lstStyle/>
                    <a:p>
                      <a:r>
                        <a:rPr lang="en-US" dirty="0" smtClean="0"/>
                        <a:t>12% /</a:t>
                      </a:r>
                      <a:r>
                        <a:rPr lang="en-US" baseline="0" dirty="0" smtClean="0"/>
                        <a:t> 22%</a:t>
                      </a:r>
                    </a:p>
                    <a:p>
                      <a:r>
                        <a:rPr lang="en-US" baseline="0" dirty="0" smtClean="0"/>
                        <a:t>(take largest quote everywhere)</a:t>
                      </a:r>
                      <a:endParaRPr lang="en-US" dirty="0"/>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Results</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19</a:t>
            </a:fld>
            <a:endParaRPr lang="en-US"/>
          </a:p>
        </p:txBody>
      </p:sp>
      <p:pic>
        <p:nvPicPr>
          <p:cNvPr id="5" name="Picture 4" descr="Picture 52.png"/>
          <p:cNvPicPr>
            <a:picLocks noChangeAspect="1"/>
          </p:cNvPicPr>
          <p:nvPr/>
        </p:nvPicPr>
        <p:blipFill>
          <a:blip r:embed="rId2"/>
          <a:stretch>
            <a:fillRect/>
          </a:stretch>
        </p:blipFill>
        <p:spPr>
          <a:xfrm>
            <a:off x="431800" y="654242"/>
            <a:ext cx="8270222" cy="3043555"/>
          </a:xfrm>
          <a:prstGeom prst="rect">
            <a:avLst/>
          </a:prstGeom>
        </p:spPr>
      </p:pic>
      <p:pic>
        <p:nvPicPr>
          <p:cNvPr id="6" name="Picture 5" descr="Picture 53.png"/>
          <p:cNvPicPr>
            <a:picLocks noChangeAspect="1"/>
          </p:cNvPicPr>
          <p:nvPr/>
        </p:nvPicPr>
        <p:blipFill>
          <a:blip r:embed="rId3"/>
          <a:stretch>
            <a:fillRect/>
          </a:stretch>
        </p:blipFill>
        <p:spPr>
          <a:xfrm>
            <a:off x="1003700" y="3766307"/>
            <a:ext cx="3479400" cy="3078993"/>
          </a:xfrm>
          <a:prstGeom prst="rect">
            <a:avLst/>
          </a:prstGeom>
        </p:spPr>
      </p:pic>
      <p:pic>
        <p:nvPicPr>
          <p:cNvPr id="7" name="Picture 6" descr="Picture 54.png"/>
          <p:cNvPicPr>
            <a:picLocks noChangeAspect="1"/>
          </p:cNvPicPr>
          <p:nvPr/>
        </p:nvPicPr>
        <p:blipFill>
          <a:blip r:embed="rId4"/>
          <a:stretch>
            <a:fillRect/>
          </a:stretch>
        </p:blipFill>
        <p:spPr>
          <a:xfrm>
            <a:off x="5245100" y="3751826"/>
            <a:ext cx="3304758" cy="304847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 Limits Overview</a:t>
            </a:r>
            <a:endParaRPr lang="en-US" dirty="0"/>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20</a:t>
            </a:fld>
            <a:endParaRPr lang="en-US"/>
          </a:p>
        </p:txBody>
      </p:sp>
      <p:pic>
        <p:nvPicPr>
          <p:cNvPr id="7" name="Picture 6" descr="Picture 22.png"/>
          <p:cNvPicPr>
            <a:picLocks noChangeAspect="1"/>
          </p:cNvPicPr>
          <p:nvPr/>
        </p:nvPicPr>
        <p:blipFill>
          <a:blip r:embed="rId2"/>
          <a:stretch>
            <a:fillRect/>
          </a:stretch>
        </p:blipFill>
        <p:spPr>
          <a:xfrm>
            <a:off x="0" y="710646"/>
            <a:ext cx="6195873" cy="4330345"/>
          </a:xfrm>
          <a:prstGeom prst="rect">
            <a:avLst/>
          </a:prstGeom>
        </p:spPr>
      </p:pic>
      <p:sp>
        <p:nvSpPr>
          <p:cNvPr id="8" name="TextBox 7"/>
          <p:cNvSpPr txBox="1"/>
          <p:nvPr/>
        </p:nvSpPr>
        <p:spPr>
          <a:xfrm>
            <a:off x="6195873" y="1104900"/>
            <a:ext cx="2894660" cy="5201424"/>
          </a:xfrm>
          <a:prstGeom prst="rect">
            <a:avLst/>
          </a:prstGeom>
          <a:noFill/>
        </p:spPr>
        <p:txBody>
          <a:bodyPr wrap="square" rtlCol="0">
            <a:spAutoFit/>
          </a:bodyPr>
          <a:lstStyle/>
          <a:p>
            <a:pPr marL="266700" indent="-266700">
              <a:buFont typeface="Arial"/>
              <a:buChar char="•"/>
            </a:pPr>
            <a:r>
              <a:rPr lang="en-US" sz="1600" dirty="0" smtClean="0"/>
              <a:t>CMS are taking sizeable K factors into account (1.5 for </a:t>
            </a:r>
            <a:r>
              <a:rPr lang="en-US" sz="1600" dirty="0" err="1" smtClean="0">
                <a:latin typeface="Symbol" charset="2"/>
                <a:cs typeface="Symbol" charset="2"/>
              </a:rPr>
              <a:t>d</a:t>
            </a:r>
            <a:r>
              <a:rPr lang="en-US" sz="1600" dirty="0" smtClean="0"/>
              <a:t> = {2,3}, 1.4 for </a:t>
            </a:r>
            <a:r>
              <a:rPr lang="en-US" sz="1600" dirty="0" err="1" smtClean="0">
                <a:latin typeface="Symbol" charset="2"/>
                <a:cs typeface="Symbol" charset="2"/>
              </a:rPr>
              <a:t>d</a:t>
            </a:r>
            <a:r>
              <a:rPr lang="en-US" sz="1600" dirty="0" smtClean="0"/>
              <a:t> = </a:t>
            </a:r>
            <a:r>
              <a:rPr lang="en-US" sz="1600" dirty="0" smtClean="0"/>
              <a:t>{4,5</a:t>
            </a:r>
            <a:r>
              <a:rPr lang="en-US" sz="1600" dirty="0" smtClean="0"/>
              <a:t>},</a:t>
            </a:r>
            <a:r>
              <a:rPr lang="en-US" sz="1600" dirty="0" smtClean="0"/>
              <a:t> </a:t>
            </a:r>
            <a:r>
              <a:rPr lang="en-US" sz="1600" dirty="0" smtClean="0"/>
              <a:t>ATLAS  doesn’t</a:t>
            </a:r>
          </a:p>
          <a:p>
            <a:pPr marL="266700" indent="-266700">
              <a:buFont typeface="Arial"/>
              <a:buChar char="•"/>
            </a:pPr>
            <a:r>
              <a:rPr lang="en-US" sz="1600" dirty="0" smtClean="0"/>
              <a:t>LO limits </a:t>
            </a:r>
            <a:r>
              <a:rPr lang="en-US" sz="1600" dirty="0" smtClean="0"/>
              <a:t>better for CMS due to larger MET cut</a:t>
            </a:r>
            <a:endParaRPr lang="en-US" sz="1600" dirty="0" smtClean="0"/>
          </a:p>
          <a:p>
            <a:pPr marL="266700" indent="-266700">
              <a:buFont typeface="Arial"/>
              <a:buChar char="•"/>
            </a:pPr>
            <a:r>
              <a:rPr lang="en-US" sz="1600" dirty="0" smtClean="0"/>
              <a:t>We have discussed ultraviolet behavior of ADD</a:t>
            </a:r>
          </a:p>
          <a:p>
            <a:pPr marL="622300" lvl="1" indent="-165100">
              <a:buFont typeface="Lucida Grande"/>
              <a:buChar char="-"/>
            </a:pPr>
            <a:r>
              <a:rPr lang="en-US" sz="1400" dirty="0" smtClean="0">
                <a:solidFill>
                  <a:schemeClr val="accent1">
                    <a:lumMod val="50000"/>
                  </a:schemeClr>
                </a:solidFill>
              </a:rPr>
              <a:t>Effective theory used to compute ADD cross sections</a:t>
            </a:r>
          </a:p>
          <a:p>
            <a:pPr marL="622300" lvl="1" indent="-165100">
              <a:buFont typeface="Lucida Grande"/>
              <a:buChar char="-"/>
            </a:pPr>
            <a:r>
              <a:rPr lang="en-US" sz="1400" dirty="0" smtClean="0">
                <a:solidFill>
                  <a:schemeClr val="accent1">
                    <a:lumMod val="50000"/>
                  </a:schemeClr>
                </a:solidFill>
              </a:rPr>
              <a:t>Only valid if event scale below M</a:t>
            </a:r>
            <a:r>
              <a:rPr lang="en-US" sz="1400" baseline="-25000" dirty="0" smtClean="0">
                <a:solidFill>
                  <a:schemeClr val="accent1">
                    <a:lumMod val="50000"/>
                  </a:schemeClr>
                </a:solidFill>
              </a:rPr>
              <a:t>D</a:t>
            </a:r>
          </a:p>
          <a:p>
            <a:pPr marL="622300" lvl="1" indent="-165100">
              <a:buFont typeface="Lucida Grande"/>
              <a:buChar char="-"/>
            </a:pPr>
            <a:r>
              <a:rPr lang="en-US" sz="1400" dirty="0" smtClean="0">
                <a:solidFill>
                  <a:schemeClr val="accent1">
                    <a:lumMod val="50000"/>
                  </a:schemeClr>
                </a:solidFill>
              </a:rPr>
              <a:t>In 2010 we didn’t quote </a:t>
            </a:r>
            <a:r>
              <a:rPr lang="en-US" sz="1400" dirty="0" err="1" smtClean="0">
                <a:solidFill>
                  <a:schemeClr val="accent1">
                    <a:lumMod val="50000"/>
                  </a:schemeClr>
                </a:solidFill>
                <a:latin typeface="Symbol" charset="2"/>
                <a:cs typeface="Symbol" charset="2"/>
              </a:rPr>
              <a:t>d</a:t>
            </a:r>
            <a:r>
              <a:rPr lang="en-US" sz="1400" dirty="0" smtClean="0">
                <a:solidFill>
                  <a:schemeClr val="accent1">
                    <a:lumMod val="50000"/>
                  </a:schemeClr>
                </a:solidFill>
              </a:rPr>
              <a:t>={5,6} M</a:t>
            </a:r>
            <a:r>
              <a:rPr lang="en-US" sz="1400" baseline="-25000" dirty="0" smtClean="0">
                <a:solidFill>
                  <a:schemeClr val="accent1">
                    <a:lumMod val="50000"/>
                  </a:schemeClr>
                </a:solidFill>
              </a:rPr>
              <a:t>D</a:t>
            </a:r>
            <a:r>
              <a:rPr lang="en-US" sz="1400" dirty="0" smtClean="0">
                <a:solidFill>
                  <a:schemeClr val="accent1">
                    <a:lumMod val="50000"/>
                  </a:schemeClr>
                </a:solidFill>
              </a:rPr>
              <a:t> values because of this, in 2011 we decided to quote both M</a:t>
            </a:r>
            <a:r>
              <a:rPr lang="en-US" sz="1400" baseline="-25000" dirty="0" smtClean="0">
                <a:solidFill>
                  <a:schemeClr val="accent1">
                    <a:lumMod val="50000"/>
                  </a:schemeClr>
                </a:solidFill>
              </a:rPr>
              <a:t>D</a:t>
            </a:r>
            <a:r>
              <a:rPr lang="en-US" sz="1400" dirty="0" smtClean="0">
                <a:solidFill>
                  <a:schemeClr val="accent1">
                    <a:lumMod val="50000"/>
                  </a:schemeClr>
                </a:solidFill>
              </a:rPr>
              <a:t> (with and without suppression of region </a:t>
            </a:r>
            <a:r>
              <a:rPr lang="en-US" sz="1400" dirty="0" err="1" smtClean="0">
                <a:solidFill>
                  <a:schemeClr val="accent1">
                    <a:lumMod val="50000"/>
                  </a:schemeClr>
                </a:solidFill>
              </a:rPr>
              <a:t>s</a:t>
            </a:r>
            <a:r>
              <a:rPr lang="en-US" sz="1400" dirty="0" smtClean="0">
                <a:solidFill>
                  <a:schemeClr val="accent1">
                    <a:lumMod val="50000"/>
                  </a:schemeClr>
                </a:solidFill>
              </a:rPr>
              <a:t>-hat &gt; M</a:t>
            </a:r>
            <a:r>
              <a:rPr lang="en-US" sz="1400" baseline="-25000" dirty="0" smtClean="0">
                <a:solidFill>
                  <a:schemeClr val="accent1">
                    <a:lumMod val="50000"/>
                  </a:schemeClr>
                </a:solidFill>
              </a:rPr>
              <a:t>D</a:t>
            </a:r>
            <a:r>
              <a:rPr lang="en-US" sz="1400" baseline="30000" dirty="0" smtClean="0">
                <a:solidFill>
                  <a:schemeClr val="accent1">
                    <a:lumMod val="50000"/>
                  </a:schemeClr>
                </a:solidFill>
              </a:rPr>
              <a:t>2</a:t>
            </a:r>
            <a:r>
              <a:rPr lang="en-US" sz="1400" dirty="0" smtClean="0">
                <a:solidFill>
                  <a:schemeClr val="accent1">
                    <a:lumMod val="50000"/>
                  </a:schemeClr>
                </a:solidFill>
              </a:rPr>
              <a:t>)</a:t>
            </a:r>
            <a:endParaRPr lang="en-US" sz="1400" dirty="0" smtClean="0">
              <a:solidFill>
                <a:schemeClr val="accent1">
                  <a:lumMod val="50000"/>
                </a:schemeClr>
              </a:solidFill>
            </a:endParaRPr>
          </a:p>
          <a:p>
            <a:pPr marL="165100" indent="-165100">
              <a:buFont typeface="Arial"/>
              <a:buChar char="•"/>
            </a:pPr>
            <a:r>
              <a:rPr lang="en-US" sz="1600" dirty="0" smtClean="0"/>
              <a:t>ATLAS</a:t>
            </a:r>
            <a:r>
              <a:rPr lang="en-US" sz="1600" dirty="0" smtClean="0"/>
              <a:t> quotes </a:t>
            </a:r>
            <a:r>
              <a:rPr lang="en-US" sz="1600" dirty="0" err="1" smtClean="0"/>
              <a:t>fiducial</a:t>
            </a:r>
            <a:r>
              <a:rPr lang="en-US" sz="1600" dirty="0" smtClean="0"/>
              <a:t> cross section limits for all 3 selections (both at detector level, but also unfolded</a:t>
            </a:r>
            <a:r>
              <a:rPr lang="en-US" sz="1600" dirty="0" smtClean="0"/>
              <a:t>)</a:t>
            </a:r>
            <a:endParaRPr lang="en-US"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a:t>
            </a:r>
            <a:r>
              <a:rPr lang="en-US" dirty="0" smtClean="0"/>
              <a:t> “Standard” Dark </a:t>
            </a:r>
            <a:r>
              <a:rPr lang="en-US" dirty="0" smtClean="0"/>
              <a:t>Matter Searches at Colliders</a:t>
            </a:r>
            <a:endParaRPr lang="en-US" dirty="0"/>
          </a:p>
        </p:txBody>
      </p:sp>
      <p:sp>
        <p:nvSpPr>
          <p:cNvPr id="3" name="Date Placeholder 2"/>
          <p:cNvSpPr>
            <a:spLocks noGrp="1"/>
          </p:cNvSpPr>
          <p:nvPr>
            <p:ph type="dt" sz="half" idx="10"/>
          </p:nvPr>
        </p:nvSpPr>
        <p:spPr/>
        <p:txBody>
          <a:bodyPr/>
          <a:lstStyle/>
          <a:p>
            <a:r>
              <a:rPr lang="x-none" smtClean="0"/>
              <a:t>14 July 2011</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21</a:t>
            </a:fld>
            <a:endParaRPr lang="en-US"/>
          </a:p>
        </p:txBody>
      </p:sp>
      <p:sp>
        <p:nvSpPr>
          <p:cNvPr id="8" name="TextBox 7"/>
          <p:cNvSpPr txBox="1"/>
          <p:nvPr/>
        </p:nvSpPr>
        <p:spPr>
          <a:xfrm>
            <a:off x="155246" y="685800"/>
            <a:ext cx="5871281" cy="369332"/>
          </a:xfrm>
          <a:prstGeom prst="rect">
            <a:avLst/>
          </a:prstGeom>
          <a:noFill/>
        </p:spPr>
        <p:txBody>
          <a:bodyPr wrap="none" rtlCol="0">
            <a:spAutoFit/>
          </a:bodyPr>
          <a:lstStyle/>
          <a:p>
            <a:r>
              <a:rPr lang="en-US" dirty="0" smtClean="0"/>
              <a:t>One possibility: search for large missing ET in cascade decays</a:t>
            </a:r>
            <a:endParaRPr lang="en-US" dirty="0"/>
          </a:p>
        </p:txBody>
      </p:sp>
      <p:pic>
        <p:nvPicPr>
          <p:cNvPr id="46" name="Picture 45" descr="Untitled.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6862236" y="2995262"/>
            <a:ext cx="2228297" cy="2118257"/>
          </a:xfrm>
          <a:prstGeom prst="rect">
            <a:avLst/>
          </a:prstGeom>
        </p:spPr>
      </p:pic>
      <p:sp>
        <p:nvSpPr>
          <p:cNvPr id="54" name="Footer Placeholder 53"/>
          <p:cNvSpPr>
            <a:spLocks noGrp="1"/>
          </p:cNvSpPr>
          <p:nvPr>
            <p:ph type="ftr" sz="quarter" idx="11"/>
          </p:nvPr>
        </p:nvSpPr>
        <p:spPr/>
        <p:txBody>
          <a:bodyPr/>
          <a:lstStyle/>
          <a:p>
            <a:r>
              <a:rPr lang="en-US" smtClean="0"/>
              <a:t>David Berge (CERN)</a:t>
            </a:r>
            <a:endParaRPr lang="en-US"/>
          </a:p>
        </p:txBody>
      </p:sp>
      <p:pic>
        <p:nvPicPr>
          <p:cNvPr id="55" name="Picture 5"/>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612" t="4102" r="9621" b="46922"/>
          <a:stretch>
            <a:fillRect/>
          </a:stretch>
        </p:blipFill>
        <p:spPr bwMode="auto">
          <a:xfrm>
            <a:off x="761295" y="2348821"/>
            <a:ext cx="3268266" cy="170557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a:tailEnd/>
              </a14:hiddenLine>
            </a:ext>
          </a:extLst>
        </p:spPr>
      </p:pic>
      <p:pic>
        <p:nvPicPr>
          <p:cNvPr id="56" name="Picture 6"/>
          <p:cNvPicPr>
            <a:picLocks noChangeArrowheads="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40603" y="3893656"/>
            <a:ext cx="973336" cy="23217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a:tailEnd/>
              </a14:hiddenLine>
            </a:ext>
          </a:extLst>
        </p:spPr>
      </p:pic>
      <p:sp>
        <p:nvSpPr>
          <p:cNvPr id="57" name="Rectangle 7"/>
          <p:cNvSpPr>
            <a:spLocks/>
          </p:cNvSpPr>
          <p:nvPr/>
        </p:nvSpPr>
        <p:spPr bwMode="auto">
          <a:xfrm>
            <a:off x="109428" y="3929003"/>
            <a:ext cx="168441" cy="38472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type="none" w="med" len="med"/>
                <a:tailEnd type="none" w="med" len="med"/>
              </a14:hiddenLine>
            </a:ext>
          </a:extLst>
        </p:spPr>
        <p:txBody>
          <a:bodyPr wrap="none" lIns="0" tIns="0" rIns="0" bIns="0" anchor="ctr">
            <a:spAutoFit/>
          </a:bodyPr>
          <a:lstStyle/>
          <a:p>
            <a:r>
              <a:rPr lang="en-US" sz="2500" dirty="0" err="1">
                <a:ea typeface="ＭＳ Ｐゴシック" charset="0"/>
                <a:cs typeface="Gill Sans" charset="0"/>
              </a:rPr>
              <a:t>p</a:t>
            </a:r>
            <a:endParaRPr lang="en-US" sz="2500" dirty="0">
              <a:ea typeface="ＭＳ Ｐゴシック" charset="0"/>
              <a:cs typeface="Gill Sans" charset="0"/>
            </a:endParaRPr>
          </a:p>
        </p:txBody>
      </p:sp>
      <p:pic>
        <p:nvPicPr>
          <p:cNvPr id="58" name="Picture 8"/>
          <p:cNvPicPr>
            <a:picLocks noChangeArrowheads="1"/>
          </p:cNvPicPr>
          <p:nvPr/>
        </p:nvPicPr>
        <p:blipFill>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805944" y="3902586"/>
            <a:ext cx="973336" cy="23217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a:tailEnd/>
              </a14:hiddenLine>
            </a:ext>
          </a:extLst>
        </p:spPr>
      </p:pic>
      <p:sp>
        <p:nvSpPr>
          <p:cNvPr id="59" name="Rectangle 9"/>
          <p:cNvSpPr>
            <a:spLocks/>
          </p:cNvSpPr>
          <p:nvPr/>
        </p:nvSpPr>
        <p:spPr bwMode="auto">
          <a:xfrm>
            <a:off x="1283682" y="3929003"/>
            <a:ext cx="168441" cy="38472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type="none" w="med" len="med"/>
                <a:tailEnd type="none" w="med" len="med"/>
              </a14:hiddenLine>
            </a:ext>
          </a:extLst>
        </p:spPr>
        <p:txBody>
          <a:bodyPr wrap="none" lIns="0" tIns="0" rIns="0" bIns="0" anchor="ctr">
            <a:spAutoFit/>
          </a:bodyPr>
          <a:lstStyle/>
          <a:p>
            <a:r>
              <a:rPr lang="en-US" sz="2500" dirty="0" err="1">
                <a:ea typeface="ＭＳ Ｐゴシック" charset="0"/>
                <a:cs typeface="Gill Sans" charset="0"/>
              </a:rPr>
              <a:t>p</a:t>
            </a:r>
            <a:endParaRPr lang="en-US" sz="2500" dirty="0">
              <a:ea typeface="ＭＳ Ｐゴシック" charset="0"/>
              <a:cs typeface="Gill Sans" charset="0"/>
            </a:endParaRPr>
          </a:p>
        </p:txBody>
      </p:sp>
      <p:pic>
        <p:nvPicPr>
          <p:cNvPr id="60" name="Picture 10"/>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612" t="51454" r="59409" b="32307"/>
          <a:stretch>
            <a:fillRect/>
          </a:stretch>
        </p:blipFill>
        <p:spPr bwMode="auto">
          <a:xfrm rot="1974316">
            <a:off x="564842" y="4268703"/>
            <a:ext cx="1241227" cy="48220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a:tailEnd/>
              </a14:hiddenLine>
            </a:ext>
          </a:extLst>
        </p:spPr>
      </p:pic>
      <p:sp>
        <p:nvSpPr>
          <p:cNvPr id="61" name="Line 11"/>
          <p:cNvSpPr>
            <a:spLocks noChangeShapeType="1"/>
          </p:cNvSpPr>
          <p:nvPr/>
        </p:nvSpPr>
        <p:spPr bwMode="auto">
          <a:xfrm>
            <a:off x="671999" y="3652555"/>
            <a:ext cx="142875" cy="348258"/>
          </a:xfrm>
          <a:prstGeom prst="line">
            <a:avLst/>
          </a:prstGeom>
          <a:noFill/>
          <a:ln w="25400" cap="flat">
            <a:solidFill>
              <a:srgbClr val="1D300D"/>
            </a:solidFill>
            <a:prstDash val="solid"/>
            <a:miter lim="800000"/>
            <a:headEnd type="none" w="med" len="med"/>
            <a:tailEnd type="non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lIns="0" tIns="0" rIns="0" bIns="0"/>
          <a:lstStyle/>
          <a:p>
            <a:endParaRPr lang="en-US"/>
          </a:p>
        </p:txBody>
      </p:sp>
      <p:sp>
        <p:nvSpPr>
          <p:cNvPr id="62" name="Rectangle 12"/>
          <p:cNvSpPr>
            <a:spLocks/>
          </p:cNvSpPr>
          <p:nvPr/>
        </p:nvSpPr>
        <p:spPr bwMode="auto">
          <a:xfrm>
            <a:off x="539170" y="3452307"/>
            <a:ext cx="102592" cy="230832"/>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type="none" w="med" len="med"/>
                <a:tailEnd type="none" w="med" len="med"/>
              </a14:hiddenLine>
            </a:ext>
          </a:extLst>
        </p:spPr>
        <p:txBody>
          <a:bodyPr wrap="none" lIns="0" tIns="0" rIns="0" bIns="0" anchor="ctr">
            <a:spAutoFit/>
          </a:bodyPr>
          <a:lstStyle/>
          <a:p>
            <a:r>
              <a:rPr lang="en-US" sz="1500" dirty="0">
                <a:ea typeface="ＭＳ Ｐゴシック" charset="0"/>
                <a:cs typeface="Gill Sans" charset="0"/>
              </a:rPr>
              <a:t>X</a:t>
            </a:r>
          </a:p>
        </p:txBody>
      </p:sp>
      <p:sp>
        <p:nvSpPr>
          <p:cNvPr id="63" name="Rectangle 13"/>
          <p:cNvSpPr>
            <a:spLocks/>
          </p:cNvSpPr>
          <p:nvPr/>
        </p:nvSpPr>
        <p:spPr bwMode="auto">
          <a:xfrm>
            <a:off x="3720372" y="2044839"/>
            <a:ext cx="354715" cy="38472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type="none" w="med" len="med"/>
                <a:tailEnd type="none" w="med" len="med"/>
              </a14:hiddenLine>
            </a:ext>
          </a:extLst>
        </p:spPr>
        <p:txBody>
          <a:bodyPr wrap="none" lIns="0" tIns="0" rIns="0" bIns="0" anchor="ctr">
            <a:spAutoFit/>
          </a:bodyPr>
          <a:lstStyle/>
          <a:p>
            <a:r>
              <a:rPr lang="en-US" sz="2500" dirty="0">
                <a:solidFill>
                  <a:srgbClr val="002D99"/>
                </a:solidFill>
                <a:ea typeface="ＭＳ Ｐゴシック" charset="0"/>
                <a:cs typeface="Gill Sans" charset="0"/>
              </a:rPr>
              <a:t>jet</a:t>
            </a:r>
          </a:p>
        </p:txBody>
      </p:sp>
      <p:sp>
        <p:nvSpPr>
          <p:cNvPr id="64" name="Rectangle 14"/>
          <p:cNvSpPr>
            <a:spLocks/>
          </p:cNvSpPr>
          <p:nvPr/>
        </p:nvSpPr>
        <p:spPr bwMode="auto">
          <a:xfrm>
            <a:off x="3895616" y="2535972"/>
            <a:ext cx="354715" cy="38472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type="none" w="med" len="med"/>
                <a:tailEnd type="none" w="med" len="med"/>
              </a14:hiddenLine>
            </a:ext>
          </a:extLst>
        </p:spPr>
        <p:txBody>
          <a:bodyPr wrap="none" lIns="0" tIns="0" rIns="0" bIns="0" anchor="ctr">
            <a:spAutoFit/>
          </a:bodyPr>
          <a:lstStyle/>
          <a:p>
            <a:r>
              <a:rPr lang="en-US" sz="2500" dirty="0">
                <a:solidFill>
                  <a:srgbClr val="002D99"/>
                </a:solidFill>
                <a:ea typeface="ＭＳ Ｐゴシック" charset="0"/>
                <a:cs typeface="Gill Sans" charset="0"/>
              </a:rPr>
              <a:t>jet</a:t>
            </a:r>
          </a:p>
        </p:txBody>
      </p:sp>
      <p:sp>
        <p:nvSpPr>
          <p:cNvPr id="65" name="Rectangle 15"/>
          <p:cNvSpPr>
            <a:spLocks/>
          </p:cNvSpPr>
          <p:nvPr/>
        </p:nvSpPr>
        <p:spPr bwMode="auto">
          <a:xfrm>
            <a:off x="4051886" y="3009245"/>
            <a:ext cx="1445821" cy="38472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type="none" w="med" len="med"/>
                <a:tailEnd type="none" w="med" len="med"/>
              </a14:hiddenLine>
            </a:ext>
          </a:extLst>
        </p:spPr>
        <p:txBody>
          <a:bodyPr wrap="none" lIns="0" tIns="0" rIns="0" bIns="0" anchor="ctr">
            <a:spAutoFit/>
          </a:bodyPr>
          <a:lstStyle/>
          <a:p>
            <a:r>
              <a:rPr lang="en-US" sz="2500" dirty="0">
                <a:solidFill>
                  <a:srgbClr val="002D99"/>
                </a:solidFill>
                <a:ea typeface="ＭＳ Ｐゴシック" charset="0"/>
                <a:cs typeface="Gill Sans" charset="0"/>
              </a:rPr>
              <a:t>jets/</a:t>
            </a:r>
            <a:r>
              <a:rPr lang="en-US" sz="2500" dirty="0">
                <a:solidFill>
                  <a:srgbClr val="558E28"/>
                </a:solidFill>
                <a:ea typeface="ＭＳ Ｐゴシック" charset="0"/>
                <a:cs typeface="Gill Sans" charset="0"/>
              </a:rPr>
              <a:t>lepton</a:t>
            </a:r>
          </a:p>
        </p:txBody>
      </p:sp>
      <p:sp>
        <p:nvSpPr>
          <p:cNvPr id="66" name="Rectangle 16"/>
          <p:cNvSpPr>
            <a:spLocks/>
          </p:cNvSpPr>
          <p:nvPr/>
        </p:nvSpPr>
        <p:spPr bwMode="auto">
          <a:xfrm>
            <a:off x="4035143" y="3527167"/>
            <a:ext cx="634417" cy="384721"/>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type="none" w="med" len="med"/>
                <a:tailEnd type="none" w="med" len="med"/>
              </a14:hiddenLine>
            </a:ext>
          </a:extLst>
        </p:spPr>
        <p:txBody>
          <a:bodyPr wrap="none" lIns="0" tIns="0" rIns="0" bIns="0" anchor="ctr">
            <a:spAutoFit/>
          </a:bodyPr>
          <a:lstStyle/>
          <a:p>
            <a:r>
              <a:rPr lang="en-US" sz="2500" dirty="0" err="1">
                <a:solidFill>
                  <a:srgbClr val="D90B00"/>
                </a:solidFill>
                <a:ea typeface="ＭＳ Ｐゴシック" charset="0"/>
                <a:cs typeface="Gill Sans" charset="0"/>
              </a:rPr>
              <a:t>E</a:t>
            </a:r>
            <a:r>
              <a:rPr lang="en-US" sz="2500" baseline="-6000" dirty="0" err="1">
                <a:solidFill>
                  <a:srgbClr val="D90B00"/>
                </a:solidFill>
                <a:ea typeface="ＭＳ Ｐゴシック" charset="0"/>
                <a:cs typeface="Gill Sans" charset="0"/>
              </a:rPr>
              <a:t>T</a:t>
            </a:r>
            <a:r>
              <a:rPr lang="en-US" sz="2500" baseline="32000" dirty="0" err="1">
                <a:solidFill>
                  <a:srgbClr val="D90B00"/>
                </a:solidFill>
                <a:ea typeface="ＭＳ Ｐゴシック" charset="0"/>
                <a:cs typeface="Gill Sans" charset="0"/>
              </a:rPr>
              <a:t>miss</a:t>
            </a:r>
            <a:endParaRPr lang="en-US" sz="2500" baseline="32000" dirty="0">
              <a:solidFill>
                <a:srgbClr val="D90B00"/>
              </a:solidFill>
              <a:ea typeface="ＭＳ Ｐゴシック" charset="0"/>
              <a:cs typeface="Gill Sans" charset="0"/>
            </a:endParaRPr>
          </a:p>
        </p:txBody>
      </p:sp>
      <p:sp>
        <p:nvSpPr>
          <p:cNvPr id="67" name="Rectangle 18"/>
          <p:cNvSpPr>
            <a:spLocks/>
          </p:cNvSpPr>
          <p:nvPr/>
        </p:nvSpPr>
        <p:spPr bwMode="auto">
          <a:xfrm>
            <a:off x="2154327" y="5057656"/>
            <a:ext cx="707217" cy="26161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12700" cap="flat">
                <a:solidFill>
                  <a:schemeClr val="tx1"/>
                </a:solidFill>
                <a:miter lim="800000"/>
                <a:headEnd type="none" w="med" len="med"/>
                <a:tailEnd type="none" w="med" len="med"/>
              </a14:hiddenLine>
            </a:ext>
          </a:extLst>
        </p:spPr>
        <p:txBody>
          <a:bodyPr wrap="none" lIns="0" tIns="0" rIns="0" bIns="0" anchor="ctr">
            <a:spAutoFit/>
          </a:bodyPr>
          <a:lstStyle/>
          <a:p>
            <a:pPr algn="l"/>
            <a:r>
              <a:rPr lang="en-US" sz="1700" dirty="0">
                <a:solidFill>
                  <a:srgbClr val="1A1A1A"/>
                </a:solidFill>
                <a:latin typeface="Calibri" charset="0"/>
                <a:ea typeface="ＭＳ Ｐゴシック" charset="0"/>
                <a:cs typeface="Calibri" charset="0"/>
                <a:sym typeface="Calibri" charset="0"/>
              </a:rPr>
              <a:t>... + </a:t>
            </a:r>
            <a:r>
              <a:rPr lang="en-US" sz="1500" dirty="0">
                <a:solidFill>
                  <a:srgbClr val="1A1A1A"/>
                </a:solidFill>
                <a:latin typeface="Helvetica Neue Light" charset="0"/>
                <a:ea typeface="ＭＳ Ｐゴシック" charset="0"/>
                <a:cs typeface="Lucida Grande" charset="0"/>
                <a:sym typeface="Helvetica Neue Light" charset="0"/>
              </a:rPr>
              <a:t>χ</a:t>
            </a:r>
            <a:r>
              <a:rPr lang="en-US" sz="1500" baseline="32000" dirty="0">
                <a:solidFill>
                  <a:srgbClr val="1A1A1A"/>
                </a:solidFill>
                <a:latin typeface="Helvetica Neue Light" charset="0"/>
                <a:ea typeface="ＭＳ Ｐゴシック" charset="0"/>
                <a:cs typeface="Helvetica Neue Light" charset="0"/>
                <a:sym typeface="Helvetica Neue Light" charset="0"/>
              </a:rPr>
              <a:t>0</a:t>
            </a:r>
            <a:r>
              <a:rPr lang="en-US" sz="1500" baseline="-6000" dirty="0">
                <a:solidFill>
                  <a:srgbClr val="1A1A1A"/>
                </a:solidFill>
                <a:latin typeface="Helvetica Neue Light" charset="0"/>
                <a:ea typeface="ＭＳ Ｐゴシック" charset="0"/>
                <a:cs typeface="Helvetica Neue Light" charset="0"/>
                <a:sym typeface="Helvetica Neue Light" charset="0"/>
              </a:rPr>
              <a:t>1</a:t>
            </a:r>
          </a:p>
        </p:txBody>
      </p:sp>
      <p:sp>
        <p:nvSpPr>
          <p:cNvPr id="68" name="Line 19"/>
          <p:cNvSpPr>
            <a:spLocks noChangeShapeType="1"/>
          </p:cNvSpPr>
          <p:nvPr/>
        </p:nvSpPr>
        <p:spPr bwMode="auto">
          <a:xfrm>
            <a:off x="1621895" y="4955174"/>
            <a:ext cx="523503" cy="215428"/>
          </a:xfrm>
          <a:prstGeom prst="line">
            <a:avLst/>
          </a:prstGeom>
          <a:noFill/>
          <a:ln w="25400" cap="flat">
            <a:solidFill>
              <a:srgbClr val="1C1C1C"/>
            </a:solidFill>
            <a:prstDash val="solid"/>
            <a:miter lim="800000"/>
            <a:headEnd type="oval" w="med" len="med"/>
            <a:tailEnd type="triangl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lIns="0" tIns="0" rIns="0" bIns="0"/>
          <a:lstStyle/>
          <a:p>
            <a:endParaRPr lang="en-US"/>
          </a:p>
        </p:txBody>
      </p:sp>
      <p:sp>
        <p:nvSpPr>
          <p:cNvPr id="69" name="Rectangle 20"/>
          <p:cNvSpPr>
            <a:spLocks/>
          </p:cNvSpPr>
          <p:nvPr/>
        </p:nvSpPr>
        <p:spPr bwMode="auto">
          <a:xfrm>
            <a:off x="3440202" y="4375397"/>
            <a:ext cx="2143616" cy="661720"/>
          </a:xfrm>
          <a:prstGeom prst="rect">
            <a:avLst/>
          </a:prstGeom>
          <a:noFill/>
          <a:ln w="12700" cap="flat">
            <a:solidFill>
              <a:srgbClr val="6D6D6D"/>
            </a:solidFill>
            <a:prstDash val="solid"/>
            <a:miter lim="800000"/>
            <a:headEnd type="none" w="med" len="med"/>
            <a:tailEnd type="none" w="med" len="me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wrap="none" lIns="0" tIns="0" rIns="0" bIns="0" anchor="ctr">
            <a:spAutoFit/>
          </a:bodyPr>
          <a:lstStyle/>
          <a:p>
            <a:pPr algn="l"/>
            <a:r>
              <a:rPr lang="en-US" sz="1500" dirty="0">
                <a:solidFill>
                  <a:srgbClr val="A40800"/>
                </a:solidFill>
                <a:latin typeface="Calibri" charset="0"/>
                <a:ea typeface="ＭＳ Ｐゴシック" charset="0"/>
                <a:cs typeface="Calibri" charset="0"/>
                <a:sym typeface="Calibri" charset="0"/>
              </a:rPr>
              <a:t>experimental signature:</a:t>
            </a:r>
            <a:br>
              <a:rPr lang="en-US" sz="1500" dirty="0">
                <a:solidFill>
                  <a:srgbClr val="A40800"/>
                </a:solidFill>
                <a:latin typeface="Calibri" charset="0"/>
                <a:ea typeface="ＭＳ Ｐゴシック" charset="0"/>
                <a:cs typeface="Calibri" charset="0"/>
                <a:sym typeface="Calibri" charset="0"/>
              </a:rPr>
            </a:br>
            <a:r>
              <a:rPr lang="en-US" sz="1500" dirty="0">
                <a:solidFill>
                  <a:srgbClr val="A40800"/>
                </a:solidFill>
                <a:latin typeface="Calibri" charset="0"/>
                <a:ea typeface="ＭＳ Ｐゴシック" charset="0"/>
                <a:cs typeface="Calibri" charset="0"/>
                <a:sym typeface="Calibri" charset="0"/>
              </a:rPr>
              <a:t>jets + (leptons) + </a:t>
            </a:r>
            <a:r>
              <a:rPr lang="en-US" sz="1500" dirty="0" err="1">
                <a:solidFill>
                  <a:srgbClr val="A40800"/>
                </a:solidFill>
                <a:latin typeface="Calibri" charset="0"/>
                <a:ea typeface="ＭＳ Ｐゴシック" charset="0"/>
                <a:cs typeface="Calibri" charset="0"/>
                <a:sym typeface="Calibri" charset="0"/>
              </a:rPr>
              <a:t>E</a:t>
            </a:r>
            <a:r>
              <a:rPr lang="en-US" sz="1500" baseline="-6000" dirty="0" err="1">
                <a:solidFill>
                  <a:srgbClr val="A40800"/>
                </a:solidFill>
                <a:latin typeface="Calibri" charset="0"/>
                <a:ea typeface="ＭＳ Ｐゴシック" charset="0"/>
                <a:cs typeface="Calibri" charset="0"/>
                <a:sym typeface="Calibri" charset="0"/>
              </a:rPr>
              <a:t>T</a:t>
            </a:r>
            <a:r>
              <a:rPr lang="en-US" sz="1500" baseline="32000" dirty="0" err="1">
                <a:solidFill>
                  <a:srgbClr val="A40800"/>
                </a:solidFill>
                <a:latin typeface="Calibri" charset="0"/>
                <a:ea typeface="ＭＳ Ｐゴシック" charset="0"/>
                <a:cs typeface="Calibri" charset="0"/>
                <a:sym typeface="Calibri" charset="0"/>
              </a:rPr>
              <a:t>miss</a:t>
            </a:r>
            <a:endParaRPr lang="en-US" sz="1500" dirty="0">
              <a:solidFill>
                <a:srgbClr val="A40800"/>
              </a:solidFill>
              <a:latin typeface="Calibri" charset="0"/>
              <a:ea typeface="ＭＳ Ｐゴシック" charset="0"/>
              <a:cs typeface="Calibri" charset="0"/>
              <a:sym typeface="Calibri" charset="0"/>
            </a:endParaRPr>
          </a:p>
          <a:p>
            <a:pPr algn="l"/>
            <a:r>
              <a:rPr lang="en-US" sz="1300" dirty="0">
                <a:solidFill>
                  <a:srgbClr val="1A1A1A"/>
                </a:solidFill>
                <a:latin typeface="Calibri" charset="0"/>
                <a:ea typeface="ＭＳ Ｐゴシック" charset="0"/>
                <a:cs typeface="Calibri" charset="0"/>
                <a:sym typeface="Calibri" charset="0"/>
              </a:rPr>
              <a:t>[2 </a:t>
            </a:r>
            <a:r>
              <a:rPr lang="en-US" sz="1300" dirty="0" err="1">
                <a:solidFill>
                  <a:srgbClr val="1A1A1A"/>
                </a:solidFill>
                <a:latin typeface="Calibri" charset="0"/>
                <a:ea typeface="ＭＳ Ｐゴシック" charset="0"/>
                <a:cs typeface="Calibri" charset="0"/>
                <a:sym typeface="Calibri" charset="0"/>
              </a:rPr>
              <a:t>LSPs</a:t>
            </a:r>
            <a:r>
              <a:rPr lang="en-US" sz="1300" dirty="0">
                <a:solidFill>
                  <a:srgbClr val="1A1A1A"/>
                </a:solidFill>
                <a:latin typeface="Calibri" charset="0"/>
                <a:ea typeface="ＭＳ Ｐゴシック" charset="0"/>
                <a:cs typeface="Calibri" charset="0"/>
                <a:sym typeface="Calibri" charset="0"/>
              </a:rPr>
              <a:t> escape </a:t>
            </a:r>
            <a:r>
              <a:rPr lang="en-US" sz="1300" dirty="0" err="1">
                <a:solidFill>
                  <a:srgbClr val="1A1A1A"/>
                </a:solidFill>
                <a:latin typeface="Calibri" charset="0"/>
                <a:ea typeface="ＭＳ Ｐゴシック" charset="0"/>
                <a:cs typeface="Calibri" charset="0"/>
                <a:sym typeface="Calibri" charset="0"/>
              </a:rPr>
              <a:t>scape</a:t>
            </a:r>
            <a:r>
              <a:rPr lang="en-US" sz="1300" dirty="0">
                <a:solidFill>
                  <a:srgbClr val="1A1A1A"/>
                </a:solidFill>
                <a:latin typeface="Calibri" charset="0"/>
                <a:ea typeface="ＭＳ Ｐゴシック" charset="0"/>
                <a:cs typeface="Calibri" charset="0"/>
                <a:sym typeface="Calibri" charset="0"/>
              </a:rPr>
              <a:t> detection]</a:t>
            </a:r>
          </a:p>
        </p:txBody>
      </p:sp>
      <p:sp>
        <p:nvSpPr>
          <p:cNvPr id="70" name="Right Arrow 69"/>
          <p:cNvSpPr/>
          <p:nvPr/>
        </p:nvSpPr>
        <p:spPr>
          <a:xfrm>
            <a:off x="6134100" y="3881353"/>
            <a:ext cx="502203" cy="244475"/>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a:t>
            </a:r>
            <a:r>
              <a:rPr lang="en-US" dirty="0" smtClean="0"/>
              <a:t> Generic WIMP Searches at </a:t>
            </a:r>
            <a:r>
              <a:rPr lang="en-US" dirty="0" smtClean="0"/>
              <a:t>Colliders</a:t>
            </a:r>
            <a:endParaRPr lang="en-US" dirty="0"/>
          </a:p>
        </p:txBody>
      </p:sp>
      <p:sp>
        <p:nvSpPr>
          <p:cNvPr id="5" name="Content Placeholder 4"/>
          <p:cNvSpPr>
            <a:spLocks noGrp="1"/>
          </p:cNvSpPr>
          <p:nvPr>
            <p:ph idx="1"/>
          </p:nvPr>
        </p:nvSpPr>
        <p:spPr/>
        <p:txBody>
          <a:bodyPr>
            <a:normAutofit/>
          </a:bodyPr>
          <a:lstStyle/>
          <a:p>
            <a:r>
              <a:rPr lang="en-US" sz="2000" dirty="0" smtClean="0"/>
              <a:t>Consider WIMP pair production at colliders, idea goes back to:</a:t>
            </a:r>
          </a:p>
          <a:p>
            <a:pPr lvl="1"/>
            <a:r>
              <a:rPr lang="en-US" sz="1600" dirty="0" smtClean="0"/>
              <a:t>First paper</a:t>
            </a:r>
          </a:p>
          <a:p>
            <a:pPr lvl="1"/>
            <a:r>
              <a:rPr lang="en-US" sz="1600" dirty="0" smtClean="0"/>
              <a:t>Maverick Dark Matter (Kolb, Hooper etc)</a:t>
            </a:r>
          </a:p>
          <a:p>
            <a:r>
              <a:rPr lang="en-US" sz="2000" dirty="0" smtClean="0"/>
              <a:t>Latest papers </a:t>
            </a:r>
            <a:r>
              <a:rPr lang="en-US" sz="2000" dirty="0" smtClean="0"/>
              <a:t>about</a:t>
            </a:r>
            <a:r>
              <a:rPr lang="en-US" sz="2000" dirty="0" smtClean="0"/>
              <a:t> ATLAS </a:t>
            </a:r>
            <a:r>
              <a:rPr lang="en-US" sz="2000" dirty="0" smtClean="0"/>
              <a:t>1fb</a:t>
            </a:r>
            <a:r>
              <a:rPr lang="en-US" sz="2000" baseline="30000" dirty="0" smtClean="0"/>
              <a:t>-1</a:t>
            </a:r>
            <a:r>
              <a:rPr lang="en-US" sz="2000" dirty="0" smtClean="0"/>
              <a:t> result: </a:t>
            </a:r>
          </a:p>
          <a:p>
            <a:pPr lvl="1"/>
            <a:r>
              <a:rPr lang="en-US" sz="1600" dirty="0" smtClean="0"/>
              <a:t>arxiv:1109.4398 (FNAL crew)</a:t>
            </a:r>
          </a:p>
          <a:p>
            <a:pPr lvl="1"/>
            <a:r>
              <a:rPr lang="en-US" sz="1600" dirty="0" smtClean="0"/>
              <a:t>arxiv:1108.1196 (UCI crew)</a:t>
            </a:r>
          </a:p>
          <a:p>
            <a:endParaRPr lang="en-US" sz="2000" dirty="0" smtClean="0"/>
          </a:p>
          <a:p>
            <a:r>
              <a:rPr lang="en-US" sz="2000" dirty="0" smtClean="0"/>
              <a:t>All </a:t>
            </a:r>
            <a:r>
              <a:rPr lang="en-US" sz="2000" dirty="0" smtClean="0"/>
              <a:t>based on the idea:</a:t>
            </a:r>
            <a:endParaRPr lang="en-US" sz="2000"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22</a:t>
            </a:fld>
            <a:endParaRPr lang="en-US"/>
          </a:p>
        </p:txBody>
      </p:sp>
      <p:pic>
        <p:nvPicPr>
          <p:cNvPr id="6" name="Picture 5" descr="Picture 38.png"/>
          <p:cNvPicPr>
            <a:picLocks noChangeAspect="1"/>
          </p:cNvPicPr>
          <p:nvPr/>
        </p:nvPicPr>
        <p:blipFill>
          <a:blip r:embed="rId2"/>
          <a:stretch>
            <a:fillRect/>
          </a:stretch>
        </p:blipFill>
        <p:spPr>
          <a:xfrm>
            <a:off x="508225" y="4248149"/>
            <a:ext cx="3606349" cy="1879365"/>
          </a:xfrm>
          <a:prstGeom prst="rect">
            <a:avLst/>
          </a:prstGeom>
        </p:spPr>
      </p:pic>
      <p:pic>
        <p:nvPicPr>
          <p:cNvPr id="7" name="Picture 6" descr="Picture 37.png"/>
          <p:cNvPicPr>
            <a:picLocks noChangeAspect="1"/>
          </p:cNvPicPr>
          <p:nvPr/>
        </p:nvPicPr>
        <p:blipFill>
          <a:blip r:embed="rId3"/>
          <a:stretch>
            <a:fillRect/>
          </a:stretch>
        </p:blipFill>
        <p:spPr>
          <a:xfrm>
            <a:off x="5029355" y="4248149"/>
            <a:ext cx="3326322" cy="1866813"/>
          </a:xfrm>
          <a:prstGeom prst="rect">
            <a:avLst/>
          </a:prstGeom>
        </p:spPr>
      </p:pic>
      <p:sp>
        <p:nvSpPr>
          <p:cNvPr id="8" name="TextBox 7"/>
          <p:cNvSpPr txBox="1"/>
          <p:nvPr/>
        </p:nvSpPr>
        <p:spPr>
          <a:xfrm>
            <a:off x="901925" y="6165850"/>
            <a:ext cx="2566252" cy="369332"/>
          </a:xfrm>
          <a:prstGeom prst="rect">
            <a:avLst/>
          </a:prstGeom>
          <a:noFill/>
        </p:spPr>
        <p:txBody>
          <a:bodyPr wrap="none" rtlCol="0">
            <a:spAutoFit/>
          </a:bodyPr>
          <a:lstStyle/>
          <a:p>
            <a:r>
              <a:rPr lang="en-US" dirty="0" smtClean="0"/>
              <a:t>If this interaction exists…</a:t>
            </a:r>
            <a:endParaRPr lang="en-US" dirty="0"/>
          </a:p>
        </p:txBody>
      </p:sp>
      <p:sp>
        <p:nvSpPr>
          <p:cNvPr id="9" name="TextBox 8"/>
          <p:cNvSpPr txBox="1"/>
          <p:nvPr/>
        </p:nvSpPr>
        <p:spPr>
          <a:xfrm>
            <a:off x="5347968" y="6159382"/>
            <a:ext cx="2639064" cy="369332"/>
          </a:xfrm>
          <a:prstGeom prst="rect">
            <a:avLst/>
          </a:prstGeom>
          <a:noFill/>
        </p:spPr>
        <p:txBody>
          <a:bodyPr wrap="none" rtlCol="0">
            <a:spAutoFit/>
          </a:bodyPr>
          <a:lstStyle/>
          <a:p>
            <a:r>
              <a:rPr lang="en-US" dirty="0" smtClean="0"/>
              <a:t>… this one must exist, too.</a:t>
            </a:r>
            <a:endParaRPr lang="en-US" dirty="0"/>
          </a:p>
        </p:txBody>
      </p:sp>
      <p:sp>
        <p:nvSpPr>
          <p:cNvPr id="10" name="TextBox 9"/>
          <p:cNvSpPr txBox="1"/>
          <p:nvPr/>
        </p:nvSpPr>
        <p:spPr>
          <a:xfrm>
            <a:off x="241300" y="3892432"/>
            <a:ext cx="2069196" cy="369332"/>
          </a:xfrm>
          <a:prstGeom prst="rect">
            <a:avLst/>
          </a:prstGeom>
          <a:noFill/>
        </p:spPr>
        <p:txBody>
          <a:bodyPr wrap="none" rtlCol="0">
            <a:spAutoFit/>
          </a:bodyPr>
          <a:lstStyle/>
          <a:p>
            <a:r>
              <a:rPr lang="en-US" dirty="0" smtClean="0"/>
              <a:t>Direct DM searches:</a:t>
            </a:r>
            <a:endParaRPr lang="en-US" dirty="0"/>
          </a:p>
        </p:txBody>
      </p:sp>
      <p:sp>
        <p:nvSpPr>
          <p:cNvPr id="11" name="TextBox 10"/>
          <p:cNvSpPr txBox="1"/>
          <p:nvPr/>
        </p:nvSpPr>
        <p:spPr>
          <a:xfrm>
            <a:off x="5029355" y="3892432"/>
            <a:ext cx="1053105" cy="369332"/>
          </a:xfrm>
          <a:prstGeom prst="rect">
            <a:avLst/>
          </a:prstGeom>
          <a:noFill/>
        </p:spPr>
        <p:txBody>
          <a:bodyPr wrap="none" rtlCol="0">
            <a:spAutoFit/>
          </a:bodyPr>
          <a:lstStyle/>
          <a:p>
            <a:r>
              <a:rPr lang="en-US" dirty="0" smtClean="0"/>
              <a:t>Colliders:</a:t>
            </a:r>
            <a:endParaRPr lang="en-US" dirty="0"/>
          </a:p>
        </p:txBody>
      </p:sp>
      <p:sp>
        <p:nvSpPr>
          <p:cNvPr id="12" name="TextBox 11"/>
          <p:cNvSpPr txBox="1"/>
          <p:nvPr/>
        </p:nvSpPr>
        <p:spPr>
          <a:xfrm>
            <a:off x="4940455" y="4356100"/>
            <a:ext cx="656650" cy="523220"/>
          </a:xfrm>
          <a:prstGeom prst="rect">
            <a:avLst/>
          </a:prstGeom>
          <a:solidFill>
            <a:schemeClr val="bg1"/>
          </a:solidFill>
        </p:spPr>
        <p:txBody>
          <a:bodyPr wrap="none" rtlCol="0">
            <a:spAutoFit/>
          </a:bodyPr>
          <a:lstStyle/>
          <a:p>
            <a:r>
              <a:rPr lang="en-US" sz="2800" dirty="0" smtClean="0"/>
              <a:t>SM</a:t>
            </a:r>
            <a:endParaRPr lang="en-US" sz="2800" dirty="0"/>
          </a:p>
        </p:txBody>
      </p:sp>
      <p:sp>
        <p:nvSpPr>
          <p:cNvPr id="13" name="TextBox 12"/>
          <p:cNvSpPr txBox="1"/>
          <p:nvPr/>
        </p:nvSpPr>
        <p:spPr>
          <a:xfrm>
            <a:off x="4940455" y="5325042"/>
            <a:ext cx="656650" cy="523220"/>
          </a:xfrm>
          <a:prstGeom prst="rect">
            <a:avLst/>
          </a:prstGeom>
          <a:solidFill>
            <a:schemeClr val="bg1"/>
          </a:solidFill>
        </p:spPr>
        <p:txBody>
          <a:bodyPr wrap="none" rtlCol="0">
            <a:spAutoFit/>
          </a:bodyPr>
          <a:lstStyle/>
          <a:p>
            <a:r>
              <a:rPr lang="en-US" sz="2800" dirty="0" smtClean="0"/>
              <a:t>SM</a:t>
            </a:r>
            <a:endParaRPr lang="en-US" sz="2800" dirty="0"/>
          </a:p>
        </p:txBody>
      </p:sp>
      <p:sp>
        <p:nvSpPr>
          <p:cNvPr id="14" name="TextBox 13"/>
          <p:cNvSpPr txBox="1"/>
          <p:nvPr/>
        </p:nvSpPr>
        <p:spPr>
          <a:xfrm>
            <a:off x="662500" y="5515630"/>
            <a:ext cx="656650" cy="523220"/>
          </a:xfrm>
          <a:prstGeom prst="rect">
            <a:avLst/>
          </a:prstGeom>
          <a:solidFill>
            <a:schemeClr val="bg1"/>
          </a:solidFill>
        </p:spPr>
        <p:txBody>
          <a:bodyPr wrap="none" rtlCol="0">
            <a:spAutoFit/>
          </a:bodyPr>
          <a:lstStyle/>
          <a:p>
            <a:r>
              <a:rPr lang="en-US" sz="2800" dirty="0" smtClean="0"/>
              <a:t>SM</a:t>
            </a:r>
            <a:endParaRPr lang="en-US" sz="2800" dirty="0"/>
          </a:p>
        </p:txBody>
      </p:sp>
      <p:sp>
        <p:nvSpPr>
          <p:cNvPr id="15" name="TextBox 14"/>
          <p:cNvSpPr txBox="1"/>
          <p:nvPr/>
        </p:nvSpPr>
        <p:spPr>
          <a:xfrm>
            <a:off x="3267424" y="5528330"/>
            <a:ext cx="656650" cy="523220"/>
          </a:xfrm>
          <a:prstGeom prst="rect">
            <a:avLst/>
          </a:prstGeom>
          <a:solidFill>
            <a:schemeClr val="bg1"/>
          </a:solidFill>
        </p:spPr>
        <p:txBody>
          <a:bodyPr wrap="none" rtlCol="0">
            <a:spAutoFit/>
          </a:bodyPr>
          <a:lstStyle/>
          <a:p>
            <a:r>
              <a:rPr lang="en-US" sz="2800" dirty="0" smtClean="0"/>
              <a:t>SM</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Generic WIMP Searches at Colliders</a:t>
            </a:r>
            <a:endParaRPr lang="en-US" dirty="0"/>
          </a:p>
        </p:txBody>
      </p:sp>
      <p:sp>
        <p:nvSpPr>
          <p:cNvPr id="4" name="Date Placeholder 3"/>
          <p:cNvSpPr>
            <a:spLocks noGrp="1"/>
          </p:cNvSpPr>
          <p:nvPr>
            <p:ph type="dt" sz="half" idx="10"/>
          </p:nvPr>
        </p:nvSpPr>
        <p:spPr/>
        <p:txBody>
          <a:bodyPr/>
          <a:lstStyle/>
          <a:p>
            <a:r>
              <a:rPr lang="x-none" smtClean="0"/>
              <a:t>14 July 2011</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23</a:t>
            </a:fld>
            <a:endParaRPr lang="en-US"/>
          </a:p>
        </p:txBody>
      </p:sp>
      <p:pic>
        <p:nvPicPr>
          <p:cNvPr id="7" name="Picture 6" descr="Picture 64.png"/>
          <p:cNvPicPr>
            <a:picLocks noChangeAspect="1"/>
          </p:cNvPicPr>
          <p:nvPr/>
        </p:nvPicPr>
        <p:blipFill>
          <a:blip r:embed="rId3"/>
          <a:stretch>
            <a:fillRect/>
          </a:stretch>
        </p:blipFill>
        <p:spPr>
          <a:xfrm>
            <a:off x="224745" y="1118020"/>
            <a:ext cx="2517209" cy="1791222"/>
          </a:xfrm>
          <a:prstGeom prst="rect">
            <a:avLst/>
          </a:prstGeom>
        </p:spPr>
      </p:pic>
      <p:sp>
        <p:nvSpPr>
          <p:cNvPr id="9" name="TextBox 8"/>
          <p:cNvSpPr txBox="1"/>
          <p:nvPr/>
        </p:nvSpPr>
        <p:spPr>
          <a:xfrm>
            <a:off x="3981318" y="930076"/>
            <a:ext cx="5121915" cy="2062103"/>
          </a:xfrm>
          <a:prstGeom prst="rect">
            <a:avLst/>
          </a:prstGeom>
          <a:noFill/>
        </p:spPr>
        <p:txBody>
          <a:bodyPr wrap="square" rtlCol="0">
            <a:spAutoFit/>
          </a:bodyPr>
          <a:lstStyle/>
          <a:p>
            <a:r>
              <a:rPr lang="en-US" sz="1600" u="sng" dirty="0" smtClean="0"/>
              <a:t>Assume:</a:t>
            </a:r>
          </a:p>
          <a:p>
            <a:pPr marL="150813" indent="-150813">
              <a:buFont typeface="Arial"/>
              <a:buChar char="•"/>
            </a:pPr>
            <a:r>
              <a:rPr lang="en-US" sz="1600" dirty="0" smtClean="0"/>
              <a:t>WIMP exists and can be pair produced</a:t>
            </a:r>
          </a:p>
          <a:p>
            <a:pPr marL="150813" indent="-150813">
              <a:buFont typeface="Arial"/>
              <a:buChar char="•"/>
            </a:pPr>
            <a:r>
              <a:rPr lang="en-US" sz="1600" dirty="0" smtClean="0"/>
              <a:t>Dark Matter candidate the only particle within reach</a:t>
            </a:r>
          </a:p>
          <a:p>
            <a:pPr marL="150813" indent="-150813">
              <a:buFont typeface="Arial"/>
              <a:buChar char="•"/>
            </a:pPr>
            <a:r>
              <a:rPr lang="en-US" sz="1600" dirty="0" smtClean="0"/>
              <a:t>Effective field theory approach, integrate out new heavy mediator</a:t>
            </a:r>
          </a:p>
          <a:p>
            <a:pPr marL="150813" indent="-150813">
              <a:buFont typeface="Arial"/>
              <a:buChar char="•"/>
            </a:pPr>
            <a:r>
              <a:rPr lang="en-US" sz="1600" dirty="0" smtClean="0"/>
              <a:t>WIMP—SM coupling set by m</a:t>
            </a:r>
            <a:r>
              <a:rPr lang="en-US" sz="1600" baseline="-25000" dirty="0" smtClean="0">
                <a:latin typeface="Symbol" charset="2"/>
                <a:cs typeface="Symbol" charset="2"/>
              </a:rPr>
              <a:t>c</a:t>
            </a:r>
            <a:r>
              <a:rPr lang="en-US" sz="1600" dirty="0" smtClean="0"/>
              <a:t> and suppression scale </a:t>
            </a:r>
            <a:r>
              <a:rPr lang="en-US" sz="1600" dirty="0" smtClean="0">
                <a:latin typeface="Symbol" charset="2"/>
                <a:cs typeface="Symbol" charset="2"/>
              </a:rPr>
              <a:t>L</a:t>
            </a:r>
          </a:p>
          <a:p>
            <a:pPr marL="150813" indent="-150813">
              <a:buFont typeface="Arial"/>
              <a:buChar char="•"/>
            </a:pPr>
            <a:r>
              <a:rPr lang="en-US" sz="1600" dirty="0" smtClean="0">
                <a:cs typeface="Symbol" charset="2"/>
              </a:rPr>
              <a:t>Require hard jet to recoil against </a:t>
            </a:r>
            <a:r>
              <a:rPr lang="en-US" sz="1600" dirty="0" err="1" smtClean="0">
                <a:cs typeface="Symbol" charset="2"/>
              </a:rPr>
              <a:t>WIMPs</a:t>
            </a:r>
            <a:r>
              <a:rPr lang="en-US" sz="1600" dirty="0" smtClean="0">
                <a:cs typeface="Symbol" charset="2"/>
              </a:rPr>
              <a:t> thereby creating missing ET (otherwise no trigger)</a:t>
            </a:r>
            <a:endParaRPr lang="en-US" sz="1600" dirty="0">
              <a:cs typeface="Symbol" charset="2"/>
            </a:endParaRPr>
          </a:p>
        </p:txBody>
      </p:sp>
      <p:sp>
        <p:nvSpPr>
          <p:cNvPr id="18" name="Footer Placeholder 17"/>
          <p:cNvSpPr>
            <a:spLocks noGrp="1"/>
          </p:cNvSpPr>
          <p:nvPr>
            <p:ph type="ftr" sz="quarter" idx="11"/>
          </p:nvPr>
        </p:nvSpPr>
        <p:spPr/>
        <p:txBody>
          <a:bodyPr/>
          <a:lstStyle/>
          <a:p>
            <a:r>
              <a:rPr lang="en-US" smtClean="0"/>
              <a:t>David Berge (CERN)</a:t>
            </a:r>
            <a:endParaRPr lang="en-US"/>
          </a:p>
        </p:txBody>
      </p:sp>
      <p:sp>
        <p:nvSpPr>
          <p:cNvPr id="20" name="TextBox 19"/>
          <p:cNvSpPr txBox="1"/>
          <p:nvPr/>
        </p:nvSpPr>
        <p:spPr>
          <a:xfrm>
            <a:off x="154602" y="825500"/>
            <a:ext cx="3265625" cy="369332"/>
          </a:xfrm>
          <a:prstGeom prst="rect">
            <a:avLst/>
          </a:prstGeom>
          <a:noFill/>
        </p:spPr>
        <p:txBody>
          <a:bodyPr wrap="none" rtlCol="0">
            <a:spAutoFit/>
          </a:bodyPr>
          <a:lstStyle/>
          <a:p>
            <a:r>
              <a:rPr lang="en-US" dirty="0" smtClean="0"/>
              <a:t>Search for WIMP pair production</a:t>
            </a:r>
            <a:endParaRPr lang="en-US" dirty="0"/>
          </a:p>
        </p:txBody>
      </p:sp>
      <p:sp>
        <p:nvSpPr>
          <p:cNvPr id="22" name="Right Arrow 21"/>
          <p:cNvSpPr/>
          <p:nvPr/>
        </p:nvSpPr>
        <p:spPr>
          <a:xfrm>
            <a:off x="154602" y="3023542"/>
            <a:ext cx="502203" cy="244475"/>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919777" y="2909242"/>
            <a:ext cx="2633503" cy="461665"/>
          </a:xfrm>
          <a:prstGeom prst="rect">
            <a:avLst/>
          </a:prstGeom>
          <a:noFill/>
        </p:spPr>
        <p:txBody>
          <a:bodyPr wrap="none" rtlCol="0">
            <a:spAutoFit/>
          </a:bodyPr>
          <a:lstStyle/>
          <a:p>
            <a:r>
              <a:rPr lang="en-US" sz="2400" dirty="0" err="1" smtClean="0"/>
              <a:t>Monojet</a:t>
            </a:r>
            <a:r>
              <a:rPr lang="en-US" sz="2400" dirty="0" smtClean="0"/>
              <a:t> searches…</a:t>
            </a: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Generic WIMP Searches at Colliders</a:t>
            </a:r>
            <a:endParaRPr lang="en-US" dirty="0"/>
          </a:p>
        </p:txBody>
      </p:sp>
      <p:sp>
        <p:nvSpPr>
          <p:cNvPr id="4" name="Date Placeholder 3"/>
          <p:cNvSpPr>
            <a:spLocks noGrp="1"/>
          </p:cNvSpPr>
          <p:nvPr>
            <p:ph type="dt" sz="half" idx="10"/>
          </p:nvPr>
        </p:nvSpPr>
        <p:spPr/>
        <p:txBody>
          <a:bodyPr/>
          <a:lstStyle/>
          <a:p>
            <a:r>
              <a:rPr lang="x-none" smtClean="0"/>
              <a:t>14 July 2011</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24</a:t>
            </a:fld>
            <a:endParaRPr lang="en-US"/>
          </a:p>
        </p:txBody>
      </p:sp>
      <p:sp>
        <p:nvSpPr>
          <p:cNvPr id="9" name="TextBox 8"/>
          <p:cNvSpPr txBox="1"/>
          <p:nvPr/>
        </p:nvSpPr>
        <p:spPr>
          <a:xfrm>
            <a:off x="3981318" y="930076"/>
            <a:ext cx="5121915" cy="2062103"/>
          </a:xfrm>
          <a:prstGeom prst="rect">
            <a:avLst/>
          </a:prstGeom>
          <a:noFill/>
        </p:spPr>
        <p:txBody>
          <a:bodyPr wrap="square" rtlCol="0">
            <a:spAutoFit/>
          </a:bodyPr>
          <a:lstStyle/>
          <a:p>
            <a:r>
              <a:rPr lang="en-US" sz="1600" u="sng" dirty="0" smtClean="0"/>
              <a:t>Assume:</a:t>
            </a:r>
          </a:p>
          <a:p>
            <a:pPr marL="150813" indent="-150813">
              <a:buFont typeface="Arial"/>
              <a:buChar char="•"/>
            </a:pPr>
            <a:r>
              <a:rPr lang="en-US" sz="1600" dirty="0" smtClean="0"/>
              <a:t>WIMP exists and can be pair produced</a:t>
            </a:r>
          </a:p>
          <a:p>
            <a:pPr marL="150813" indent="-150813">
              <a:buFont typeface="Arial"/>
              <a:buChar char="•"/>
            </a:pPr>
            <a:r>
              <a:rPr lang="en-US" sz="1600" dirty="0" smtClean="0"/>
              <a:t>Dark Matter candidate the only particle within reach</a:t>
            </a:r>
          </a:p>
          <a:p>
            <a:pPr marL="150813" indent="-150813">
              <a:buFont typeface="Arial"/>
              <a:buChar char="•"/>
            </a:pPr>
            <a:r>
              <a:rPr lang="en-US" sz="1600" dirty="0" smtClean="0"/>
              <a:t>Effective field theory approach, integrate out new heavy mediator</a:t>
            </a:r>
          </a:p>
          <a:p>
            <a:pPr marL="150813" indent="-150813">
              <a:buFont typeface="Arial"/>
              <a:buChar char="•"/>
            </a:pPr>
            <a:r>
              <a:rPr lang="en-US" sz="1600" dirty="0" smtClean="0"/>
              <a:t>WIMP—SM coupling set by m</a:t>
            </a:r>
            <a:r>
              <a:rPr lang="en-US" sz="1600" baseline="-25000" dirty="0" smtClean="0">
                <a:latin typeface="Symbol" charset="2"/>
                <a:cs typeface="Symbol" charset="2"/>
              </a:rPr>
              <a:t>c</a:t>
            </a:r>
            <a:r>
              <a:rPr lang="en-US" sz="1600" dirty="0" smtClean="0"/>
              <a:t> and suppression scale </a:t>
            </a:r>
            <a:r>
              <a:rPr lang="en-US" sz="1600" dirty="0" smtClean="0">
                <a:latin typeface="Symbol" charset="2"/>
                <a:cs typeface="Symbol" charset="2"/>
              </a:rPr>
              <a:t>L</a:t>
            </a:r>
          </a:p>
          <a:p>
            <a:pPr marL="150813" indent="-150813">
              <a:buFont typeface="Arial"/>
              <a:buChar char="•"/>
            </a:pPr>
            <a:r>
              <a:rPr lang="en-US" sz="1600" dirty="0" smtClean="0">
                <a:cs typeface="Symbol" charset="2"/>
              </a:rPr>
              <a:t>Require hard jet to recoil against </a:t>
            </a:r>
            <a:r>
              <a:rPr lang="en-US" sz="1600" dirty="0" err="1" smtClean="0">
                <a:cs typeface="Symbol" charset="2"/>
              </a:rPr>
              <a:t>WIMPs</a:t>
            </a:r>
            <a:r>
              <a:rPr lang="en-US" sz="1600" dirty="0" smtClean="0">
                <a:cs typeface="Symbol" charset="2"/>
              </a:rPr>
              <a:t> thereby creating missing ET (otherwise no trigger)</a:t>
            </a:r>
            <a:endParaRPr lang="en-US" sz="1600" dirty="0">
              <a:cs typeface="Symbol" charset="2"/>
            </a:endParaRPr>
          </a:p>
        </p:txBody>
      </p:sp>
      <p:sp>
        <p:nvSpPr>
          <p:cNvPr id="10" name="TextBox 9"/>
          <p:cNvSpPr txBox="1"/>
          <p:nvPr/>
        </p:nvSpPr>
        <p:spPr>
          <a:xfrm>
            <a:off x="34246" y="3594100"/>
            <a:ext cx="5024933" cy="461665"/>
          </a:xfrm>
          <a:prstGeom prst="rect">
            <a:avLst/>
          </a:prstGeom>
          <a:noFill/>
        </p:spPr>
        <p:txBody>
          <a:bodyPr wrap="none" rtlCol="0">
            <a:spAutoFit/>
          </a:bodyPr>
          <a:lstStyle/>
          <a:p>
            <a:r>
              <a:rPr lang="en-US" sz="2400" dirty="0" smtClean="0"/>
              <a:t>Contact operators e.g. vector coupling:</a:t>
            </a:r>
            <a:endParaRPr lang="en-US" sz="2400" dirty="0"/>
          </a:p>
        </p:txBody>
      </p:sp>
      <p:pic>
        <p:nvPicPr>
          <p:cNvPr id="11" name="Picture 10" descr="Picture 65.png"/>
          <p:cNvPicPr>
            <a:picLocks noChangeAspect="1"/>
          </p:cNvPicPr>
          <p:nvPr/>
        </p:nvPicPr>
        <p:blipFill>
          <a:blip r:embed="rId3"/>
          <a:srcRect r="47500"/>
          <a:stretch>
            <a:fillRect/>
          </a:stretch>
        </p:blipFill>
        <p:spPr>
          <a:xfrm>
            <a:off x="696460" y="4217032"/>
            <a:ext cx="3644900" cy="1125496"/>
          </a:xfrm>
          <a:prstGeom prst="rect">
            <a:avLst/>
          </a:prstGeom>
        </p:spPr>
      </p:pic>
      <p:sp>
        <p:nvSpPr>
          <p:cNvPr id="13" name="TextBox 12"/>
          <p:cNvSpPr txBox="1"/>
          <p:nvPr/>
        </p:nvSpPr>
        <p:spPr>
          <a:xfrm>
            <a:off x="482600" y="5308600"/>
            <a:ext cx="184666" cy="369332"/>
          </a:xfrm>
          <a:prstGeom prst="rect">
            <a:avLst/>
          </a:prstGeom>
          <a:noFill/>
        </p:spPr>
        <p:txBody>
          <a:bodyPr wrap="none" rtlCol="0">
            <a:spAutoFit/>
          </a:bodyPr>
          <a:lstStyle/>
          <a:p>
            <a:endParaRPr lang="en-US" dirty="0"/>
          </a:p>
        </p:txBody>
      </p:sp>
      <p:pic>
        <p:nvPicPr>
          <p:cNvPr id="14" name="Picture 13" descr="Picture 66.png"/>
          <p:cNvPicPr>
            <a:picLocks noChangeAspect="1"/>
          </p:cNvPicPr>
          <p:nvPr/>
        </p:nvPicPr>
        <p:blipFill>
          <a:blip r:embed="rId4"/>
          <a:stretch>
            <a:fillRect/>
          </a:stretch>
        </p:blipFill>
        <p:spPr>
          <a:xfrm>
            <a:off x="2324841" y="5508845"/>
            <a:ext cx="1897777" cy="1171355"/>
          </a:xfrm>
          <a:prstGeom prst="rect">
            <a:avLst/>
          </a:prstGeom>
        </p:spPr>
      </p:pic>
      <p:sp>
        <p:nvSpPr>
          <p:cNvPr id="15" name="TextBox 14"/>
          <p:cNvSpPr txBox="1"/>
          <p:nvPr/>
        </p:nvSpPr>
        <p:spPr>
          <a:xfrm>
            <a:off x="-54654" y="5852822"/>
            <a:ext cx="2312352" cy="461665"/>
          </a:xfrm>
          <a:prstGeom prst="rect">
            <a:avLst/>
          </a:prstGeom>
          <a:noFill/>
        </p:spPr>
        <p:txBody>
          <a:bodyPr wrap="none" rtlCol="0">
            <a:spAutoFit/>
          </a:bodyPr>
          <a:lstStyle/>
          <a:p>
            <a:r>
              <a:rPr lang="en-US" sz="2400" dirty="0" err="1" smtClean="0"/>
              <a:t>Supression</a:t>
            </a:r>
            <a:r>
              <a:rPr lang="en-US" sz="2400" dirty="0" smtClean="0"/>
              <a:t> scale:</a:t>
            </a:r>
            <a:endParaRPr lang="en-US" sz="2400" dirty="0"/>
          </a:p>
        </p:txBody>
      </p:sp>
      <p:sp>
        <p:nvSpPr>
          <p:cNvPr id="18" name="Footer Placeholder 17"/>
          <p:cNvSpPr>
            <a:spLocks noGrp="1"/>
          </p:cNvSpPr>
          <p:nvPr>
            <p:ph type="ftr" sz="quarter" idx="11"/>
          </p:nvPr>
        </p:nvSpPr>
        <p:spPr/>
        <p:txBody>
          <a:bodyPr/>
          <a:lstStyle/>
          <a:p>
            <a:r>
              <a:rPr lang="en-US" smtClean="0"/>
              <a:t>David Berge (CERN)</a:t>
            </a:r>
            <a:endParaRPr lang="en-US"/>
          </a:p>
        </p:txBody>
      </p:sp>
      <p:sp>
        <p:nvSpPr>
          <p:cNvPr id="20" name="TextBox 19"/>
          <p:cNvSpPr txBox="1"/>
          <p:nvPr/>
        </p:nvSpPr>
        <p:spPr>
          <a:xfrm>
            <a:off x="154602" y="825500"/>
            <a:ext cx="3265625" cy="369332"/>
          </a:xfrm>
          <a:prstGeom prst="rect">
            <a:avLst/>
          </a:prstGeom>
          <a:noFill/>
        </p:spPr>
        <p:txBody>
          <a:bodyPr wrap="none" rtlCol="0">
            <a:spAutoFit/>
          </a:bodyPr>
          <a:lstStyle/>
          <a:p>
            <a:r>
              <a:rPr lang="en-US" dirty="0" smtClean="0"/>
              <a:t>Search for WIMP pair production</a:t>
            </a:r>
            <a:endParaRPr lang="en-US" dirty="0"/>
          </a:p>
        </p:txBody>
      </p:sp>
      <p:sp>
        <p:nvSpPr>
          <p:cNvPr id="22" name="Right Arrow 21"/>
          <p:cNvSpPr/>
          <p:nvPr/>
        </p:nvSpPr>
        <p:spPr>
          <a:xfrm>
            <a:off x="154602" y="3023542"/>
            <a:ext cx="502203" cy="244475"/>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919777" y="2909242"/>
            <a:ext cx="2633503" cy="461665"/>
          </a:xfrm>
          <a:prstGeom prst="rect">
            <a:avLst/>
          </a:prstGeom>
          <a:noFill/>
        </p:spPr>
        <p:txBody>
          <a:bodyPr wrap="none" rtlCol="0">
            <a:spAutoFit/>
          </a:bodyPr>
          <a:lstStyle/>
          <a:p>
            <a:r>
              <a:rPr lang="en-US" sz="2400" dirty="0" err="1" smtClean="0"/>
              <a:t>Monojet</a:t>
            </a:r>
            <a:r>
              <a:rPr lang="en-US" sz="2400" dirty="0" smtClean="0"/>
              <a:t> searches…</a:t>
            </a:r>
            <a:endParaRPr lang="en-US" sz="2400" dirty="0"/>
          </a:p>
        </p:txBody>
      </p:sp>
      <p:pic>
        <p:nvPicPr>
          <p:cNvPr id="19" name="Picture 18" descr="Picture 64.png"/>
          <p:cNvPicPr>
            <a:picLocks noChangeAspect="1"/>
          </p:cNvPicPr>
          <p:nvPr/>
        </p:nvPicPr>
        <p:blipFill>
          <a:blip r:embed="rId5"/>
          <a:stretch>
            <a:fillRect/>
          </a:stretch>
        </p:blipFill>
        <p:spPr>
          <a:xfrm>
            <a:off x="224745" y="1118020"/>
            <a:ext cx="2517209" cy="1791222"/>
          </a:xfrm>
          <a:prstGeom prst="rect">
            <a:avLst/>
          </a:prstGeom>
        </p:spPr>
      </p:pic>
      <p:sp>
        <p:nvSpPr>
          <p:cNvPr id="25" name="TextBox 24"/>
          <p:cNvSpPr txBox="1"/>
          <p:nvPr/>
        </p:nvSpPr>
        <p:spPr>
          <a:xfrm>
            <a:off x="5585333" y="3800331"/>
            <a:ext cx="3517900" cy="830997"/>
          </a:xfrm>
          <a:prstGeom prst="rect">
            <a:avLst/>
          </a:prstGeom>
          <a:noFill/>
        </p:spPr>
        <p:txBody>
          <a:bodyPr wrap="square" rtlCol="0">
            <a:spAutoFit/>
          </a:bodyPr>
          <a:lstStyle/>
          <a:p>
            <a:r>
              <a:rPr lang="en-US" sz="2400" dirty="0" smtClean="0"/>
              <a:t>Production cross section dependence:</a:t>
            </a:r>
            <a:endParaRPr lang="en-US" sz="2400" dirty="0"/>
          </a:p>
        </p:txBody>
      </p:sp>
      <p:sp>
        <p:nvSpPr>
          <p:cNvPr id="26" name="TextBox 25"/>
          <p:cNvSpPr txBox="1"/>
          <p:nvPr/>
        </p:nvSpPr>
        <p:spPr>
          <a:xfrm>
            <a:off x="6223098" y="4723824"/>
            <a:ext cx="1765293" cy="584776"/>
          </a:xfrm>
          <a:prstGeom prst="rect">
            <a:avLst/>
          </a:prstGeom>
          <a:noFill/>
        </p:spPr>
        <p:txBody>
          <a:bodyPr wrap="none" rtlCol="0">
            <a:spAutoFit/>
          </a:bodyPr>
          <a:lstStyle/>
          <a:p>
            <a:r>
              <a:rPr lang="en-US" sz="3200" dirty="0" smtClean="0">
                <a:latin typeface="Symbol" charset="2"/>
                <a:cs typeface="Symbol" charset="2"/>
              </a:rPr>
              <a:t>s</a:t>
            </a:r>
            <a:r>
              <a:rPr lang="en-US" sz="3200" dirty="0" smtClean="0"/>
              <a:t>(</a:t>
            </a:r>
            <a:r>
              <a:rPr lang="en-US" sz="3200" dirty="0" smtClean="0">
                <a:latin typeface="Symbol" charset="2"/>
                <a:cs typeface="Symbol" charset="2"/>
              </a:rPr>
              <a:t>L</a:t>
            </a:r>
            <a:r>
              <a:rPr lang="en-US" sz="3200" baseline="30000" dirty="0" smtClean="0"/>
              <a:t>-4</a:t>
            </a:r>
            <a:r>
              <a:rPr lang="en-US" sz="3200" dirty="0" smtClean="0"/>
              <a:t>,m</a:t>
            </a:r>
            <a:r>
              <a:rPr lang="en-US" sz="3200" baseline="-25000" dirty="0" smtClean="0">
                <a:latin typeface="Symbol" charset="2"/>
                <a:cs typeface="Symbol" charset="2"/>
              </a:rPr>
              <a:t>c</a:t>
            </a:r>
            <a:r>
              <a:rPr lang="en-US" sz="3200" dirty="0" smtClean="0"/>
              <a:t>)</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Generic WIMP Searches at Colliders</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25</a:t>
            </a:fld>
            <a:endParaRPr lang="en-US"/>
          </a:p>
        </p:txBody>
      </p:sp>
      <p:pic>
        <p:nvPicPr>
          <p:cNvPr id="8" name="Picture 7" descr="Picture 26.png"/>
          <p:cNvPicPr>
            <a:picLocks noChangeAspect="1"/>
          </p:cNvPicPr>
          <p:nvPr/>
        </p:nvPicPr>
        <p:blipFill>
          <a:blip r:embed="rId2"/>
          <a:stretch>
            <a:fillRect/>
          </a:stretch>
        </p:blipFill>
        <p:spPr>
          <a:xfrm>
            <a:off x="1911682" y="2082860"/>
            <a:ext cx="5320635" cy="965079"/>
          </a:xfrm>
          <a:prstGeom prst="rect">
            <a:avLst/>
          </a:prstGeom>
        </p:spPr>
      </p:pic>
      <p:pic>
        <p:nvPicPr>
          <p:cNvPr id="9" name="Picture 8" descr="Picture 27.png"/>
          <p:cNvPicPr>
            <a:picLocks noChangeAspect="1"/>
          </p:cNvPicPr>
          <p:nvPr/>
        </p:nvPicPr>
        <p:blipFill>
          <a:blip r:embed="rId3"/>
          <a:stretch>
            <a:fillRect/>
          </a:stretch>
        </p:blipFill>
        <p:spPr>
          <a:xfrm>
            <a:off x="1422794" y="3778317"/>
            <a:ext cx="6298412" cy="1079365"/>
          </a:xfrm>
          <a:prstGeom prst="rect">
            <a:avLst/>
          </a:prstGeom>
        </p:spPr>
      </p:pic>
      <p:sp>
        <p:nvSpPr>
          <p:cNvPr id="10" name="TextBox 9"/>
          <p:cNvSpPr txBox="1"/>
          <p:nvPr/>
        </p:nvSpPr>
        <p:spPr>
          <a:xfrm>
            <a:off x="139700" y="1066800"/>
            <a:ext cx="8320156" cy="461665"/>
          </a:xfrm>
          <a:prstGeom prst="rect">
            <a:avLst/>
          </a:prstGeom>
          <a:noFill/>
        </p:spPr>
        <p:txBody>
          <a:bodyPr wrap="none" rtlCol="0">
            <a:spAutoFit/>
          </a:bodyPr>
          <a:lstStyle/>
          <a:p>
            <a:r>
              <a:rPr lang="en-US" sz="2400" dirty="0" err="1" smtClean="0"/>
              <a:t>Parametrise</a:t>
            </a:r>
            <a:r>
              <a:rPr lang="en-US" sz="2400" dirty="0" smtClean="0"/>
              <a:t> WIMP-SM interactions with various dim-6 operators:</a:t>
            </a:r>
            <a:endParaRPr lang="en-US" sz="2400" dirty="0"/>
          </a:p>
        </p:txBody>
      </p:sp>
      <p:sp>
        <p:nvSpPr>
          <p:cNvPr id="11" name="TextBox 10"/>
          <p:cNvSpPr txBox="1"/>
          <p:nvPr/>
        </p:nvSpPr>
        <p:spPr>
          <a:xfrm>
            <a:off x="7486032" y="5016500"/>
            <a:ext cx="1688909" cy="369332"/>
          </a:xfrm>
          <a:prstGeom prst="rect">
            <a:avLst/>
          </a:prstGeom>
          <a:noFill/>
        </p:spPr>
        <p:txBody>
          <a:bodyPr wrap="none" rtlCol="0">
            <a:spAutoFit/>
          </a:bodyPr>
          <a:lstStyle/>
          <a:p>
            <a:r>
              <a:rPr lang="en-US" dirty="0" smtClean="0"/>
              <a:t>arxiv:1108.1196</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Expected signal </a:t>
            </a:r>
            <a:r>
              <a:rPr lang="en-US" dirty="0" smtClean="0"/>
              <a:t>MET distributions</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26</a:t>
            </a:fld>
            <a:endParaRPr lang="en-US"/>
          </a:p>
        </p:txBody>
      </p:sp>
      <p:pic>
        <p:nvPicPr>
          <p:cNvPr id="5" name="Picture 4"/>
          <p:cNvPicPr>
            <a:picLocks noChangeAspect="1"/>
          </p:cNvPicPr>
          <p:nvPr/>
        </p:nvPicPr>
        <p:blipFill>
          <a:blip r:embed="rId2"/>
          <a:stretch>
            <a:fillRect/>
          </a:stretch>
        </p:blipFill>
        <p:spPr>
          <a:xfrm>
            <a:off x="2401396" y="762000"/>
            <a:ext cx="6609179" cy="4787900"/>
          </a:xfrm>
          <a:prstGeom prst="rect">
            <a:avLst/>
          </a:prstGeom>
        </p:spPr>
      </p:pic>
      <p:sp>
        <p:nvSpPr>
          <p:cNvPr id="6" name="TextBox 5"/>
          <p:cNvSpPr txBox="1"/>
          <p:nvPr/>
        </p:nvSpPr>
        <p:spPr>
          <a:xfrm>
            <a:off x="154603" y="1244600"/>
            <a:ext cx="1763098" cy="1200329"/>
          </a:xfrm>
          <a:prstGeom prst="rect">
            <a:avLst/>
          </a:prstGeom>
          <a:noFill/>
        </p:spPr>
        <p:txBody>
          <a:bodyPr wrap="square" rtlCol="0">
            <a:spAutoFit/>
          </a:bodyPr>
          <a:lstStyle/>
          <a:p>
            <a:r>
              <a:rPr lang="en-US" dirty="0" smtClean="0"/>
              <a:t>Vector operator, histograms scaled to the same area</a:t>
            </a:r>
            <a:endParaRPr lang="en-US" dirty="0"/>
          </a:p>
        </p:txBody>
      </p:sp>
      <p:sp>
        <p:nvSpPr>
          <p:cNvPr id="7" name="TextBox 6"/>
          <p:cNvSpPr txBox="1"/>
          <p:nvPr/>
        </p:nvSpPr>
        <p:spPr>
          <a:xfrm>
            <a:off x="787400" y="5740400"/>
            <a:ext cx="5367041" cy="400110"/>
          </a:xfrm>
          <a:prstGeom prst="rect">
            <a:avLst/>
          </a:prstGeom>
          <a:noFill/>
        </p:spPr>
        <p:txBody>
          <a:bodyPr wrap="none" rtlCol="0">
            <a:spAutoFit/>
          </a:bodyPr>
          <a:lstStyle/>
          <a:p>
            <a:r>
              <a:rPr lang="en-US" sz="2000" dirty="0" smtClean="0"/>
              <a:t>Expect harder MET</a:t>
            </a:r>
            <a:r>
              <a:rPr lang="en-US" sz="2000" dirty="0" smtClean="0"/>
              <a:t> </a:t>
            </a:r>
            <a:r>
              <a:rPr lang="en-US" sz="2000" dirty="0" smtClean="0"/>
              <a:t>spectrum</a:t>
            </a:r>
            <a:r>
              <a:rPr lang="en-US" sz="2000" dirty="0" smtClean="0"/>
              <a:t> </a:t>
            </a:r>
            <a:r>
              <a:rPr lang="en-US" sz="2000" dirty="0" smtClean="0"/>
              <a:t>even for m</a:t>
            </a:r>
            <a:r>
              <a:rPr lang="en-US" sz="2000" baseline="-25000" dirty="0" smtClean="0">
                <a:latin typeface="Symbol" charset="2"/>
                <a:cs typeface="Symbol" charset="2"/>
              </a:rPr>
              <a:t>c</a:t>
            </a:r>
            <a:r>
              <a:rPr lang="en-US" sz="2000" dirty="0" smtClean="0"/>
              <a:t>= 0 </a:t>
            </a:r>
            <a:r>
              <a:rPr lang="en-US" sz="2000" dirty="0" err="1" smtClean="0"/>
              <a:t>GeV</a:t>
            </a:r>
            <a:r>
              <a:rPr lang="en-US" sz="2000" dirty="0" smtClean="0"/>
              <a:t>!</a:t>
            </a:r>
            <a:endParaRPr lang="en-US" sz="2000" dirty="0"/>
          </a:p>
        </p:txBody>
      </p:sp>
      <p:sp>
        <p:nvSpPr>
          <p:cNvPr id="8" name="TextBox 7"/>
          <p:cNvSpPr txBox="1"/>
          <p:nvPr/>
        </p:nvSpPr>
        <p:spPr>
          <a:xfrm>
            <a:off x="7073900" y="5207000"/>
            <a:ext cx="2038275" cy="369332"/>
          </a:xfrm>
          <a:prstGeom prst="rect">
            <a:avLst/>
          </a:prstGeom>
          <a:solidFill>
            <a:schemeClr val="bg1"/>
          </a:solidFill>
        </p:spPr>
        <p:txBody>
          <a:bodyPr wrap="none" rtlCol="0">
            <a:noAutofit/>
          </a:bodyPr>
          <a:lstStyle/>
          <a:p>
            <a:r>
              <a:rPr lang="en-US" dirty="0" smtClean="0"/>
              <a:t>MET ( </a:t>
            </a:r>
            <a:r>
              <a:rPr lang="en-US" dirty="0" err="1" smtClean="0"/>
              <a:t>GeV</a:t>
            </a:r>
            <a:r>
              <a:rPr lang="en-US" dirty="0" smtClean="0"/>
              <a:t> )</a:t>
            </a:r>
            <a:endParaRPr lang="en-US" dirty="0"/>
          </a:p>
        </p:txBody>
      </p:sp>
      <p:sp>
        <p:nvSpPr>
          <p:cNvPr id="9" name="TextBox 8"/>
          <p:cNvSpPr txBox="1"/>
          <p:nvPr/>
        </p:nvSpPr>
        <p:spPr>
          <a:xfrm>
            <a:off x="6654800" y="647700"/>
            <a:ext cx="2379377" cy="369332"/>
          </a:xfrm>
          <a:prstGeom prst="rect">
            <a:avLst/>
          </a:prstGeom>
          <a:noFill/>
        </p:spPr>
        <p:txBody>
          <a:bodyPr wrap="none" rtlCol="0">
            <a:spAutoFit/>
          </a:bodyPr>
          <a:lstStyle/>
          <a:p>
            <a:r>
              <a:rPr lang="en-US" dirty="0" smtClean="0"/>
              <a:t>Truth-level, private plot</a:t>
            </a:r>
            <a:endParaRPr lang="en-US" dirty="0"/>
          </a:p>
        </p:txBody>
      </p:sp>
      <p:sp>
        <p:nvSpPr>
          <p:cNvPr id="10" name="TextBox 9"/>
          <p:cNvSpPr txBox="1"/>
          <p:nvPr/>
        </p:nvSpPr>
        <p:spPr>
          <a:xfrm>
            <a:off x="7073900" y="1930400"/>
            <a:ext cx="1689585" cy="369332"/>
          </a:xfrm>
          <a:prstGeom prst="rect">
            <a:avLst/>
          </a:prstGeom>
          <a:solidFill>
            <a:schemeClr val="bg1"/>
          </a:solidFill>
        </p:spPr>
        <p:txBody>
          <a:bodyPr wrap="none" rtlCol="0">
            <a:spAutoFit/>
          </a:bodyPr>
          <a:lstStyle/>
          <a:p>
            <a:r>
              <a:rPr lang="en-US" dirty="0" err="1" smtClean="0"/>
              <a:t>Alpgen</a:t>
            </a:r>
            <a:r>
              <a:rPr lang="en-US" dirty="0" smtClean="0"/>
              <a:t> </a:t>
            </a:r>
            <a:r>
              <a:rPr lang="en-US" dirty="0" err="1" smtClean="0"/>
              <a:t>Z</a:t>
            </a:r>
            <a:r>
              <a:rPr lang="en-US" dirty="0" err="1" smtClean="0">
                <a:latin typeface="Symbol" charset="2"/>
                <a:cs typeface="Symbol" charset="2"/>
              </a:rPr>
              <a:t>nn</a:t>
            </a:r>
            <a:r>
              <a:rPr lang="en-US" dirty="0" err="1" smtClean="0"/>
              <a:t>+jets</a:t>
            </a:r>
            <a:endParaRPr lang="en-US" dirty="0"/>
          </a:p>
        </p:txBody>
      </p:sp>
      <p:sp>
        <p:nvSpPr>
          <p:cNvPr id="11" name="TextBox 10"/>
          <p:cNvSpPr txBox="1"/>
          <p:nvPr/>
        </p:nvSpPr>
        <p:spPr>
          <a:xfrm>
            <a:off x="7073900" y="2235200"/>
            <a:ext cx="1627256" cy="369332"/>
          </a:xfrm>
          <a:prstGeom prst="rect">
            <a:avLst/>
          </a:prstGeom>
          <a:solidFill>
            <a:schemeClr val="bg1"/>
          </a:solidFill>
        </p:spPr>
        <p:txBody>
          <a:bodyPr wrap="none" rtlCol="0">
            <a:spAutoFit/>
          </a:bodyPr>
          <a:lstStyle/>
          <a:p>
            <a:r>
              <a:rPr lang="en-US" dirty="0" err="1" smtClean="0"/>
              <a:t>Pythia</a:t>
            </a:r>
            <a:r>
              <a:rPr lang="en-US" dirty="0" smtClean="0"/>
              <a:t> </a:t>
            </a:r>
            <a:r>
              <a:rPr lang="en-US" dirty="0" err="1" smtClean="0"/>
              <a:t>Z</a:t>
            </a:r>
            <a:r>
              <a:rPr lang="en-US" dirty="0" err="1" smtClean="0">
                <a:latin typeface="Symbol" charset="2"/>
                <a:cs typeface="Symbol" charset="2"/>
              </a:rPr>
              <a:t>nn</a:t>
            </a:r>
            <a:r>
              <a:rPr lang="en-US" dirty="0" err="1" smtClean="0"/>
              <a:t>+jets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Limits on suppression scale </a:t>
            </a:r>
            <a:r>
              <a:rPr lang="en-US" dirty="0" smtClean="0">
                <a:latin typeface="Symbol" charset="2"/>
                <a:cs typeface="Symbol" charset="2"/>
              </a:rPr>
              <a:t>L</a:t>
            </a:r>
            <a:endParaRPr lang="en-US" dirty="0">
              <a:latin typeface="Symbol" charset="2"/>
              <a:cs typeface="Symbol" charset="2"/>
            </a:endParaRPr>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27</a:t>
            </a:fld>
            <a:endParaRPr lang="en-US"/>
          </a:p>
        </p:txBody>
      </p:sp>
      <p:sp>
        <p:nvSpPr>
          <p:cNvPr id="6" name="Content Placeholder 5"/>
          <p:cNvSpPr>
            <a:spLocks noGrp="1"/>
          </p:cNvSpPr>
          <p:nvPr>
            <p:ph idx="1"/>
          </p:nvPr>
        </p:nvSpPr>
        <p:spPr>
          <a:xfrm>
            <a:off x="155247" y="790368"/>
            <a:ext cx="3743654" cy="5565982"/>
          </a:xfrm>
        </p:spPr>
        <p:txBody>
          <a:bodyPr/>
          <a:lstStyle/>
          <a:p>
            <a:r>
              <a:rPr lang="en-US" dirty="0" smtClean="0"/>
              <a:t>Take vector operator as example</a:t>
            </a:r>
          </a:p>
          <a:p>
            <a:endParaRPr lang="en-US" dirty="0" smtClean="0"/>
          </a:p>
          <a:p>
            <a:endParaRPr lang="en-US" dirty="0" smtClean="0"/>
          </a:p>
          <a:p>
            <a:endParaRPr lang="en-US" dirty="0" smtClean="0"/>
          </a:p>
          <a:p>
            <a:endParaRPr lang="en-US" dirty="0" smtClean="0"/>
          </a:p>
          <a:p>
            <a:r>
              <a:rPr lang="en-US" dirty="0" smtClean="0"/>
              <a:t>Convert cross section limits into limit on </a:t>
            </a:r>
            <a:r>
              <a:rPr lang="en-US" dirty="0" smtClean="0">
                <a:latin typeface="Symbol" charset="2"/>
                <a:cs typeface="Symbol" charset="2"/>
              </a:rPr>
              <a:t>L</a:t>
            </a:r>
            <a:r>
              <a:rPr lang="en-US" dirty="0" smtClean="0"/>
              <a:t> for particular m</a:t>
            </a:r>
            <a:r>
              <a:rPr lang="en-US" baseline="-25000" dirty="0" smtClean="0">
                <a:latin typeface="Symbol" charset="2"/>
                <a:cs typeface="Symbol" charset="2"/>
              </a:rPr>
              <a:t>c</a:t>
            </a:r>
          </a:p>
          <a:p>
            <a:pPr>
              <a:buNone/>
            </a:pPr>
            <a:endParaRPr lang="en-US" dirty="0"/>
          </a:p>
        </p:txBody>
      </p:sp>
      <p:sp>
        <p:nvSpPr>
          <p:cNvPr id="7" name="TextBox 6"/>
          <p:cNvSpPr txBox="1"/>
          <p:nvPr/>
        </p:nvSpPr>
        <p:spPr>
          <a:xfrm>
            <a:off x="7445975" y="5784334"/>
            <a:ext cx="1710725" cy="369332"/>
          </a:xfrm>
          <a:prstGeom prst="rect">
            <a:avLst/>
          </a:prstGeom>
          <a:noFill/>
        </p:spPr>
        <p:txBody>
          <a:bodyPr wrap="none" rtlCol="0">
            <a:spAutoFit/>
          </a:bodyPr>
          <a:lstStyle/>
          <a:p>
            <a:r>
              <a:rPr lang="en-US" dirty="0" smtClean="0"/>
              <a:t>arXiv:1109.4398</a:t>
            </a:r>
            <a:endParaRPr lang="en-US" dirty="0"/>
          </a:p>
        </p:txBody>
      </p:sp>
      <p:pic>
        <p:nvPicPr>
          <p:cNvPr id="8" name="Picture 7" descr="Picture 43.png"/>
          <p:cNvPicPr>
            <a:picLocks noChangeAspect="1"/>
          </p:cNvPicPr>
          <p:nvPr/>
        </p:nvPicPr>
        <p:blipFill>
          <a:blip r:embed="rId2"/>
          <a:stretch>
            <a:fillRect/>
          </a:stretch>
        </p:blipFill>
        <p:spPr>
          <a:xfrm>
            <a:off x="4264194" y="1260061"/>
            <a:ext cx="4826339" cy="4524273"/>
          </a:xfrm>
          <a:prstGeom prst="rect">
            <a:avLst/>
          </a:prstGeom>
        </p:spPr>
      </p:pic>
      <p:pic>
        <p:nvPicPr>
          <p:cNvPr id="9" name="Picture 8" descr="Picture 44.png"/>
          <p:cNvPicPr>
            <a:picLocks noChangeAspect="1"/>
          </p:cNvPicPr>
          <p:nvPr/>
        </p:nvPicPr>
        <p:blipFill>
          <a:blip r:embed="rId3"/>
          <a:stretch>
            <a:fillRect/>
          </a:stretch>
        </p:blipFill>
        <p:spPr>
          <a:xfrm>
            <a:off x="686575" y="1860236"/>
            <a:ext cx="2715388" cy="984563"/>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David Berge - CERN</a:t>
            </a:r>
            <a:endParaRPr lang="en-US" dirty="0"/>
          </a:p>
        </p:txBody>
      </p:sp>
      <p:sp>
        <p:nvSpPr>
          <p:cNvPr id="2" name="Title 1"/>
          <p:cNvSpPr>
            <a:spLocks noGrp="1"/>
          </p:cNvSpPr>
          <p:nvPr>
            <p:ph type="title"/>
          </p:nvPr>
        </p:nvSpPr>
        <p:spPr/>
        <p:txBody>
          <a:bodyPr>
            <a:normAutofit fontScale="90000"/>
          </a:bodyPr>
          <a:lstStyle/>
          <a:p>
            <a:r>
              <a:rPr lang="en-US" dirty="0" smtClean="0"/>
              <a:t>Limits in direct detection plane</a:t>
            </a:r>
            <a:endParaRPr lang="en-US" dirty="0"/>
          </a:p>
        </p:txBody>
      </p:sp>
      <p:sp>
        <p:nvSpPr>
          <p:cNvPr id="5" name="Slide Number Placeholder 4"/>
          <p:cNvSpPr>
            <a:spLocks noGrp="1"/>
          </p:cNvSpPr>
          <p:nvPr>
            <p:ph type="sldNum" sz="quarter" idx="12"/>
          </p:nvPr>
        </p:nvSpPr>
        <p:spPr/>
        <p:txBody>
          <a:bodyPr/>
          <a:lstStyle/>
          <a:p>
            <a:fld id="{6E4B2DDA-C396-1F4E-A4F0-C1120273A8A6}" type="slidenum">
              <a:rPr lang="en-US" smtClean="0"/>
              <a:pPr/>
              <a:t>28</a:t>
            </a:fld>
            <a:endParaRPr lang="en-US"/>
          </a:p>
        </p:txBody>
      </p:sp>
      <p:pic>
        <p:nvPicPr>
          <p:cNvPr id="6" name="Picture 5" descr="Picture 38.png"/>
          <p:cNvPicPr>
            <a:picLocks noChangeAspect="1"/>
          </p:cNvPicPr>
          <p:nvPr/>
        </p:nvPicPr>
        <p:blipFill>
          <a:blip r:embed="rId2"/>
          <a:stretch>
            <a:fillRect/>
          </a:stretch>
        </p:blipFill>
        <p:spPr>
          <a:xfrm>
            <a:off x="5437700" y="844710"/>
            <a:ext cx="3606349" cy="1879365"/>
          </a:xfrm>
          <a:prstGeom prst="rect">
            <a:avLst/>
          </a:prstGeom>
        </p:spPr>
      </p:pic>
      <p:pic>
        <p:nvPicPr>
          <p:cNvPr id="7" name="Picture 6" descr="Picture 37.png"/>
          <p:cNvPicPr>
            <a:picLocks noChangeAspect="1"/>
          </p:cNvPicPr>
          <p:nvPr/>
        </p:nvPicPr>
        <p:blipFill>
          <a:blip r:embed="rId3"/>
          <a:stretch>
            <a:fillRect/>
          </a:stretch>
        </p:blipFill>
        <p:spPr>
          <a:xfrm>
            <a:off x="508225" y="834500"/>
            <a:ext cx="3326322" cy="1866813"/>
          </a:xfrm>
          <a:prstGeom prst="rect">
            <a:avLst/>
          </a:prstGeom>
        </p:spPr>
      </p:pic>
      <p:sp>
        <p:nvSpPr>
          <p:cNvPr id="8" name="TextBox 7"/>
          <p:cNvSpPr txBox="1"/>
          <p:nvPr/>
        </p:nvSpPr>
        <p:spPr>
          <a:xfrm>
            <a:off x="419325" y="942451"/>
            <a:ext cx="656650" cy="523220"/>
          </a:xfrm>
          <a:prstGeom prst="rect">
            <a:avLst/>
          </a:prstGeom>
          <a:solidFill>
            <a:schemeClr val="bg1"/>
          </a:solidFill>
        </p:spPr>
        <p:txBody>
          <a:bodyPr wrap="none" rtlCol="0">
            <a:spAutoFit/>
          </a:bodyPr>
          <a:lstStyle/>
          <a:p>
            <a:r>
              <a:rPr lang="en-US" sz="2800" dirty="0" smtClean="0"/>
              <a:t>SM</a:t>
            </a:r>
            <a:endParaRPr lang="en-US" sz="2800" dirty="0"/>
          </a:p>
        </p:txBody>
      </p:sp>
      <p:sp>
        <p:nvSpPr>
          <p:cNvPr id="9" name="TextBox 8"/>
          <p:cNvSpPr txBox="1"/>
          <p:nvPr/>
        </p:nvSpPr>
        <p:spPr>
          <a:xfrm>
            <a:off x="419325" y="1911393"/>
            <a:ext cx="656650" cy="523220"/>
          </a:xfrm>
          <a:prstGeom prst="rect">
            <a:avLst/>
          </a:prstGeom>
          <a:solidFill>
            <a:schemeClr val="bg1"/>
          </a:solidFill>
        </p:spPr>
        <p:txBody>
          <a:bodyPr wrap="none" rtlCol="0">
            <a:spAutoFit/>
          </a:bodyPr>
          <a:lstStyle/>
          <a:p>
            <a:r>
              <a:rPr lang="en-US" sz="2800" dirty="0" smtClean="0"/>
              <a:t>SM</a:t>
            </a:r>
            <a:endParaRPr lang="en-US" sz="2800" dirty="0"/>
          </a:p>
        </p:txBody>
      </p:sp>
      <p:sp>
        <p:nvSpPr>
          <p:cNvPr id="10" name="TextBox 9"/>
          <p:cNvSpPr txBox="1"/>
          <p:nvPr/>
        </p:nvSpPr>
        <p:spPr>
          <a:xfrm>
            <a:off x="5401475" y="2264591"/>
            <a:ext cx="1396010" cy="523220"/>
          </a:xfrm>
          <a:prstGeom prst="rect">
            <a:avLst/>
          </a:prstGeom>
          <a:solidFill>
            <a:schemeClr val="bg1"/>
          </a:solidFill>
        </p:spPr>
        <p:txBody>
          <a:bodyPr wrap="none" rtlCol="0">
            <a:spAutoFit/>
          </a:bodyPr>
          <a:lstStyle/>
          <a:p>
            <a:r>
              <a:rPr lang="en-US" sz="2800" dirty="0" smtClean="0"/>
              <a:t>Nucleon</a:t>
            </a:r>
            <a:endParaRPr lang="en-US" sz="2800" dirty="0"/>
          </a:p>
        </p:txBody>
      </p:sp>
      <p:sp>
        <p:nvSpPr>
          <p:cNvPr id="13" name="TextBox 12"/>
          <p:cNvSpPr txBox="1"/>
          <p:nvPr/>
        </p:nvSpPr>
        <p:spPr>
          <a:xfrm>
            <a:off x="103801" y="3302000"/>
            <a:ext cx="6693684" cy="3170099"/>
          </a:xfrm>
          <a:prstGeom prst="rect">
            <a:avLst/>
          </a:prstGeom>
          <a:solidFill>
            <a:schemeClr val="bg1"/>
          </a:solidFill>
        </p:spPr>
        <p:txBody>
          <a:bodyPr wrap="square" rtlCol="0">
            <a:spAutoFit/>
          </a:bodyPr>
          <a:lstStyle/>
          <a:p>
            <a:r>
              <a:rPr lang="en-US" sz="2000" dirty="0" smtClean="0"/>
              <a:t>Now convert the high-energy limit on </a:t>
            </a:r>
            <a:r>
              <a:rPr lang="en-US" sz="2000" dirty="0" smtClean="0">
                <a:latin typeface="Symbol" charset="2"/>
                <a:cs typeface="Symbol" charset="2"/>
              </a:rPr>
              <a:t>L</a:t>
            </a:r>
            <a:r>
              <a:rPr lang="en-US" sz="2000" dirty="0" smtClean="0"/>
              <a:t> into limits on </a:t>
            </a:r>
            <a:r>
              <a:rPr lang="en-US" sz="2000" dirty="0" smtClean="0">
                <a:latin typeface="Symbol" charset="2"/>
                <a:cs typeface="Symbol" charset="2"/>
              </a:rPr>
              <a:t>s</a:t>
            </a:r>
            <a:r>
              <a:rPr lang="en-US" sz="2000" baseline="-25000" dirty="0" smtClean="0">
                <a:latin typeface="Symbol" charset="2"/>
                <a:cs typeface="Symbol" charset="2"/>
              </a:rPr>
              <a:t>c</a:t>
            </a:r>
            <a:r>
              <a:rPr lang="en-US" sz="2000" baseline="-25000" dirty="0" smtClean="0"/>
              <a:t>-Nucleon</a:t>
            </a:r>
            <a:r>
              <a:rPr lang="en-US" sz="2000" dirty="0" smtClean="0"/>
              <a:t>, by converting quark-level to Nucleon-level matrix </a:t>
            </a:r>
            <a:r>
              <a:rPr lang="en-US" sz="2000" dirty="0" smtClean="0"/>
              <a:t>elements.</a:t>
            </a:r>
          </a:p>
          <a:p>
            <a:endParaRPr lang="en-US" sz="2000" dirty="0" smtClean="0"/>
          </a:p>
          <a:p>
            <a:r>
              <a:rPr lang="en-US" sz="2000" u="sng" dirty="0" smtClean="0"/>
              <a:t>Caveats:</a:t>
            </a:r>
          </a:p>
          <a:p>
            <a:pPr marL="266700" indent="-266700">
              <a:buFont typeface="Arial"/>
              <a:buChar char="•"/>
            </a:pPr>
            <a:r>
              <a:rPr lang="en-US" sz="2000" smtClean="0"/>
              <a:t>Important uncertainty: </a:t>
            </a:r>
            <a:r>
              <a:rPr lang="en-US" sz="2000" dirty="0" err="1" smtClean="0"/>
              <a:t>hadronic</a:t>
            </a:r>
            <a:r>
              <a:rPr lang="en-US" sz="2000" dirty="0" smtClean="0"/>
              <a:t> matrix elements</a:t>
            </a:r>
          </a:p>
          <a:p>
            <a:pPr marL="266700" indent="-266700">
              <a:buFont typeface="Arial"/>
              <a:buChar char="•"/>
            </a:pPr>
            <a:r>
              <a:rPr lang="en-US" sz="2000" dirty="0" smtClean="0"/>
              <a:t>SI </a:t>
            </a:r>
            <a:r>
              <a:rPr lang="en-US" sz="2000" dirty="0" err="1" smtClean="0"/>
              <a:t>vs</a:t>
            </a:r>
            <a:r>
              <a:rPr lang="en-US" sz="2000" dirty="0" smtClean="0"/>
              <a:t> SD interactions depending on operator</a:t>
            </a:r>
          </a:p>
          <a:p>
            <a:pPr marL="266700" indent="-266700">
              <a:buFont typeface="Arial"/>
              <a:buChar char="•"/>
            </a:pPr>
            <a:r>
              <a:rPr lang="en-US" sz="2000" dirty="0" smtClean="0"/>
              <a:t>S</a:t>
            </a:r>
            <a:r>
              <a:rPr lang="en-US" sz="2000" dirty="0" smtClean="0"/>
              <a:t>imple transfer of LHC measurement to direct-detection plane doesn’t always work, e.g.</a:t>
            </a:r>
          </a:p>
          <a:p>
            <a:pPr marL="723900" lvl="1" indent="-266700">
              <a:buFont typeface="Arial"/>
              <a:buChar char="•"/>
            </a:pPr>
            <a:r>
              <a:rPr lang="en-US" sz="2000" dirty="0" smtClean="0"/>
              <a:t>Light mediators</a:t>
            </a:r>
          </a:p>
          <a:p>
            <a:pPr marL="723900" lvl="1" indent="-266700">
              <a:buFont typeface="Arial"/>
              <a:buChar char="•"/>
            </a:pPr>
            <a:r>
              <a:rPr lang="en-US" sz="2000" dirty="0" smtClean="0"/>
              <a:t>Non-</a:t>
            </a:r>
            <a:r>
              <a:rPr lang="en-US" sz="2000" dirty="0" err="1" smtClean="0"/>
              <a:t>flavour</a:t>
            </a:r>
            <a:r>
              <a:rPr lang="en-US" sz="2000" dirty="0" smtClean="0"/>
              <a:t>-universal interaction</a:t>
            </a:r>
          </a:p>
        </p:txBody>
      </p:sp>
      <p:cxnSp>
        <p:nvCxnSpPr>
          <p:cNvPr id="15" name="Straight Arrow Connector 14"/>
          <p:cNvCxnSpPr/>
          <p:nvPr/>
        </p:nvCxnSpPr>
        <p:spPr>
          <a:xfrm>
            <a:off x="3834547" y="1911393"/>
            <a:ext cx="1603153"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762953" y="2264591"/>
            <a:ext cx="1396010" cy="523220"/>
          </a:xfrm>
          <a:prstGeom prst="rect">
            <a:avLst/>
          </a:prstGeom>
          <a:solidFill>
            <a:schemeClr val="bg1"/>
          </a:solidFill>
        </p:spPr>
        <p:txBody>
          <a:bodyPr wrap="none" rtlCol="0">
            <a:spAutoFit/>
          </a:bodyPr>
          <a:lstStyle/>
          <a:p>
            <a:r>
              <a:rPr lang="en-US" sz="2800" dirty="0" smtClean="0"/>
              <a:t>Nucleon</a:t>
            </a:r>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Spin independent Nucleon-WIMP scattering cross section</a:t>
            </a:r>
            <a:endParaRPr lang="en-US" dirty="0"/>
          </a:p>
        </p:txBody>
      </p:sp>
      <p:sp>
        <p:nvSpPr>
          <p:cNvPr id="3" name="Content Placeholder 2"/>
          <p:cNvSpPr>
            <a:spLocks noGrp="1"/>
          </p:cNvSpPr>
          <p:nvPr>
            <p:ph idx="1"/>
          </p:nvPr>
        </p:nvSpPr>
        <p:spPr>
          <a:xfrm>
            <a:off x="155247" y="790368"/>
            <a:ext cx="3159454" cy="5565982"/>
          </a:xfrm>
        </p:spPr>
        <p:txBody>
          <a:bodyPr>
            <a:normAutofit/>
          </a:bodyPr>
          <a:lstStyle/>
          <a:p>
            <a:r>
              <a:rPr lang="en-US" sz="1800" dirty="0" smtClean="0"/>
              <a:t>LHC measurement translates into at least one line per operator (and are only correct for heavy mediators)</a:t>
            </a:r>
          </a:p>
          <a:p>
            <a:r>
              <a:rPr lang="en-US" sz="1800" dirty="0" smtClean="0"/>
              <a:t>Low-mass LHC reach complementary to DD experiments</a:t>
            </a:r>
          </a:p>
          <a:p>
            <a:r>
              <a:rPr lang="en-US" sz="1800" dirty="0" smtClean="0"/>
              <a:t>LHC limits don’t suffer from astrophysical uncertainties</a:t>
            </a:r>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29</a:t>
            </a:fld>
            <a:endParaRPr lang="en-US"/>
          </a:p>
        </p:txBody>
      </p:sp>
      <p:sp>
        <p:nvSpPr>
          <p:cNvPr id="8" name="TextBox 7"/>
          <p:cNvSpPr txBox="1"/>
          <p:nvPr/>
        </p:nvSpPr>
        <p:spPr>
          <a:xfrm>
            <a:off x="7445975" y="6241534"/>
            <a:ext cx="1710725" cy="369332"/>
          </a:xfrm>
          <a:prstGeom prst="rect">
            <a:avLst/>
          </a:prstGeom>
          <a:noFill/>
        </p:spPr>
        <p:txBody>
          <a:bodyPr wrap="none" rtlCol="0">
            <a:spAutoFit/>
          </a:bodyPr>
          <a:lstStyle/>
          <a:p>
            <a:r>
              <a:rPr lang="en-US" dirty="0" smtClean="0"/>
              <a:t>arXiv:1109.4398</a:t>
            </a:r>
            <a:endParaRPr lang="en-US" dirty="0"/>
          </a:p>
        </p:txBody>
      </p:sp>
      <p:pic>
        <p:nvPicPr>
          <p:cNvPr id="9" name="Picture 8" descr="Picture 29.png"/>
          <p:cNvPicPr>
            <a:picLocks noChangeAspect="1"/>
          </p:cNvPicPr>
          <p:nvPr/>
        </p:nvPicPr>
        <p:blipFill>
          <a:blip r:embed="rId2"/>
          <a:stretch>
            <a:fillRect/>
          </a:stretch>
        </p:blipFill>
        <p:spPr>
          <a:xfrm>
            <a:off x="3240000" y="1080000"/>
            <a:ext cx="5638095" cy="5120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Spin</a:t>
            </a:r>
            <a:r>
              <a:rPr lang="en-US" dirty="0" smtClean="0"/>
              <a:t> dependent </a:t>
            </a:r>
            <a:r>
              <a:rPr lang="en-US" dirty="0" smtClean="0"/>
              <a:t>Nucleon-WIMP scattering cross section</a:t>
            </a:r>
            <a:endParaRPr lang="en-US" dirty="0"/>
          </a:p>
        </p:txBody>
      </p:sp>
      <p:sp>
        <p:nvSpPr>
          <p:cNvPr id="3" name="Content Placeholder 2"/>
          <p:cNvSpPr>
            <a:spLocks noGrp="1"/>
          </p:cNvSpPr>
          <p:nvPr>
            <p:ph idx="1"/>
          </p:nvPr>
        </p:nvSpPr>
        <p:spPr>
          <a:xfrm>
            <a:off x="155247" y="790368"/>
            <a:ext cx="3159454" cy="5565982"/>
          </a:xfrm>
        </p:spPr>
        <p:txBody>
          <a:bodyPr>
            <a:normAutofit/>
          </a:bodyPr>
          <a:lstStyle/>
          <a:p>
            <a:r>
              <a:rPr lang="en-US" sz="1800" dirty="0" smtClean="0"/>
              <a:t>LHC measurement translates into at least one line per operator (and are only correct for heavy mediators)</a:t>
            </a:r>
          </a:p>
          <a:p>
            <a:r>
              <a:rPr lang="en-US" sz="1800" dirty="0" smtClean="0"/>
              <a:t>Low-mass LHC reach complementary to DD experiments</a:t>
            </a:r>
          </a:p>
          <a:p>
            <a:r>
              <a:rPr lang="en-US" sz="1800" dirty="0" smtClean="0"/>
              <a:t>LHC limits don’t suffer from astrophysical uncertainties</a:t>
            </a:r>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30</a:t>
            </a:fld>
            <a:endParaRPr lang="en-US"/>
          </a:p>
        </p:txBody>
      </p:sp>
      <p:sp>
        <p:nvSpPr>
          <p:cNvPr id="8" name="TextBox 7"/>
          <p:cNvSpPr txBox="1"/>
          <p:nvPr/>
        </p:nvSpPr>
        <p:spPr>
          <a:xfrm>
            <a:off x="7445975" y="6241534"/>
            <a:ext cx="1710725" cy="369332"/>
          </a:xfrm>
          <a:prstGeom prst="rect">
            <a:avLst/>
          </a:prstGeom>
          <a:noFill/>
        </p:spPr>
        <p:txBody>
          <a:bodyPr wrap="none" rtlCol="0">
            <a:spAutoFit/>
          </a:bodyPr>
          <a:lstStyle/>
          <a:p>
            <a:r>
              <a:rPr lang="en-US" dirty="0" smtClean="0"/>
              <a:t>arXiv:1109.4398</a:t>
            </a:r>
            <a:endParaRPr lang="en-US" dirty="0"/>
          </a:p>
        </p:txBody>
      </p:sp>
      <p:pic>
        <p:nvPicPr>
          <p:cNvPr id="10" name="Picture 9" descr="Picture 28.png"/>
          <p:cNvPicPr>
            <a:picLocks noChangeAspect="1"/>
          </p:cNvPicPr>
          <p:nvPr/>
        </p:nvPicPr>
        <p:blipFill>
          <a:blip r:embed="rId2"/>
          <a:stretch>
            <a:fillRect/>
          </a:stretch>
        </p:blipFill>
        <p:spPr>
          <a:xfrm>
            <a:off x="3240000" y="1080000"/>
            <a:ext cx="5516190" cy="5173333"/>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ATLAS </a:t>
            </a:r>
            <a:r>
              <a:rPr lang="en-US" dirty="0" err="1" smtClean="0"/>
              <a:t>M</a:t>
            </a:r>
            <a:r>
              <a:rPr lang="en-US" dirty="0" err="1" smtClean="0"/>
              <a:t>onojet</a:t>
            </a:r>
            <a:r>
              <a:rPr lang="en-US" dirty="0" smtClean="0"/>
              <a:t> Outlook</a:t>
            </a:r>
            <a:endParaRPr lang="en-US" dirty="0"/>
          </a:p>
        </p:txBody>
      </p:sp>
      <p:sp>
        <p:nvSpPr>
          <p:cNvPr id="3" name="Content Placeholder 2"/>
          <p:cNvSpPr>
            <a:spLocks noGrp="1"/>
          </p:cNvSpPr>
          <p:nvPr>
            <p:ph idx="1"/>
          </p:nvPr>
        </p:nvSpPr>
        <p:spPr/>
        <p:txBody>
          <a:bodyPr/>
          <a:lstStyle/>
          <a:p>
            <a:r>
              <a:rPr lang="en-US" dirty="0" smtClean="0"/>
              <a:t>5.2 fb</a:t>
            </a:r>
            <a:r>
              <a:rPr lang="en-US" baseline="30000" dirty="0" smtClean="0"/>
              <a:t>-1</a:t>
            </a:r>
            <a:r>
              <a:rPr lang="en-US" dirty="0" smtClean="0"/>
              <a:t> now delivered, 5fb</a:t>
            </a:r>
            <a:r>
              <a:rPr lang="en-US" baseline="30000" dirty="0" smtClean="0"/>
              <a:t>-1</a:t>
            </a:r>
            <a:r>
              <a:rPr lang="en-US" dirty="0" smtClean="0"/>
              <a:t> recorded by ATLAS, some 4.5 fb</a:t>
            </a:r>
            <a:r>
              <a:rPr lang="en-US" baseline="30000" dirty="0" smtClean="0"/>
              <a:t>-1</a:t>
            </a:r>
            <a:r>
              <a:rPr lang="en-US" dirty="0" smtClean="0"/>
              <a:t> will pass quality cuts and appear in the next </a:t>
            </a:r>
            <a:r>
              <a:rPr lang="en-US" dirty="0" err="1" smtClean="0"/>
              <a:t>monojet</a:t>
            </a:r>
            <a:r>
              <a:rPr lang="en-US" dirty="0" smtClean="0"/>
              <a:t> paper (planned for </a:t>
            </a:r>
            <a:r>
              <a:rPr lang="en-US" dirty="0" err="1" smtClean="0"/>
              <a:t>Moriond</a:t>
            </a:r>
            <a:r>
              <a:rPr lang="en-US" dirty="0" smtClean="0"/>
              <a:t>)</a:t>
            </a:r>
          </a:p>
          <a:p>
            <a:endParaRPr lang="en-US" dirty="0" smtClean="0"/>
          </a:p>
          <a:p>
            <a:r>
              <a:rPr lang="en-US" dirty="0" smtClean="0"/>
              <a:t>Additional interpretations besides ADD are planned to be included (e.g. EFT approach for WIMP pairs)</a:t>
            </a:r>
            <a:endParaRPr lang="en-US" dirty="0"/>
          </a:p>
        </p:txBody>
      </p:sp>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pic>
        <p:nvPicPr>
          <p:cNvPr id="8" name="Picture 7" descr="tle2010_hetlage900c.jpg"/>
          <p:cNvPicPr>
            <a:picLocks noChangeAspect="1"/>
          </p:cNvPicPr>
          <p:nvPr/>
        </p:nvPicPr>
        <p:blipFill>
          <a:blip r:embed="rId2"/>
          <a:stretch>
            <a:fillRect/>
          </a:stretch>
        </p:blipFill>
        <p:spPr>
          <a:xfrm>
            <a:off x="-53467" y="0"/>
            <a:ext cx="9971844" cy="6647896"/>
          </a:xfrm>
          <a:prstGeom prst="rect">
            <a:avLst/>
          </a:prstGeom>
        </p:spPr>
      </p:pic>
      <p:sp>
        <p:nvSpPr>
          <p:cNvPr id="5" name="Slide Number Placeholder 4"/>
          <p:cNvSpPr>
            <a:spLocks noGrp="1"/>
          </p:cNvSpPr>
          <p:nvPr>
            <p:ph type="sldNum" sz="quarter" idx="12"/>
          </p:nvPr>
        </p:nvSpPr>
        <p:spPr/>
        <p:txBody>
          <a:bodyPr/>
          <a:lstStyle/>
          <a:p>
            <a:fld id="{6E4B2DDA-C396-1F4E-A4F0-C1120273A8A6}"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David Berge - CERN</a:t>
            </a:r>
            <a:endParaRPr lang="en-US" dirty="0"/>
          </a:p>
        </p:txBody>
      </p:sp>
      <p:pic>
        <p:nvPicPr>
          <p:cNvPr id="17" name="Picture 16" descr="Picture 46.png"/>
          <p:cNvPicPr>
            <a:picLocks noChangeAspect="1"/>
          </p:cNvPicPr>
          <p:nvPr/>
        </p:nvPicPr>
        <p:blipFill>
          <a:blip r:embed="rId2"/>
          <a:stretch>
            <a:fillRect/>
          </a:stretch>
        </p:blipFill>
        <p:spPr>
          <a:xfrm>
            <a:off x="0" y="3644900"/>
            <a:ext cx="9144000" cy="3255880"/>
          </a:xfrm>
          <a:prstGeom prst="rect">
            <a:avLst/>
          </a:prstGeom>
          <a:solidFill>
            <a:schemeClr val="bg1"/>
          </a:solidFill>
          <a:ln w="38100">
            <a:solidFill>
              <a:schemeClr val="accent2"/>
            </a:solidFill>
          </a:ln>
        </p:spPr>
      </p:pic>
      <p:sp>
        <p:nvSpPr>
          <p:cNvPr id="2" name="Title 1"/>
          <p:cNvSpPr>
            <a:spLocks noGrp="1"/>
          </p:cNvSpPr>
          <p:nvPr>
            <p:ph type="title"/>
          </p:nvPr>
        </p:nvSpPr>
        <p:spPr/>
        <p:txBody>
          <a:bodyPr>
            <a:normAutofit fontScale="90000"/>
          </a:bodyPr>
          <a:lstStyle/>
          <a:p>
            <a:r>
              <a:rPr lang="en-US" dirty="0" smtClean="0"/>
              <a:t>Limits in direct detection plane</a:t>
            </a:r>
            <a:endParaRPr lang="en-US" dirty="0"/>
          </a:p>
        </p:txBody>
      </p:sp>
      <p:sp>
        <p:nvSpPr>
          <p:cNvPr id="5" name="Slide Number Placeholder 4"/>
          <p:cNvSpPr>
            <a:spLocks noGrp="1"/>
          </p:cNvSpPr>
          <p:nvPr>
            <p:ph type="sldNum" sz="quarter" idx="12"/>
          </p:nvPr>
        </p:nvSpPr>
        <p:spPr/>
        <p:txBody>
          <a:bodyPr/>
          <a:lstStyle/>
          <a:p>
            <a:fld id="{6E4B2DDA-C396-1F4E-A4F0-C1120273A8A6}" type="slidenum">
              <a:rPr lang="en-US" smtClean="0"/>
              <a:pPr/>
              <a:t>33</a:t>
            </a:fld>
            <a:endParaRPr lang="en-US"/>
          </a:p>
        </p:txBody>
      </p:sp>
      <p:pic>
        <p:nvPicPr>
          <p:cNvPr id="6" name="Picture 5" descr="Picture 38.png"/>
          <p:cNvPicPr>
            <a:picLocks noChangeAspect="1"/>
          </p:cNvPicPr>
          <p:nvPr/>
        </p:nvPicPr>
        <p:blipFill>
          <a:blip r:embed="rId3"/>
          <a:stretch>
            <a:fillRect/>
          </a:stretch>
        </p:blipFill>
        <p:spPr>
          <a:xfrm>
            <a:off x="5437700" y="844710"/>
            <a:ext cx="3606349" cy="1879365"/>
          </a:xfrm>
          <a:prstGeom prst="rect">
            <a:avLst/>
          </a:prstGeom>
        </p:spPr>
      </p:pic>
      <p:pic>
        <p:nvPicPr>
          <p:cNvPr id="7" name="Picture 6" descr="Picture 37.png"/>
          <p:cNvPicPr>
            <a:picLocks noChangeAspect="1"/>
          </p:cNvPicPr>
          <p:nvPr/>
        </p:nvPicPr>
        <p:blipFill>
          <a:blip r:embed="rId4"/>
          <a:stretch>
            <a:fillRect/>
          </a:stretch>
        </p:blipFill>
        <p:spPr>
          <a:xfrm>
            <a:off x="508225" y="834500"/>
            <a:ext cx="3326322" cy="1866813"/>
          </a:xfrm>
          <a:prstGeom prst="rect">
            <a:avLst/>
          </a:prstGeom>
        </p:spPr>
      </p:pic>
      <p:sp>
        <p:nvSpPr>
          <p:cNvPr id="8" name="TextBox 7"/>
          <p:cNvSpPr txBox="1"/>
          <p:nvPr/>
        </p:nvSpPr>
        <p:spPr>
          <a:xfrm>
            <a:off x="419325" y="942451"/>
            <a:ext cx="656650" cy="523220"/>
          </a:xfrm>
          <a:prstGeom prst="rect">
            <a:avLst/>
          </a:prstGeom>
          <a:solidFill>
            <a:schemeClr val="bg1"/>
          </a:solidFill>
        </p:spPr>
        <p:txBody>
          <a:bodyPr wrap="none" rtlCol="0">
            <a:spAutoFit/>
          </a:bodyPr>
          <a:lstStyle/>
          <a:p>
            <a:r>
              <a:rPr lang="en-US" sz="2800" dirty="0" smtClean="0"/>
              <a:t>SM</a:t>
            </a:r>
            <a:endParaRPr lang="en-US" sz="2800" dirty="0"/>
          </a:p>
        </p:txBody>
      </p:sp>
      <p:sp>
        <p:nvSpPr>
          <p:cNvPr id="9" name="TextBox 8"/>
          <p:cNvSpPr txBox="1"/>
          <p:nvPr/>
        </p:nvSpPr>
        <p:spPr>
          <a:xfrm>
            <a:off x="419325" y="1911393"/>
            <a:ext cx="656650" cy="523220"/>
          </a:xfrm>
          <a:prstGeom prst="rect">
            <a:avLst/>
          </a:prstGeom>
          <a:solidFill>
            <a:schemeClr val="bg1"/>
          </a:solidFill>
        </p:spPr>
        <p:txBody>
          <a:bodyPr wrap="none" rtlCol="0">
            <a:spAutoFit/>
          </a:bodyPr>
          <a:lstStyle/>
          <a:p>
            <a:r>
              <a:rPr lang="en-US" sz="2800" dirty="0" smtClean="0"/>
              <a:t>SM</a:t>
            </a:r>
            <a:endParaRPr lang="en-US" sz="2800" dirty="0"/>
          </a:p>
        </p:txBody>
      </p:sp>
      <p:sp>
        <p:nvSpPr>
          <p:cNvPr id="10" name="TextBox 9"/>
          <p:cNvSpPr txBox="1"/>
          <p:nvPr/>
        </p:nvSpPr>
        <p:spPr>
          <a:xfrm>
            <a:off x="5401475" y="2264591"/>
            <a:ext cx="1396010" cy="523220"/>
          </a:xfrm>
          <a:prstGeom prst="rect">
            <a:avLst/>
          </a:prstGeom>
          <a:solidFill>
            <a:schemeClr val="bg1"/>
          </a:solidFill>
        </p:spPr>
        <p:txBody>
          <a:bodyPr wrap="none" rtlCol="0">
            <a:spAutoFit/>
          </a:bodyPr>
          <a:lstStyle/>
          <a:p>
            <a:r>
              <a:rPr lang="en-US" sz="2800" dirty="0" smtClean="0"/>
              <a:t>Nucleon</a:t>
            </a:r>
            <a:endParaRPr lang="en-US" sz="2800" dirty="0"/>
          </a:p>
        </p:txBody>
      </p:sp>
      <p:sp>
        <p:nvSpPr>
          <p:cNvPr id="13" name="TextBox 12"/>
          <p:cNvSpPr txBox="1"/>
          <p:nvPr/>
        </p:nvSpPr>
        <p:spPr>
          <a:xfrm>
            <a:off x="91101" y="3683000"/>
            <a:ext cx="3679945" cy="1323439"/>
          </a:xfrm>
          <a:prstGeom prst="rect">
            <a:avLst/>
          </a:prstGeom>
          <a:solidFill>
            <a:schemeClr val="bg1"/>
          </a:solidFill>
        </p:spPr>
        <p:txBody>
          <a:bodyPr wrap="square" rtlCol="0">
            <a:spAutoFit/>
          </a:bodyPr>
          <a:lstStyle/>
          <a:p>
            <a:r>
              <a:rPr lang="en-US" sz="2000" dirty="0" smtClean="0"/>
              <a:t>Now convert the high-energy limit on </a:t>
            </a:r>
            <a:r>
              <a:rPr lang="en-US" sz="2000" dirty="0" smtClean="0">
                <a:latin typeface="Symbol" charset="2"/>
                <a:cs typeface="Symbol" charset="2"/>
              </a:rPr>
              <a:t>L</a:t>
            </a:r>
            <a:r>
              <a:rPr lang="en-US" sz="2000" dirty="0" smtClean="0"/>
              <a:t> into limits on </a:t>
            </a:r>
            <a:r>
              <a:rPr lang="en-US" sz="2000" dirty="0" smtClean="0">
                <a:latin typeface="Symbol" charset="2"/>
                <a:cs typeface="Symbol" charset="2"/>
              </a:rPr>
              <a:t>s</a:t>
            </a:r>
            <a:r>
              <a:rPr lang="en-US" sz="2000" baseline="-25000" dirty="0" smtClean="0">
                <a:latin typeface="Symbol" charset="2"/>
                <a:cs typeface="Symbol" charset="2"/>
              </a:rPr>
              <a:t>c</a:t>
            </a:r>
            <a:r>
              <a:rPr lang="en-US" sz="2000" baseline="-25000" dirty="0" smtClean="0"/>
              <a:t>-Nucleon</a:t>
            </a:r>
            <a:r>
              <a:rPr lang="en-US" sz="2000" dirty="0" smtClean="0"/>
              <a:t>, by converting quark-level to Nucleon-level matrix elements:</a:t>
            </a:r>
            <a:endParaRPr lang="en-US" sz="2000" dirty="0"/>
          </a:p>
        </p:txBody>
      </p:sp>
      <p:cxnSp>
        <p:nvCxnSpPr>
          <p:cNvPr id="15" name="Straight Arrow Connector 14"/>
          <p:cNvCxnSpPr/>
          <p:nvPr/>
        </p:nvCxnSpPr>
        <p:spPr>
          <a:xfrm>
            <a:off x="3834547" y="1911393"/>
            <a:ext cx="1603153"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762953" y="2264591"/>
            <a:ext cx="1396010" cy="523220"/>
          </a:xfrm>
          <a:prstGeom prst="rect">
            <a:avLst/>
          </a:prstGeom>
          <a:solidFill>
            <a:schemeClr val="bg1"/>
          </a:solidFill>
        </p:spPr>
        <p:txBody>
          <a:bodyPr wrap="none" rtlCol="0">
            <a:spAutoFit/>
          </a:bodyPr>
          <a:lstStyle/>
          <a:p>
            <a:r>
              <a:rPr lang="en-US" sz="2800" dirty="0" smtClean="0"/>
              <a:t>Nucleon</a:t>
            </a:r>
            <a:endParaRPr lang="en-US" sz="2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34</a:t>
            </a:fld>
            <a:endParaRPr lang="en-US"/>
          </a:p>
        </p:txBody>
      </p:sp>
      <p:pic>
        <p:nvPicPr>
          <p:cNvPr id="6" name="Picture 5" descr="Picture 50.png"/>
          <p:cNvPicPr>
            <a:picLocks noChangeAspect="1"/>
          </p:cNvPicPr>
          <p:nvPr/>
        </p:nvPicPr>
        <p:blipFill>
          <a:blip r:embed="rId2"/>
          <a:stretch>
            <a:fillRect/>
          </a:stretch>
        </p:blipFill>
        <p:spPr>
          <a:xfrm>
            <a:off x="0" y="0"/>
            <a:ext cx="8549858" cy="6495912"/>
          </a:xfrm>
          <a:prstGeom prst="rect">
            <a:avLst/>
          </a:prstGeom>
        </p:spPr>
      </p:pic>
      <p:sp>
        <p:nvSpPr>
          <p:cNvPr id="8" name="TextBox 7"/>
          <p:cNvSpPr txBox="1"/>
          <p:nvPr/>
        </p:nvSpPr>
        <p:spPr>
          <a:xfrm>
            <a:off x="787400" y="6475968"/>
            <a:ext cx="1267482" cy="369332"/>
          </a:xfrm>
          <a:prstGeom prst="rect">
            <a:avLst/>
          </a:prstGeom>
          <a:noFill/>
        </p:spPr>
        <p:txBody>
          <a:bodyPr wrap="none" rtlCol="0">
            <a:spAutoFit/>
          </a:bodyPr>
          <a:lstStyle/>
          <a:p>
            <a:r>
              <a:rPr lang="en-US" dirty="0" err="1" smtClean="0"/>
              <a:t>Roni</a:t>
            </a:r>
            <a:r>
              <a:rPr lang="en-US" dirty="0" smtClean="0"/>
              <a:t> </a:t>
            </a:r>
            <a:r>
              <a:rPr lang="en-US" dirty="0" err="1" smtClean="0"/>
              <a:t>Harnik</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David Berge - CERN</a:t>
            </a:r>
            <a:endParaRPr lang="en-US"/>
          </a:p>
        </p:txBody>
      </p:sp>
      <p:sp>
        <p:nvSpPr>
          <p:cNvPr id="5" name="Slide Number Placeholder 4"/>
          <p:cNvSpPr>
            <a:spLocks noGrp="1"/>
          </p:cNvSpPr>
          <p:nvPr>
            <p:ph type="sldNum" sz="quarter" idx="12"/>
          </p:nvPr>
        </p:nvSpPr>
        <p:spPr/>
        <p:txBody>
          <a:bodyPr/>
          <a:lstStyle/>
          <a:p>
            <a:fld id="{6E4B2DDA-C396-1F4E-A4F0-C1120273A8A6}" type="slidenum">
              <a:rPr lang="en-US" smtClean="0"/>
              <a:pPr/>
              <a:t>35</a:t>
            </a:fld>
            <a:endParaRPr lang="en-US"/>
          </a:p>
        </p:txBody>
      </p:sp>
      <p:sp>
        <p:nvSpPr>
          <p:cNvPr id="6" name="TextBox 5"/>
          <p:cNvSpPr txBox="1"/>
          <p:nvPr/>
        </p:nvSpPr>
        <p:spPr>
          <a:xfrm>
            <a:off x="787400" y="6475968"/>
            <a:ext cx="1267482" cy="369332"/>
          </a:xfrm>
          <a:prstGeom prst="rect">
            <a:avLst/>
          </a:prstGeom>
          <a:noFill/>
        </p:spPr>
        <p:txBody>
          <a:bodyPr wrap="none" rtlCol="0">
            <a:spAutoFit/>
          </a:bodyPr>
          <a:lstStyle/>
          <a:p>
            <a:r>
              <a:rPr lang="en-US" dirty="0" err="1" smtClean="0"/>
              <a:t>Roni</a:t>
            </a:r>
            <a:r>
              <a:rPr lang="en-US" dirty="0" smtClean="0"/>
              <a:t> </a:t>
            </a:r>
            <a:r>
              <a:rPr lang="en-US" dirty="0" err="1" smtClean="0"/>
              <a:t>Harnik</a:t>
            </a:r>
            <a:endParaRPr lang="en-US" dirty="0"/>
          </a:p>
        </p:txBody>
      </p:sp>
      <p:pic>
        <p:nvPicPr>
          <p:cNvPr id="8" name="Picture 7" descr="Picture 51.png"/>
          <p:cNvPicPr>
            <a:picLocks noChangeAspect="1"/>
          </p:cNvPicPr>
          <p:nvPr/>
        </p:nvPicPr>
        <p:blipFill>
          <a:blip r:embed="rId2"/>
          <a:stretch>
            <a:fillRect/>
          </a:stretch>
        </p:blipFill>
        <p:spPr>
          <a:xfrm>
            <a:off x="0" y="90112"/>
            <a:ext cx="8744269" cy="638585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Interpretations: ADD</a:t>
            </a:r>
            <a:endParaRPr lang="en-US" dirty="0"/>
          </a:p>
        </p:txBody>
      </p:sp>
      <p:sp>
        <p:nvSpPr>
          <p:cNvPr id="3" name="Footer Placeholder 2"/>
          <p:cNvSpPr>
            <a:spLocks noGrp="1"/>
          </p:cNvSpPr>
          <p:nvPr>
            <p:ph type="ftr" sz="quarter" idx="11"/>
          </p:nvPr>
        </p:nvSpPr>
        <p:spPr/>
        <p:txBody>
          <a:bodyPr/>
          <a:lstStyle/>
          <a:p>
            <a:r>
              <a:rPr lang="en-US" smtClean="0"/>
              <a:t>David Berge - CERN</a:t>
            </a:r>
            <a:endParaRPr lang="en-US"/>
          </a:p>
        </p:txBody>
      </p:sp>
      <p:sp>
        <p:nvSpPr>
          <p:cNvPr id="4" name="Slide Number Placeholder 3"/>
          <p:cNvSpPr>
            <a:spLocks noGrp="1"/>
          </p:cNvSpPr>
          <p:nvPr>
            <p:ph type="sldNum" sz="quarter" idx="12"/>
          </p:nvPr>
        </p:nvSpPr>
        <p:spPr/>
        <p:txBody>
          <a:bodyPr/>
          <a:lstStyle/>
          <a:p>
            <a:fld id="{6E4B2DDA-C396-1F4E-A4F0-C1120273A8A6}" type="slidenum">
              <a:rPr lang="en-US" smtClean="0"/>
              <a:pPr/>
              <a:t>36</a:t>
            </a:fld>
            <a:endParaRPr lang="en-US"/>
          </a:p>
        </p:txBody>
      </p:sp>
      <p:pic>
        <p:nvPicPr>
          <p:cNvPr id="6" name="Picture 5"/>
          <p:cNvPicPr>
            <a:picLocks noChangeAspect="1"/>
          </p:cNvPicPr>
          <p:nvPr/>
        </p:nvPicPr>
        <p:blipFill>
          <a:blip r:embed="rId2"/>
          <a:stretch>
            <a:fillRect/>
          </a:stretch>
        </p:blipFill>
        <p:spPr>
          <a:xfrm>
            <a:off x="76200" y="647700"/>
            <a:ext cx="6350000" cy="3314700"/>
          </a:xfrm>
          <a:prstGeom prst="rect">
            <a:avLst/>
          </a:prstGeom>
        </p:spPr>
      </p:pic>
      <p:pic>
        <p:nvPicPr>
          <p:cNvPr id="7" name="Picture 6" descr="Picture 36.png"/>
          <p:cNvPicPr>
            <a:picLocks noChangeAspect="1"/>
          </p:cNvPicPr>
          <p:nvPr/>
        </p:nvPicPr>
        <p:blipFill>
          <a:blip r:embed="rId3"/>
          <a:stretch>
            <a:fillRect/>
          </a:stretch>
        </p:blipFill>
        <p:spPr>
          <a:xfrm>
            <a:off x="416942" y="5016558"/>
            <a:ext cx="4800000" cy="939683"/>
          </a:xfrm>
          <a:prstGeom prst="rect">
            <a:avLst/>
          </a:prstGeom>
        </p:spPr>
      </p:pic>
      <p:sp>
        <p:nvSpPr>
          <p:cNvPr id="9" name="TextBox 8"/>
          <p:cNvSpPr txBox="1"/>
          <p:nvPr/>
        </p:nvSpPr>
        <p:spPr>
          <a:xfrm>
            <a:off x="1574800" y="790368"/>
            <a:ext cx="184666" cy="369332"/>
          </a:xfrm>
          <a:prstGeom prst="rect">
            <a:avLst/>
          </a:prstGeom>
          <a:noFill/>
        </p:spPr>
        <p:txBody>
          <a:bodyPr wrap="none" rtlCol="0">
            <a:spAutoFit/>
          </a:bodyPr>
          <a:lstStyle/>
          <a:p>
            <a:endParaRPr lang="en-US" dirty="0"/>
          </a:p>
        </p:txBody>
      </p:sp>
      <p:sp>
        <p:nvSpPr>
          <p:cNvPr id="8" name="Content Placeholder 7"/>
          <p:cNvSpPr>
            <a:spLocks noGrp="1"/>
          </p:cNvSpPr>
          <p:nvPr>
            <p:ph idx="1"/>
          </p:nvPr>
        </p:nvSpPr>
        <p:spPr>
          <a:xfrm>
            <a:off x="5283109" y="3213100"/>
            <a:ext cx="3873591" cy="3460750"/>
          </a:xfrm>
          <a:solidFill>
            <a:schemeClr val="bg1"/>
          </a:solidFill>
        </p:spPr>
        <p:txBody>
          <a:bodyPr>
            <a:normAutofit/>
          </a:bodyPr>
          <a:lstStyle/>
          <a:p>
            <a:r>
              <a:rPr lang="en-US" sz="1800" dirty="0" smtClean="0"/>
              <a:t>SM confined to </a:t>
            </a:r>
            <a:r>
              <a:rPr lang="en-US" sz="1800" dirty="0" err="1" smtClean="0"/>
              <a:t>brane</a:t>
            </a:r>
            <a:r>
              <a:rPr lang="en-US" sz="1800" dirty="0" smtClean="0"/>
              <a:t>, graviton propagates in the bulk (4+n dimensions)</a:t>
            </a:r>
          </a:p>
          <a:p>
            <a:r>
              <a:rPr lang="en-US" sz="1800" dirty="0" smtClean="0"/>
              <a:t>Extra dimensions are </a:t>
            </a:r>
            <a:r>
              <a:rPr lang="en-US" sz="1800" dirty="0" err="1" smtClean="0"/>
              <a:t>compactified</a:t>
            </a:r>
            <a:r>
              <a:rPr lang="en-US" sz="1800" dirty="0" smtClean="0"/>
              <a:t>, lead to </a:t>
            </a:r>
            <a:r>
              <a:rPr lang="en-US" sz="1800" dirty="0" err="1" smtClean="0"/>
              <a:t>Kaluza</a:t>
            </a:r>
            <a:r>
              <a:rPr lang="en-US" sz="1800" dirty="0" smtClean="0"/>
              <a:t>-Klein towers of massive graviton modes</a:t>
            </a:r>
          </a:p>
          <a:p>
            <a:r>
              <a:rPr lang="en-US" sz="1800" dirty="0" smtClean="0"/>
              <a:t>Signatures: </a:t>
            </a:r>
            <a:r>
              <a:rPr lang="en-US" sz="1800" dirty="0" err="1" smtClean="0"/>
              <a:t>monojet</a:t>
            </a:r>
            <a:r>
              <a:rPr lang="en-US" sz="1800" dirty="0" smtClean="0"/>
              <a:t> (graviton emission), non-resonant </a:t>
            </a:r>
            <a:r>
              <a:rPr lang="en-US" sz="1800" dirty="0" err="1" smtClean="0"/>
              <a:t>diphoton</a:t>
            </a:r>
            <a:r>
              <a:rPr lang="en-US" sz="1800" dirty="0" smtClean="0"/>
              <a:t> or </a:t>
            </a:r>
            <a:r>
              <a:rPr lang="en-US" sz="1800" dirty="0" err="1" smtClean="0"/>
              <a:t>dilepton</a:t>
            </a:r>
            <a:r>
              <a:rPr lang="en-US" sz="1800" dirty="0" smtClean="0"/>
              <a:t> </a:t>
            </a:r>
            <a:r>
              <a:rPr lang="en-US" sz="1800" dirty="0" smtClean="0"/>
              <a:t>production (virtual graviton exchange)</a:t>
            </a:r>
            <a:endParaRPr lang="en-US" sz="1800" dirty="0"/>
          </a:p>
        </p:txBody>
      </p:sp>
      <p:sp>
        <p:nvSpPr>
          <p:cNvPr id="10" name="Rectangle 9"/>
          <p:cNvSpPr/>
          <p:nvPr/>
        </p:nvSpPr>
        <p:spPr>
          <a:xfrm>
            <a:off x="4330700" y="3670300"/>
            <a:ext cx="952409" cy="292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13187</TotalTime>
  <Words>2822</Words>
  <Application>Microsoft Macintosh PowerPoint</Application>
  <PresentationFormat>On-screen Show (4:3)</PresentationFormat>
  <Paragraphs>444</Paragraphs>
  <Slides>36</Slides>
  <Notes>2</Notes>
  <HiddenSlides>0</HiddenSlides>
  <MMClips>0</MMClips>
  <ScaleCrop>false</ScaleCrop>
  <HeadingPairs>
    <vt:vector size="4" baseType="variant">
      <vt:variant>
        <vt:lpstr>Design Template</vt:lpstr>
      </vt:variant>
      <vt:variant>
        <vt:i4>1</vt:i4>
      </vt:variant>
      <vt:variant>
        <vt:lpstr>Slide Titles</vt:lpstr>
      </vt:variant>
      <vt:variant>
        <vt:i4>36</vt:i4>
      </vt:variant>
    </vt:vector>
  </HeadingPairs>
  <TitlesOfParts>
    <vt:vector size="37" baseType="lpstr">
      <vt:lpstr>Office Theme</vt:lpstr>
      <vt:lpstr>LHC monojet measurements and interpretations</vt:lpstr>
      <vt:lpstr>Final state</vt:lpstr>
      <vt:lpstr>Final state</vt:lpstr>
      <vt:lpstr>Final state</vt:lpstr>
      <vt:lpstr>Final state</vt:lpstr>
      <vt:lpstr>2010 Data (35pb-1) – Journal Publications</vt:lpstr>
      <vt:lpstr>2011 Data (1.1fb-1) – Conference Notes</vt:lpstr>
      <vt:lpstr>Electroweak Backgrounds</vt:lpstr>
      <vt:lpstr>Electroweak Backgrounds ATLAS</vt:lpstr>
      <vt:lpstr>Electroweak Backgrounds ATLAS</vt:lpstr>
      <vt:lpstr>Electroweak Backgrounds CMS</vt:lpstr>
      <vt:lpstr>Electroweak Backgrounds CMS</vt:lpstr>
      <vt:lpstr>Remaining Backgrounds</vt:lpstr>
      <vt:lpstr>Remaining Backgrounds</vt:lpstr>
      <vt:lpstr>Grand total ATLAS</vt:lpstr>
      <vt:lpstr>Grand total CMS</vt:lpstr>
      <vt:lpstr>Total background uncertainties 2011</vt:lpstr>
      <vt:lpstr>Signal systematic uncertainties</vt:lpstr>
      <vt:lpstr>Results</vt:lpstr>
      <vt:lpstr>ADD Limits Overview</vt:lpstr>
      <vt:lpstr>1: “Standard” Dark Matter Searches at Colliders</vt:lpstr>
      <vt:lpstr>2: Generic WIMP Searches at Colliders</vt:lpstr>
      <vt:lpstr>Generic WIMP Searches at Colliders</vt:lpstr>
      <vt:lpstr>Generic WIMP Searches at Colliders</vt:lpstr>
      <vt:lpstr>Generic WIMP Searches at Colliders</vt:lpstr>
      <vt:lpstr>Expected signal MET distributions</vt:lpstr>
      <vt:lpstr>Limits on suppression scale L</vt:lpstr>
      <vt:lpstr>Limits in direct detection plane</vt:lpstr>
      <vt:lpstr>Spin independent Nucleon-WIMP scattering cross section</vt:lpstr>
      <vt:lpstr>Spin dependent Nucleon-WIMP scattering cross section</vt:lpstr>
      <vt:lpstr>ATLAS Monojet Outlook</vt:lpstr>
      <vt:lpstr>Slide 32</vt:lpstr>
      <vt:lpstr>Limits in direct detection plane</vt:lpstr>
      <vt:lpstr>Slide 34</vt:lpstr>
      <vt:lpstr>Slide 35</vt:lpstr>
      <vt:lpstr>Interpretations: ADD</vt:lpstr>
    </vt:vector>
  </TitlesOfParts>
  <Company>CERN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EtMiss Goodness</dc:title>
  <dc:creator>David Berge</dc:creator>
  <cp:lastModifiedBy>David Berge</cp:lastModifiedBy>
  <cp:revision>590</cp:revision>
  <cp:lastPrinted>2010-12-07T11:34:36Z</cp:lastPrinted>
  <dcterms:created xsi:type="dcterms:W3CDTF">2011-11-02T14:48:50Z</dcterms:created>
  <dcterms:modified xsi:type="dcterms:W3CDTF">2011-11-03T09:06:26Z</dcterms:modified>
</cp:coreProperties>
</file>