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Default Extension="png" ContentType="image/png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s/slide48.xml" ContentType="application/vnd.openxmlformats-officedocument.presentationml.slide+xml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60" r:id="rId3"/>
    <p:sldMasterId id="2147483661" r:id="rId4"/>
    <p:sldMasterId id="2147483663" r:id="rId5"/>
    <p:sldMasterId id="2147483664" r:id="rId6"/>
    <p:sldMasterId id="2147483665" r:id="rId7"/>
    <p:sldMasterId id="2147483666" r:id="rId8"/>
    <p:sldMasterId id="2147483756" r:id="rId9"/>
    <p:sldMasterId id="2147483769" r:id="rId10"/>
    <p:sldMasterId id="2147483781" r:id="rId11"/>
    <p:sldMasterId id="2147484063" r:id="rId12"/>
  </p:sldMasterIdLst>
  <p:notesMasterIdLst>
    <p:notesMasterId r:id="rId76"/>
  </p:notesMasterIdLst>
  <p:sldIdLst>
    <p:sldId id="308" r:id="rId13"/>
    <p:sldId id="447" r:id="rId14"/>
    <p:sldId id="448" r:id="rId15"/>
    <p:sldId id="513" r:id="rId16"/>
    <p:sldId id="506" r:id="rId17"/>
    <p:sldId id="449" r:id="rId18"/>
    <p:sldId id="503" r:id="rId19"/>
    <p:sldId id="486" r:id="rId20"/>
    <p:sldId id="489" r:id="rId21"/>
    <p:sldId id="456" r:id="rId22"/>
    <p:sldId id="537" r:id="rId23"/>
    <p:sldId id="552" r:id="rId24"/>
    <p:sldId id="457" r:id="rId25"/>
    <p:sldId id="496" r:id="rId26"/>
    <p:sldId id="507" r:id="rId27"/>
    <p:sldId id="539" r:id="rId28"/>
    <p:sldId id="509" r:id="rId29"/>
    <p:sldId id="541" r:id="rId30"/>
    <p:sldId id="542" r:id="rId31"/>
    <p:sldId id="550" r:id="rId32"/>
    <p:sldId id="494" r:id="rId33"/>
    <p:sldId id="462" r:id="rId34"/>
    <p:sldId id="500" r:id="rId35"/>
    <p:sldId id="501" r:id="rId36"/>
    <p:sldId id="464" r:id="rId37"/>
    <p:sldId id="465" r:id="rId38"/>
    <p:sldId id="466" r:id="rId39"/>
    <p:sldId id="470" r:id="rId40"/>
    <p:sldId id="474" r:id="rId41"/>
    <p:sldId id="475" r:id="rId42"/>
    <p:sldId id="498" r:id="rId43"/>
    <p:sldId id="477" r:id="rId44"/>
    <p:sldId id="478" r:id="rId45"/>
    <p:sldId id="479" r:id="rId46"/>
    <p:sldId id="543" r:id="rId47"/>
    <p:sldId id="544" r:id="rId48"/>
    <p:sldId id="553" r:id="rId49"/>
    <p:sldId id="495" r:id="rId50"/>
    <p:sldId id="511" r:id="rId51"/>
    <p:sldId id="524" r:id="rId52"/>
    <p:sldId id="548" r:id="rId53"/>
    <p:sldId id="525" r:id="rId54"/>
    <p:sldId id="549" r:id="rId55"/>
    <p:sldId id="526" r:id="rId56"/>
    <p:sldId id="545" r:id="rId57"/>
    <p:sldId id="519" r:id="rId58"/>
    <p:sldId id="532" r:id="rId59"/>
    <p:sldId id="528" r:id="rId60"/>
    <p:sldId id="529" r:id="rId61"/>
    <p:sldId id="530" r:id="rId62"/>
    <p:sldId id="551" r:id="rId63"/>
    <p:sldId id="534" r:id="rId64"/>
    <p:sldId id="535" r:id="rId65"/>
    <p:sldId id="531" r:id="rId66"/>
    <p:sldId id="536" r:id="rId67"/>
    <p:sldId id="523" r:id="rId68"/>
    <p:sldId id="522" r:id="rId69"/>
    <p:sldId id="527" r:id="rId70"/>
    <p:sldId id="520" r:id="rId71"/>
    <p:sldId id="533" r:id="rId72"/>
    <p:sldId id="547" r:id="rId73"/>
    <p:sldId id="546" r:id="rId74"/>
    <p:sldId id="497" r:id="rId7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ECECEC"/>
    <a:srgbClr val="F5F5F5"/>
    <a:srgbClr val="E4E4E4"/>
    <a:srgbClr val="009900"/>
    <a:srgbClr val="FFFFFF"/>
    <a:srgbClr val="EAEAEA"/>
    <a:srgbClr val="6666FF"/>
    <a:srgbClr val="CC99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14" autoAdjust="0"/>
    <p:restoredTop sz="94660" autoAdjust="0"/>
  </p:normalViewPr>
  <p:slideViewPr>
    <p:cSldViewPr>
      <p:cViewPr>
        <p:scale>
          <a:sx n="66" d="100"/>
          <a:sy n="66" d="100"/>
        </p:scale>
        <p:origin x="-1728" y="-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30.wmf"/><Relationship Id="rId7" Type="http://schemas.openxmlformats.org/officeDocument/2006/relationships/image" Target="../media/image33.wmf"/><Relationship Id="rId2" Type="http://schemas.openxmlformats.org/officeDocument/2006/relationships/image" Target="../media/image29.wmf"/><Relationship Id="rId1" Type="http://schemas.openxmlformats.org/officeDocument/2006/relationships/image" Target="../media/image20.wmf"/><Relationship Id="rId6" Type="http://schemas.openxmlformats.org/officeDocument/2006/relationships/image" Target="../media/image32.wmf"/><Relationship Id="rId5" Type="http://schemas.openxmlformats.org/officeDocument/2006/relationships/image" Target="../media/image24.wmf"/><Relationship Id="rId4" Type="http://schemas.openxmlformats.org/officeDocument/2006/relationships/image" Target="../media/image3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4" Type="http://schemas.openxmlformats.org/officeDocument/2006/relationships/image" Target="../media/image4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image" Target="../media/image69.wmf"/><Relationship Id="rId7" Type="http://schemas.openxmlformats.org/officeDocument/2006/relationships/image" Target="../media/image73.wmf"/><Relationship Id="rId2" Type="http://schemas.openxmlformats.org/officeDocument/2006/relationships/image" Target="../media/image62.wmf"/><Relationship Id="rId1" Type="http://schemas.openxmlformats.org/officeDocument/2006/relationships/image" Target="../media/image68.wmf"/><Relationship Id="rId6" Type="http://schemas.openxmlformats.org/officeDocument/2006/relationships/image" Target="../media/image72.wmf"/><Relationship Id="rId5" Type="http://schemas.openxmlformats.org/officeDocument/2006/relationships/image" Target="../media/image71.png"/><Relationship Id="rId4" Type="http://schemas.openxmlformats.org/officeDocument/2006/relationships/image" Target="../media/image7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3" Type="http://schemas.openxmlformats.org/officeDocument/2006/relationships/image" Target="../media/image87.wmf"/><Relationship Id="rId7" Type="http://schemas.openxmlformats.org/officeDocument/2006/relationships/image" Target="../media/image89.wmf"/><Relationship Id="rId2" Type="http://schemas.openxmlformats.org/officeDocument/2006/relationships/image" Target="../media/image20.wmf"/><Relationship Id="rId1" Type="http://schemas.openxmlformats.org/officeDocument/2006/relationships/image" Target="../media/image17.wmf"/><Relationship Id="rId6" Type="http://schemas.openxmlformats.org/officeDocument/2006/relationships/image" Target="../media/image88.wmf"/><Relationship Id="rId5" Type="http://schemas.openxmlformats.org/officeDocument/2006/relationships/image" Target="../media/image23.wmf"/><Relationship Id="rId10" Type="http://schemas.openxmlformats.org/officeDocument/2006/relationships/image" Target="../media/image91.wmf"/><Relationship Id="rId4" Type="http://schemas.openxmlformats.org/officeDocument/2006/relationships/image" Target="../media/image22.wmf"/><Relationship Id="rId9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62.wmf"/><Relationship Id="rId1" Type="http://schemas.openxmlformats.org/officeDocument/2006/relationships/image" Target="../media/image93.wmf"/><Relationship Id="rId5" Type="http://schemas.openxmlformats.org/officeDocument/2006/relationships/image" Target="../media/image96.wmf"/><Relationship Id="rId4" Type="http://schemas.openxmlformats.org/officeDocument/2006/relationships/image" Target="../media/image9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image" Target="../media/image101.wmf"/><Relationship Id="rId1" Type="http://schemas.openxmlformats.org/officeDocument/2006/relationships/image" Target="../media/image100.wmf"/><Relationship Id="rId4" Type="http://schemas.openxmlformats.org/officeDocument/2006/relationships/image" Target="../media/image10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wmf"/><Relationship Id="rId2" Type="http://schemas.openxmlformats.org/officeDocument/2006/relationships/image" Target="../media/image109.wmf"/><Relationship Id="rId1" Type="http://schemas.openxmlformats.org/officeDocument/2006/relationships/image" Target="../media/image108.wmf"/><Relationship Id="rId5" Type="http://schemas.openxmlformats.org/officeDocument/2006/relationships/image" Target="../media/image112.wmf"/><Relationship Id="rId4" Type="http://schemas.openxmlformats.org/officeDocument/2006/relationships/image" Target="../media/image111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wmf"/><Relationship Id="rId2" Type="http://schemas.openxmlformats.org/officeDocument/2006/relationships/image" Target="../media/image116.wmf"/><Relationship Id="rId1" Type="http://schemas.openxmlformats.org/officeDocument/2006/relationships/image" Target="../media/image115.wmf"/><Relationship Id="rId4" Type="http://schemas.openxmlformats.org/officeDocument/2006/relationships/image" Target="../media/image118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wmf"/><Relationship Id="rId2" Type="http://schemas.openxmlformats.org/officeDocument/2006/relationships/image" Target="../media/image124.wmf"/><Relationship Id="rId1" Type="http://schemas.openxmlformats.org/officeDocument/2006/relationships/image" Target="../media/image12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3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3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wmf"/><Relationship Id="rId2" Type="http://schemas.openxmlformats.org/officeDocument/2006/relationships/image" Target="../media/image161.wmf"/><Relationship Id="rId1" Type="http://schemas.openxmlformats.org/officeDocument/2006/relationships/image" Target="../media/image16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60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 smtClean="0"/>
              <a:t>Click to edit Master text styles</a:t>
            </a:r>
          </a:p>
          <a:p>
            <a:pPr lvl="1"/>
            <a:r>
              <a:rPr lang="en-US" altLang="ja-JP" noProof="0" smtClean="0"/>
              <a:t>Second level</a:t>
            </a:r>
          </a:p>
          <a:p>
            <a:pPr lvl="2"/>
            <a:r>
              <a:rPr lang="en-US" altLang="ja-JP" noProof="0" smtClean="0"/>
              <a:t>Third level</a:t>
            </a:r>
          </a:p>
          <a:p>
            <a:pPr lvl="3"/>
            <a:r>
              <a:rPr lang="en-US" altLang="ja-JP" noProof="0" smtClean="0"/>
              <a:t>Fourth level</a:t>
            </a:r>
          </a:p>
          <a:p>
            <a:pPr lvl="4"/>
            <a:r>
              <a:rPr lang="en-US" altLang="ja-JP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fld id="{A168FF48-C8B7-4D72-8096-29EE35BB042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FDEA2A-B122-4F9C-B1A9-F79D2F2BD0CC}" type="slidenum">
              <a:rPr lang="ja-JP" altLang="en-US" smtClean="0"/>
              <a:pPr>
                <a:defRPr/>
              </a:pPr>
              <a:t>1</a:t>
            </a:fld>
            <a:endParaRPr lang="en-US" altLang="ja-JP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23E13A-1D0C-4E96-92AD-F0D2F9FFF72B}" type="slidenum">
              <a:rPr lang="ja-JP" altLang="en-US" smtClean="0"/>
              <a:pPr>
                <a:defRPr/>
              </a:pPr>
              <a:t>2</a:t>
            </a:fld>
            <a:endParaRPr lang="en-US" altLang="ja-JP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234A69-E75E-4C57-87EA-8D04709C97ED}" type="slidenum">
              <a:rPr lang="ja-JP" altLang="en-US" smtClean="0"/>
              <a:pPr>
                <a:defRPr/>
              </a:pPr>
              <a:t>3</a:t>
            </a:fld>
            <a:endParaRPr lang="en-US" altLang="ja-JP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5A578F-0A17-4578-9348-F2A484FA966C}" type="slidenum">
              <a:rPr lang="ja-JP" altLang="en-US" smtClean="0"/>
              <a:pPr>
                <a:defRPr/>
              </a:pPr>
              <a:t>6</a:t>
            </a:fld>
            <a:endParaRPr lang="en-US" altLang="ja-JP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30CDF7-4E9B-462E-83D5-AC068EA6B7B9}" type="slidenum">
              <a:rPr lang="ja-JP" altLang="en-US" smtClean="0"/>
              <a:pPr>
                <a:defRPr/>
              </a:pPr>
              <a:t>7</a:t>
            </a:fld>
            <a:endParaRPr lang="en-US" altLang="ja-JP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A2AD80-CAE3-4888-88CC-E5CACF35A8EB}" type="slidenum">
              <a:rPr lang="ja-JP" altLang="en-US" smtClean="0"/>
              <a:pPr>
                <a:defRPr/>
              </a:pPr>
              <a:t>8</a:t>
            </a:fld>
            <a:endParaRPr lang="en-US" altLang="ja-JP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95F588-DD70-4CA4-B308-C72C70EA64E0}" type="slidenum">
              <a:rPr lang="ja-JP" altLang="en-US" smtClean="0"/>
              <a:pPr>
                <a:defRPr/>
              </a:pPr>
              <a:t>9</a:t>
            </a:fld>
            <a:endParaRPr lang="en-US" altLang="ja-JP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676275"/>
            <a:ext cx="4610100" cy="3457575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525" y="4359275"/>
            <a:ext cx="5011738" cy="4133850"/>
          </a:xfrm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C003F7-08EA-43C8-9375-ED2527BB7C84}" type="slidenum">
              <a:rPr lang="ja-JP" altLang="en-US" smtClean="0"/>
              <a:pPr>
                <a:defRPr/>
              </a:pPr>
              <a:t>10</a:t>
            </a:fld>
            <a:endParaRPr lang="en-US" altLang="ja-JP" smtClean="0"/>
          </a:p>
        </p:txBody>
      </p:sp>
      <p:sp>
        <p:nvSpPr>
          <p:cNvPr id="94211" name="Rectangle 7"/>
          <p:cNvSpPr txBox="1">
            <a:spLocks noGrp="1" noChangeArrowheads="1"/>
          </p:cNvSpPr>
          <p:nvPr/>
        </p:nvSpPr>
        <p:spPr bwMode="auto">
          <a:xfrm>
            <a:off x="3890963" y="8720138"/>
            <a:ext cx="2992437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59" tIns="44981" rIns="89959" bIns="44981" anchor="b"/>
          <a:lstStyle/>
          <a:p>
            <a:pPr algn="r" defTabSz="901700"/>
            <a:fld id="{5150EADB-53A3-42A1-933A-8490C0E729F8}" type="slidenum">
              <a:rPr lang="ja-JP" altLang="en-US" sz="1200" b="0">
                <a:latin typeface="Times New Roman" pitchFamily="18" charset="0"/>
              </a:rPr>
              <a:pPr algn="r" defTabSz="901700"/>
              <a:t>10</a:t>
            </a:fld>
            <a:endParaRPr lang="en-US" altLang="ja-JP" sz="1200" b="0">
              <a:latin typeface="Times New Roman" pitchFamily="18" charset="0"/>
            </a:endParaRPr>
          </a:p>
        </p:txBody>
      </p:sp>
      <p:sp>
        <p:nvSpPr>
          <p:cNvPr id="942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42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4343400"/>
            <a:ext cx="5489575" cy="4116388"/>
          </a:xfrm>
          <a:noFill/>
          <a:ln/>
        </p:spPr>
        <p:txBody>
          <a:bodyPr lIns="89959" tIns="44981" rIns="89959" bIns="44981"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B7728-1DDE-4C19-875B-4E329AB122B3}" type="slidenum">
              <a:rPr lang="ja-JP" altLang="en-US" smtClean="0"/>
              <a:pPr>
                <a:defRPr/>
              </a:pPr>
              <a:t>13</a:t>
            </a:fld>
            <a:endParaRPr lang="en-US" altLang="ja-JP" smtClean="0"/>
          </a:p>
        </p:txBody>
      </p:sp>
      <p:sp>
        <p:nvSpPr>
          <p:cNvPr id="9523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 anchor="b"/>
          <a:lstStyle/>
          <a:p>
            <a:pPr algn="r"/>
            <a:fld id="{9C6A1FDF-98C4-4E0B-98F7-5E7ADDA35D6E}" type="slidenum">
              <a:rPr lang="ja-JP" altLang="en-US" sz="1200" b="0"/>
              <a:pPr algn="r"/>
              <a:t>13</a:t>
            </a:fld>
            <a:endParaRPr lang="en-US" altLang="ja-JP" sz="1200" b="0"/>
          </a:p>
        </p:txBody>
      </p:sp>
      <p:sp>
        <p:nvSpPr>
          <p:cNvPr id="952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52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4343400"/>
            <a:ext cx="5489575" cy="4116388"/>
          </a:xfrm>
          <a:noFill/>
          <a:ln/>
        </p:spPr>
        <p:txBody>
          <a:bodyPr lIns="91417" tIns="45709" rIns="91417" bIns="45709"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3181B4-00E1-4477-9DFC-F7C683C32030}" type="slidenum">
              <a:rPr lang="ja-JP" altLang="en-US"/>
              <a:pPr>
                <a:defRPr/>
              </a:pPr>
              <a:t>18</a:t>
            </a:fld>
            <a:endParaRPr lang="en-US" altLang="ja-JP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AF39ED-76B7-4329-9375-86651A7D3BCB}" type="slidenum">
              <a:rPr lang="ja-JP" altLang="en-U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8417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 anchor="b"/>
          <a:lstStyle/>
          <a:p>
            <a:pPr algn="r">
              <a:defRPr/>
            </a:pPr>
            <a:fld id="{8A46BAB0-098F-4E4D-B74F-CD642EE539EB}" type="slidenum">
              <a:rPr lang="ja-JP" altLang="en-US" sz="1200" b="0">
                <a:solidFill>
                  <a:prstClr val="black"/>
                </a:solidFill>
                <a:cs typeface="+mn-cs"/>
              </a:rPr>
              <a:pPr algn="r">
                <a:defRPr/>
              </a:pPr>
              <a:t>19</a:t>
            </a:fld>
            <a:endParaRPr lang="en-US" altLang="ja-JP" sz="1200" b="0">
              <a:solidFill>
                <a:prstClr val="black"/>
              </a:solidFill>
              <a:cs typeface="+mn-cs"/>
            </a:endParaRPr>
          </a:p>
        </p:txBody>
      </p:sp>
      <p:sp>
        <p:nvSpPr>
          <p:cNvPr id="972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417" tIns="45709" rIns="91417" bIns="45709"/>
          <a:lstStyle/>
          <a:p>
            <a:endParaRPr lang="ja-JP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06246F-0381-4276-ACF4-E643FD5B2D8D}" type="slidenum">
              <a:rPr lang="ja-JP" altLang="en-US"/>
              <a:pPr/>
              <a:t>20</a:t>
            </a:fld>
            <a:endParaRPr lang="en-US" altLang="ja-JP"/>
          </a:p>
        </p:txBody>
      </p:sp>
      <p:sp>
        <p:nvSpPr>
          <p:cNvPr id="8478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 anchor="b"/>
          <a:lstStyle/>
          <a:p>
            <a:pPr algn="r"/>
            <a:fld id="{EF560D61-DC78-4D38-8F28-F49ADDFF1DBF}" type="slidenum">
              <a:rPr lang="ja-JP" altLang="en-US" sz="1200" b="0"/>
              <a:pPr algn="r"/>
              <a:t>20</a:t>
            </a:fld>
            <a:endParaRPr lang="en-US" altLang="ja-JP" sz="1200" b="0"/>
          </a:p>
        </p:txBody>
      </p:sp>
      <p:sp>
        <p:nvSpPr>
          <p:cNvPr id="84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7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4343400"/>
            <a:ext cx="5489575" cy="4116388"/>
          </a:xfrm>
        </p:spPr>
        <p:txBody>
          <a:bodyPr lIns="91417" tIns="45709" rIns="91417" bIns="45709"/>
          <a:lstStyle/>
          <a:p>
            <a:endParaRPr lang="ja-JP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A17445-1FE5-4EE8-97C9-B4C996F44674}" type="slidenum">
              <a:rPr lang="ja-JP" altLang="en-US" smtClean="0"/>
              <a:pPr>
                <a:defRPr/>
              </a:pPr>
              <a:t>21</a:t>
            </a:fld>
            <a:endParaRPr lang="en-US" altLang="ja-JP" smtClean="0"/>
          </a:p>
        </p:txBody>
      </p:sp>
      <p:sp>
        <p:nvSpPr>
          <p:cNvPr id="9830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 anchor="b"/>
          <a:lstStyle/>
          <a:p>
            <a:pPr algn="r"/>
            <a:fld id="{48EB62E9-7EF5-4A49-8EC1-54CF3D0BEDC3}" type="slidenum">
              <a:rPr lang="ja-JP" altLang="en-US" sz="1200" b="0"/>
              <a:pPr algn="r"/>
              <a:t>21</a:t>
            </a:fld>
            <a:endParaRPr lang="en-US" altLang="ja-JP" sz="1200" b="0"/>
          </a:p>
        </p:txBody>
      </p:sp>
      <p:sp>
        <p:nvSpPr>
          <p:cNvPr id="983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417" tIns="45709" rIns="91417" bIns="45709"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1C6AF-8EED-4490-B4B9-CBCF92F12E92}" type="slidenum">
              <a:rPr lang="ja-JP" altLang="en-US" smtClean="0"/>
              <a:pPr>
                <a:defRPr/>
              </a:pPr>
              <a:t>22</a:t>
            </a:fld>
            <a:endParaRPr lang="en-US" altLang="ja-JP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F3701E-99D3-40F4-93CD-96F5958E27DB}" type="slidenum">
              <a:rPr lang="ja-JP" altLang="en-US" smtClean="0"/>
              <a:pPr>
                <a:defRPr/>
              </a:pPr>
              <a:t>24</a:t>
            </a:fld>
            <a:endParaRPr lang="en-US" altLang="ja-JP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676275"/>
            <a:ext cx="4610100" cy="3457575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525" y="4359275"/>
            <a:ext cx="5011738" cy="4133850"/>
          </a:xfrm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8BAB19-EF97-41F0-8702-FD7D428ADB43}" type="slidenum">
              <a:rPr lang="ja-JP" altLang="en-US" smtClean="0"/>
              <a:pPr>
                <a:defRPr/>
              </a:pPr>
              <a:t>25</a:t>
            </a:fld>
            <a:endParaRPr lang="en-US" altLang="ja-JP" smtClean="0"/>
          </a:p>
        </p:txBody>
      </p:sp>
      <p:sp>
        <p:nvSpPr>
          <p:cNvPr id="10137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 anchor="b"/>
          <a:lstStyle/>
          <a:p>
            <a:pPr algn="r"/>
            <a:fld id="{DD886979-719F-41D5-824D-B01E8846B03A}" type="slidenum">
              <a:rPr lang="ja-JP" altLang="en-US" sz="1200" b="0"/>
              <a:pPr algn="r"/>
              <a:t>25</a:t>
            </a:fld>
            <a:endParaRPr lang="en-US" altLang="ja-JP" sz="1200" b="0"/>
          </a:p>
        </p:txBody>
      </p:sp>
      <p:sp>
        <p:nvSpPr>
          <p:cNvPr id="1013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417" tIns="45709" rIns="91417" bIns="45709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7F8513-C021-4C57-9B45-3555FB076B31}" type="slidenum">
              <a:rPr lang="ja-JP" altLang="en-US" smtClean="0"/>
              <a:pPr>
                <a:defRPr/>
              </a:pPr>
              <a:t>26</a:t>
            </a:fld>
            <a:endParaRPr lang="en-US" altLang="ja-JP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BA4FFA-93AF-4CFD-A137-9BA1A8DA7C7C}" type="slidenum">
              <a:rPr lang="ja-JP" altLang="en-US" smtClean="0"/>
              <a:pPr>
                <a:defRPr/>
              </a:pPr>
              <a:t>27</a:t>
            </a:fld>
            <a:endParaRPr lang="en-US" altLang="ja-JP" smtClean="0"/>
          </a:p>
        </p:txBody>
      </p:sp>
      <p:sp>
        <p:nvSpPr>
          <p:cNvPr id="10342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 anchor="b"/>
          <a:lstStyle/>
          <a:p>
            <a:pPr algn="r"/>
            <a:fld id="{20F66AF6-0A90-446E-9639-F326F5E3EEDE}" type="slidenum">
              <a:rPr lang="ja-JP" altLang="en-US" sz="1200" b="0"/>
              <a:pPr algn="r"/>
              <a:t>27</a:t>
            </a:fld>
            <a:endParaRPr lang="en-US" altLang="ja-JP" sz="1200" b="0"/>
          </a:p>
        </p:txBody>
      </p:sp>
      <p:sp>
        <p:nvSpPr>
          <p:cNvPr id="1034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417" tIns="45709" rIns="91417" bIns="45709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F6509-9B82-45F9-A003-E857BAE6E1CF}" type="slidenum">
              <a:rPr lang="ja-JP" altLang="en-US" smtClean="0"/>
              <a:pPr>
                <a:defRPr/>
              </a:pPr>
              <a:t>28</a:t>
            </a:fld>
            <a:endParaRPr lang="en-US" altLang="ja-JP" smtClean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E3ABC1-E5A3-4D25-8565-0A320EB708A4}" type="slidenum">
              <a:rPr lang="ja-JP" altLang="en-US" smtClean="0"/>
              <a:pPr>
                <a:defRPr/>
              </a:pPr>
              <a:t>29</a:t>
            </a:fld>
            <a:endParaRPr lang="en-US" altLang="ja-JP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23D461-F1D6-41E9-AD6C-750AA9666985}" type="slidenum">
              <a:rPr lang="ja-JP" altLang="en-US" smtClean="0"/>
              <a:pPr>
                <a:defRPr/>
              </a:pPr>
              <a:t>30</a:t>
            </a:fld>
            <a:endParaRPr lang="en-US" altLang="ja-JP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E7662B-0279-4848-B93B-4937A6D79DD8}" type="slidenum">
              <a:rPr lang="ja-JP" altLang="en-US" smtClean="0"/>
              <a:pPr>
                <a:defRPr/>
              </a:pPr>
              <a:t>31</a:t>
            </a:fld>
            <a:endParaRPr lang="en-US" altLang="ja-JP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8C6292-6AB0-40A0-BFBA-893EC74B6424}" type="slidenum">
              <a:rPr lang="ja-JP" altLang="en-US" smtClean="0"/>
              <a:pPr>
                <a:defRPr/>
              </a:pPr>
              <a:t>32</a:t>
            </a:fld>
            <a:endParaRPr lang="en-US" altLang="ja-JP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743591-AD71-4785-B1BF-8EC74E0FF5D3}" type="slidenum">
              <a:rPr lang="ja-JP" altLang="en-US" smtClean="0"/>
              <a:pPr>
                <a:defRPr/>
              </a:pPr>
              <a:t>33</a:t>
            </a:fld>
            <a:endParaRPr lang="en-US" altLang="ja-JP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429B89-8AA1-4056-BEF4-AE17CFD291AC}" type="slidenum">
              <a:rPr lang="ja-JP" altLang="en-US" smtClean="0"/>
              <a:pPr>
                <a:defRPr/>
              </a:pPr>
              <a:t>34</a:t>
            </a:fld>
            <a:endParaRPr lang="en-US" altLang="ja-JP" smtClean="0"/>
          </a:p>
        </p:txBody>
      </p:sp>
      <p:sp>
        <p:nvSpPr>
          <p:cNvPr id="11059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 anchor="b"/>
          <a:lstStyle/>
          <a:p>
            <a:pPr algn="r"/>
            <a:fld id="{981FF907-8B65-4255-8160-68C195045496}" type="slidenum">
              <a:rPr lang="ja-JP" altLang="en-US" sz="1200" b="0"/>
              <a:pPr algn="r"/>
              <a:t>34</a:t>
            </a:fld>
            <a:endParaRPr lang="en-US" altLang="ja-JP" sz="1200" b="0"/>
          </a:p>
        </p:txBody>
      </p:sp>
      <p:sp>
        <p:nvSpPr>
          <p:cNvPr id="1105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417" tIns="45709" rIns="91417" bIns="45709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794FD3-D8FE-46B0-813B-FB2DC6B2634C}" type="slidenum">
              <a:rPr lang="ja-JP" altLang="en-US">
                <a:solidFill>
                  <a:prstClr val="black"/>
                </a:solidFill>
              </a:rPr>
              <a:pPr/>
              <a:t>37</a:t>
            </a:fld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8765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 anchor="b"/>
          <a:lstStyle/>
          <a:p>
            <a:pPr algn="r"/>
            <a:fld id="{5B8F22F2-4356-4AE5-B1A5-047768F144CB}" type="slidenum">
              <a:rPr lang="ja-JP" altLang="en-US" sz="1200" b="0" smtClean="0">
                <a:solidFill>
                  <a:prstClr val="black"/>
                </a:solidFill>
                <a:latin typeface="Arial" charset="0"/>
                <a:cs typeface="+mn-cs"/>
              </a:rPr>
              <a:pPr algn="r"/>
              <a:t>37</a:t>
            </a:fld>
            <a:endParaRPr lang="en-US" altLang="ja-JP" sz="1200" b="0" smtClean="0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87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65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417" tIns="45709" rIns="91417" bIns="45709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B826B5-76A2-4C12-A6F1-926F474F994B}" type="slidenum">
              <a:rPr lang="ja-JP" altLang="en-US" smtClean="0"/>
              <a:pPr>
                <a:defRPr/>
              </a:pPr>
              <a:t>40</a:t>
            </a:fld>
            <a:endParaRPr lang="en-US" altLang="ja-JP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08A567-037B-4583-90F2-5AC3983A6C81}" type="slidenum">
              <a:rPr lang="ja-JP" altLang="en-US" smtClean="0"/>
              <a:pPr>
                <a:defRPr/>
              </a:pPr>
              <a:t>43</a:t>
            </a:fld>
            <a:endParaRPr lang="en-US" altLang="ja-JP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CD8185-BB0D-452A-A6C1-1D0350C0B13A}" type="slidenum">
              <a:rPr lang="ja-JP" altLang="en-US" smtClean="0">
                <a:solidFill>
                  <a:srgbClr val="000000"/>
                </a:solidFill>
              </a:rPr>
              <a:pPr>
                <a:defRPr/>
              </a:pPr>
              <a:t>57</a:t>
            </a:fld>
            <a:endParaRPr lang="en-US" altLang="ja-JP" smtClean="0">
              <a:solidFill>
                <a:srgbClr val="000000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649EEB-C6DC-41F7-9C72-90AA9B3E903B}" type="slidenum">
              <a:rPr lang="ja-JP" altLang="en-US" smtClean="0"/>
              <a:pPr>
                <a:defRPr/>
              </a:pPr>
              <a:t>63</a:t>
            </a:fld>
            <a:endParaRPr lang="en-US" altLang="ja-JP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67383-279D-4674-956F-D4F7DBA7272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56571-61C4-4ED0-AC30-FA407C25103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C6E1E-D2B2-49CD-86DD-B96B89092BF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90600"/>
            <a:ext cx="42672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2672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76763-BE9A-482E-BEA9-219A88329B4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D8662-3E12-420F-94C8-D77B2DC79444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BB466-E927-4BC8-8027-88FB04D752E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D1D3A-0917-4148-A1BB-5D02C1C1AA9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7DB9A-048D-4D77-9399-A457FEE752C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4F7B6-A670-44C9-ACF3-A0B08026CFB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1DE05-A423-4A3F-864D-2A906B112C2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0"/>
            <a:ext cx="21717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0"/>
            <a:ext cx="63627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B1324A-333C-4BFD-BDDA-57442B5AB32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55BFF5-06C8-4EC1-B093-ACDCCB840D1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902C6-4CEF-436D-89D0-BF7CFB7FB65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DEAFE-E311-4081-9432-556067BC099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90600"/>
            <a:ext cx="42672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2672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AFAEE-D69F-4B9A-8490-649A78D9FD4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4036C-BE95-4162-880B-D58DAE51E21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C10E9-C54A-4F2A-91E0-33A319B758E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C5981-42D1-4C41-9A45-D173CC019F1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1D987-9C11-4986-AF87-6FA14A16887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67809-C10E-416F-AA4C-A4B0C933274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A5160-F113-4DBE-9DC6-0D89F214155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0"/>
            <a:ext cx="21717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0"/>
            <a:ext cx="63627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231216-3174-47E4-97E8-6B1B7944BDD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pull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A4E4B-C8A7-4043-82D6-A5846E75DF8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18ABB-753A-48C9-B3E9-C36AFBD6A37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46CD2-00EF-4D51-848A-9DCE59FEBFA6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762000"/>
            <a:ext cx="4267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4267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574FB-E661-43C3-821A-3E384A9C08B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DEF71C-8EF9-4658-9EAC-324F0BECED14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D9759-B131-462B-BBC1-D3D4E412680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6420A-CD61-4129-8CE8-4A2E4596160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998B4A-C048-4D36-A635-A53A791A4D8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CDB0B-BBCD-4333-B32A-A0E030493F8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1845F-75F0-43B2-865A-2DD80556FFE4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99734-9A1E-41EB-9B99-E912EF73C86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0"/>
            <a:ext cx="9144000" cy="7127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762000"/>
            <a:ext cx="4267200" cy="2705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762000"/>
            <a:ext cx="4267200" cy="2705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28600" y="3619500"/>
            <a:ext cx="4267200" cy="2705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619500"/>
            <a:ext cx="4267200" cy="2705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DEED6-8450-4931-8E1A-5D08C5FA022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2E63D-4630-477E-9BDF-21C5E4319A2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5FF41B-F6B6-4A32-92B9-6455C6F1430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864556-2DF1-4129-85C5-4FC1181C22A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762000"/>
            <a:ext cx="4267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4267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772EA-B104-47E8-BFBB-2FFBE6CC730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31E6C-3299-4001-9FCF-1636082BE56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14CF75-7738-4BF3-808C-C154D36203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523E8-0068-4081-B1D2-D8931DFBAB2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602A3-F74D-4DDB-AB12-FD2B1BCB37E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54794-1904-4A35-BC1C-37B9812CD49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6A447-9F8E-458D-A36C-4CEF81C2CA8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4910E-1B0E-4EC4-89B4-D6B82A63258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3448C4-F820-49FA-8C0B-B119EFDF96F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D6B3E-4BC5-4038-9B2E-BC8367EFBC5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430DC-ACFA-407B-B2BB-1D1DAF5E50B6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4022C-6254-42C6-9F8F-7A676E008F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27BE0-62FF-4847-A61B-C5BFF9A2108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8CEC7-D53A-450A-90B3-1C3EC0A8238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BF423-1059-4D78-9D4A-CFE5E2BB154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08B1A-C10B-4135-A355-5E8589D883D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BAEED0-EE2E-459B-A759-7554DF3FCD2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7B855-BB5D-4B2A-BB6A-188A823D370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B2560-FB2C-4E2F-AF4C-7E1E4F06AD0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6F138-EEDE-4DC1-9EBA-F606D93B083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94BAE-5356-42C1-900E-BF125CCF9BE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8907E-7C8C-47CF-9600-7AA1B86E448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BF12A-4F86-4746-BE5D-EA0B1DA9B27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6B9540-1150-4CB5-BB8B-4530FDB164C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67408-CD08-445D-9A27-B8D69954694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560D8-0DBF-4ADF-A56F-12A93F9366F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EC43A-7880-418F-A56D-D40320D8C2A4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6A9F4-0716-4413-96E7-917EE18F0AF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F82E1-8B00-4F30-A5EF-AD2743F611C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0534D-99E8-425F-A94C-8E37684BCC7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>
    <p:dissolv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802CA-BF4F-455B-A728-A7B69377CE1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85618-372A-4D24-91C3-38909C7A4A5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9D6CD-1B74-4D12-ABE9-CFFEC51E7E9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34873-CC92-4E75-9454-72888E41F21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F994B-94CB-412A-BD9F-863BE82A390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3BCF4-AF99-4618-B4FE-092B5356BDF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D23E37-DC10-413E-9674-17134113770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29E80-EB4C-4E68-902B-63FD024483A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5E217-4F93-408E-A934-F7CCAADF87E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20A453-A483-4599-9F54-1F87A291B61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12B2-0225-4756-8C15-DC0CC90614C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Dark Matter at the LHC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D8646-86F3-4674-B484-3DB931343B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Dark Matter at the LHC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9BE8F-6D36-46F1-BE4E-332C8314A4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Dark Matter at the LHC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4D49E-63DE-4501-BF87-1D956F2BF4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Dark Matter at the LHC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0B0781-7804-436A-84CF-C7BC76D37E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Dark Matter at the LHC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41F07E-0A9F-4ECF-94C1-770762B116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Dark Matter at the LHC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D3B98-041C-4B7A-895A-AF1168974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Dark Matter at the LHC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DC61B-A0CD-45EE-A91F-B75BE1FB17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Dark Matter at the LHC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334B3-E12F-4334-9463-CCB2A5618F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Dark Matter at the LHC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D3D71-2F2D-447D-BEEB-D7C37690BC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Dark Matter at the LHC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A279E-70A3-4B96-9915-E9A3B1652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Dark Matter at the LHC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DE2EE-2D9C-4D01-85E7-8C9DE930AD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7916CF7D-F8B2-48FF-8588-A29844F71E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90D955FA-4FE3-4631-846D-3646C79DA30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77AB4DC0-ECE2-4033-A27B-77199BF5D7B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762000"/>
            <a:ext cx="4267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4267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E7AAD55-CC8B-4CB5-AB83-8D0319FBD216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357580EA-EAE0-484D-A3C8-B494E777029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B9FF0AF-8318-4797-B489-B1AC81586696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FEDEA5B2-0A11-4B88-84BF-9BCDBB568EC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DABF5AC4-1F40-4B1F-856F-99D16F59C52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F388A66-1EDD-47B7-9953-34F06ECD826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561835B1-3B36-4F63-B671-CB0D74AA586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39789AC-202D-48E6-9CCB-B92A1B0F469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0"/>
            <a:ext cx="9144000" cy="7127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762000"/>
            <a:ext cx="4267200" cy="2705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762000"/>
            <a:ext cx="4267200" cy="2705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28600" y="3619500"/>
            <a:ext cx="4267200" cy="2705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619500"/>
            <a:ext cx="4267200" cy="2705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97740CD-C8F1-4F38-BE1F-8DEA486EF3F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B4F920-D4F6-4515-AAEF-A82E3CF0687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7A972-70BA-4E3E-AEE9-E7F5AD4C759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C1F8C-1229-40F1-BFC9-3A152D6BAFA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762000"/>
            <a:ext cx="4267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4267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F9285-D3CC-4573-B78A-2336F34F8A2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DCA34-7436-4C7C-BD81-38E360922F0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71078-75B4-4608-9C74-CF6FE30F345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F5681-C0DC-4DE1-B649-BBA7314DD32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639FE-DD62-4465-9CF2-5A50FD9487B4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D72A6-A38F-4880-88A0-F1871D24C536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3F3C0-D8AA-4FD9-BD44-BE1545BB3D3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A01DF7-47FD-45ED-9648-76DB1A4E10C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9FED6-7738-4177-B222-02BD22278C7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0DEEA8-CCB6-4672-8A99-AE5D5240105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8993C-C376-4F06-A03B-21683FB715C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762000"/>
            <a:ext cx="4267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42672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29C97-DF22-49D9-9BF5-93E59A2070E6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B08DF-78C0-43C4-BF8F-BA4257875DA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DFB2B-3A78-42FF-90E3-73347F3F68B6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5F38C9-CFAC-431A-9FE7-493932F35D5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BEAC9-2E9C-4A34-8146-3E4E64CA36F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60485-A2A6-4F48-B647-4655D3AB8D7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A417E-CFE1-47AE-9E67-6EFD51158954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10C72-E05B-4DAB-8C62-F98C03E66C4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12/17/07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>
                <a:solidFill>
                  <a:srgbClr val="000000"/>
                </a:solidFill>
              </a:rPr>
              <a:t>Dark Matter at the LHC</a:t>
            </a:r>
            <a:r>
              <a:rPr lang="en-US" altLang="ja-JP">
                <a:solidFill>
                  <a:srgbClr val="000000"/>
                </a:solidFill>
              </a:rPr>
              <a:t>Cosmological Connection at the LHC: Stau Neutralino Coannihilation Case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232752-676A-4508-B585-45868A0EDDFF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12/17/07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>
                <a:solidFill>
                  <a:srgbClr val="000000"/>
                </a:solidFill>
              </a:rPr>
              <a:t>Dark Matter at the LHC</a:t>
            </a:r>
            <a:r>
              <a:rPr lang="en-US" altLang="ja-JP">
                <a:solidFill>
                  <a:srgbClr val="000000"/>
                </a:solidFill>
              </a:rPr>
              <a:t>Cosmological Connection at the LHC: Stau Neutralino Coannihilation Case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F4EAC0-CFD4-4325-A2DE-78C0E0342C60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12/17/07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>
                <a:solidFill>
                  <a:srgbClr val="000000"/>
                </a:solidFill>
              </a:rPr>
              <a:t>Dark Matter at the LHC</a:t>
            </a:r>
            <a:r>
              <a:rPr lang="en-US" altLang="ja-JP">
                <a:solidFill>
                  <a:srgbClr val="000000"/>
                </a:solidFill>
              </a:rPr>
              <a:t>Cosmological Connection at the LHC: Stau Neutralino Coannihilation Case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C091537-F390-406E-BD1C-48E9D2B983EB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12/17/07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>
                <a:solidFill>
                  <a:srgbClr val="000000"/>
                </a:solidFill>
              </a:rPr>
              <a:t>Dark Matter at the LHC</a:t>
            </a:r>
            <a:r>
              <a:rPr lang="en-US" altLang="ja-JP">
                <a:solidFill>
                  <a:srgbClr val="000000"/>
                </a:solidFill>
              </a:rPr>
              <a:t>Cosmological Connection at the LHC: Stau Neutralino Coannihilation Case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32F5B0-F64F-422C-AB92-23F7E460FABD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12/17/07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>
                <a:solidFill>
                  <a:srgbClr val="000000"/>
                </a:solidFill>
              </a:rPr>
              <a:t>Dark Matter at the LHC</a:t>
            </a:r>
            <a:r>
              <a:rPr lang="en-US" altLang="ja-JP">
                <a:solidFill>
                  <a:srgbClr val="000000"/>
                </a:solidFill>
              </a:rPr>
              <a:t>Cosmological Connection at the LHC: Stau Neutralino Coannihilation Case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AE582CE-221F-428D-ACAD-887414B5FB8C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12/17/07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>
                <a:solidFill>
                  <a:srgbClr val="000000"/>
                </a:solidFill>
              </a:rPr>
              <a:t>Dark Matter at the LHC</a:t>
            </a:r>
            <a:r>
              <a:rPr lang="en-US" altLang="ja-JP">
                <a:solidFill>
                  <a:srgbClr val="000000"/>
                </a:solidFill>
              </a:rPr>
              <a:t>Cosmological Connection at the LHC: Stau Neutralino Coannihilation Case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67C693-FF4D-490F-8101-B6B690425E82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12/17/07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>
                <a:solidFill>
                  <a:srgbClr val="000000"/>
                </a:solidFill>
              </a:rPr>
              <a:t>Dark Matter at the LHC</a:t>
            </a:r>
            <a:r>
              <a:rPr lang="en-US" altLang="ja-JP">
                <a:solidFill>
                  <a:srgbClr val="000000"/>
                </a:solidFill>
              </a:rPr>
              <a:t>Cosmological Connection at the LHC: Stau Neutralino Coannihilation Case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B55680F-763A-429E-9EFB-C6D01247FAFD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12/17/07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>
                <a:solidFill>
                  <a:srgbClr val="000000"/>
                </a:solidFill>
              </a:rPr>
              <a:t>Dark Matter at the LHC</a:t>
            </a:r>
            <a:r>
              <a:rPr lang="en-US" altLang="ja-JP">
                <a:solidFill>
                  <a:srgbClr val="000000"/>
                </a:solidFill>
              </a:rPr>
              <a:t>Cosmological Connection at the LHC: Stau Neutralino Coannihilation Case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E2A8EF6-BDE2-4A40-801C-6B08DD132186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12/17/07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>
                <a:solidFill>
                  <a:srgbClr val="000000"/>
                </a:solidFill>
              </a:rPr>
              <a:t>Dark Matter at the LHC</a:t>
            </a:r>
            <a:r>
              <a:rPr lang="en-US" altLang="ja-JP">
                <a:solidFill>
                  <a:srgbClr val="000000"/>
                </a:solidFill>
              </a:rPr>
              <a:t>Cosmological Connection at the LHC: Stau Neutralino Coannihilation Case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DD613E-60E8-4ABE-AC91-0D99622F98E9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12/17/07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>
                <a:solidFill>
                  <a:srgbClr val="000000"/>
                </a:solidFill>
              </a:rPr>
              <a:t>Dark Matter at the LHC</a:t>
            </a:r>
            <a:r>
              <a:rPr lang="en-US" altLang="ja-JP">
                <a:solidFill>
                  <a:srgbClr val="000000"/>
                </a:solidFill>
              </a:rPr>
              <a:t>Cosmological Connection at the LHC: Stau Neutralino Coannihilation Case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6490E20-930E-4EAF-B306-73C82FC87222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>
                <a:solidFill>
                  <a:srgbClr val="000000"/>
                </a:solidFill>
              </a:rPr>
              <a:t>12/17/07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>
                <a:solidFill>
                  <a:srgbClr val="000000"/>
                </a:solidFill>
              </a:rPr>
              <a:t>Dark Matter at the LHC</a:t>
            </a:r>
            <a:r>
              <a:rPr lang="en-US" altLang="ja-JP">
                <a:solidFill>
                  <a:srgbClr val="000000"/>
                </a:solidFill>
              </a:rPr>
              <a:t>Cosmological Connection at the LHC: Stau Neutralino Coannihilation Case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01E9E3-1580-472D-94BF-C71E970EA266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686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90600"/>
            <a:ext cx="86868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81750"/>
            <a:ext cx="441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B39B0D46-4C02-472B-8FA4-A114B5104C6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transition>
    <p:pull dir="rd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686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90600"/>
            <a:ext cx="86868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</a:p>
        </p:txBody>
      </p:sp>
      <p:sp>
        <p:nvSpPr>
          <p:cNvPr id="3174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174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81750"/>
            <a:ext cx="441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endParaRPr lang="en-US" altLang="ja-JP"/>
          </a:p>
        </p:txBody>
      </p:sp>
      <p:sp>
        <p:nvSpPr>
          <p:cNvPr id="3174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1306AF16-9D37-4048-AD95-178506EFD1D4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transition>
    <p:pull dir="rd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762000"/>
            <a:ext cx="8686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</a:p>
        </p:txBody>
      </p:sp>
      <p:sp>
        <p:nvSpPr>
          <p:cNvPr id="2253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1278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279525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ahoma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400800"/>
            <a:ext cx="3657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>
              <a:defRPr sz="1400">
                <a:latin typeface="Tahoma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00800"/>
            <a:ext cx="9144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11AB325F-0C6A-466D-B107-4596444D5C5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  <p:sldLayoutId id="2147483973" r:id="rId12"/>
  </p:sldLayoutIdLst>
  <p:transition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762000"/>
            <a:ext cx="8686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</a:p>
        </p:txBody>
      </p:sp>
      <p:sp>
        <p:nvSpPr>
          <p:cNvPr id="2355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1278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279525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ahoma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400800"/>
            <a:ext cx="3657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>
              <a:defRPr sz="1400">
                <a:latin typeface="Tahoma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00800"/>
            <a:ext cx="9144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8D863EEB-D3EF-4B36-A5E8-EC51A944425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</p:sldLayoutIdLst>
  <p:transition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81750"/>
            <a:ext cx="441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1C339CBC-0C81-4645-82BF-33D6CD8836F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ransition>
    <p:dissolve/>
  </p:transition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en-US" altLang="ja-JP"/>
              <a:t>February 9, 2008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81750"/>
            <a:ext cx="441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Dark Particle Hunters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448E0F1C-944C-48BF-80F8-44277FDCBD3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</p:sldLayoutIdLst>
  <p:transition>
    <p:dissolve/>
  </p:transition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38175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81750"/>
            <a:ext cx="4419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4A3DB4E5-2A79-41E5-B424-DBC597E69E7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</p:sldLayoutIdLst>
  <p:transition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7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7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cs typeface="+mn-cs"/>
              </a:defRPr>
            </a:lvl1pPr>
          </a:lstStyle>
          <a:p>
            <a:pPr>
              <a:defRPr/>
            </a:pPr>
            <a:r>
              <a:rPr lang="en-US"/>
              <a:t>Dark Matter at the LHC</a:t>
            </a:r>
          </a:p>
        </p:txBody>
      </p:sp>
      <p:sp>
        <p:nvSpPr>
          <p:cNvPr id="897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cs typeface="+mn-cs"/>
              </a:defRPr>
            </a:lvl1pPr>
          </a:lstStyle>
          <a:p>
            <a:pPr>
              <a:defRPr/>
            </a:pPr>
            <a:fld id="{81066DA4-2ECC-41C9-A6D2-0A93C74FF7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762000"/>
            <a:ext cx="8686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</a:p>
        </p:txBody>
      </p:sp>
      <p:sp>
        <p:nvSpPr>
          <p:cNvPr id="2867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1278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279525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400800"/>
            <a:ext cx="3657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00800"/>
            <a:ext cx="9144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6E693249-4B6B-4119-95F6-0EECCA215EA6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  <p:sldLayoutId id="2147484062" r:id="rId12"/>
  </p:sldLayoutIdLst>
  <p:transition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762000"/>
            <a:ext cx="8686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</a:p>
        </p:txBody>
      </p:sp>
      <p:sp>
        <p:nvSpPr>
          <p:cNvPr id="2969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1278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279525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400800"/>
            <a:ext cx="3657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00800"/>
            <a:ext cx="9144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DC1A1A4D-615A-429F-BC46-0B332233F6D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</p:sldLayoutIdLst>
  <p:transition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762000"/>
            <a:ext cx="8686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</a:p>
        </p:txBody>
      </p:sp>
      <p:sp>
        <p:nvSpPr>
          <p:cNvPr id="3072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1278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279525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en-US" altLang="ja-JP"/>
              <a:t>12/17/07</a:t>
            </a: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400800"/>
            <a:ext cx="3657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ja-JP" altLang="en-US"/>
              <a:t>Dark Matter at the LHC</a:t>
            </a:r>
            <a:r>
              <a:rPr lang="en-US" altLang="ja-JP"/>
              <a:t>Cosmological Connection at the LHC: Stau Neutralino Coannihilation Case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00800"/>
            <a:ext cx="9144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97192C12-249B-4C60-9D43-A1B9B8273B2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</p:sldLayoutIdLst>
  <p:transition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Georg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</a:p>
        </p:txBody>
      </p:sp>
      <p:sp>
        <p:nvSpPr>
          <p:cNvPr id="8652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38175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34" charset="-128"/>
              </a:defRPr>
            </a:lvl1pPr>
          </a:lstStyle>
          <a:p>
            <a:r>
              <a:rPr lang="en-US" altLang="ja-JP" smtClean="0">
                <a:solidFill>
                  <a:srgbClr val="000000"/>
                </a:solidFill>
                <a:latin typeface="Arial" charset="0"/>
                <a:cs typeface="+mn-cs"/>
              </a:rPr>
              <a:t>12/17/07</a:t>
            </a: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81750"/>
            <a:ext cx="4419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34" charset="-128"/>
              </a:defRPr>
            </a:lvl1pPr>
          </a:lstStyle>
          <a:p>
            <a:r>
              <a:rPr lang="ja-JP" altLang="en-US" smtClean="0">
                <a:solidFill>
                  <a:srgbClr val="000000"/>
                </a:solidFill>
                <a:latin typeface="Arial" charset="0"/>
                <a:cs typeface="+mn-cs"/>
              </a:rPr>
              <a:t>Dark Matter at the LHC</a:t>
            </a:r>
            <a:r>
              <a:rPr lang="en-US" altLang="ja-JP" smtClean="0">
                <a:solidFill>
                  <a:srgbClr val="000000"/>
                </a:solidFill>
                <a:latin typeface="Arial" charset="0"/>
                <a:cs typeface="+mn-cs"/>
              </a:rPr>
              <a:t>Cosmological Connection at the LHC: Stau Neutralino Coannihilation Case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34" charset="-128"/>
              </a:defRPr>
            </a:lvl1pPr>
          </a:lstStyle>
          <a:p>
            <a:pPr>
              <a:defRPr/>
            </a:pPr>
            <a:fld id="{3AAECD2A-8E89-481D-B38D-5D353C5E876E}" type="slidenum">
              <a:rPr lang="ja-JP" altLang="en-US">
                <a:solidFill>
                  <a:srgbClr val="000000"/>
                </a:solidFill>
                <a:latin typeface="Arial" charset="0"/>
                <a:cs typeface="+mn-cs"/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  <a:latin typeface="Arial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ransition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25.png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13.bin"/><Relationship Id="rId12" Type="http://schemas.openxmlformats.org/officeDocument/2006/relationships/oleObject" Target="../embeddings/oleObject18.bin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1.bin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oleObject" Target="../embeddings/oleObject27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21.bin"/><Relationship Id="rId12" Type="http://schemas.openxmlformats.org/officeDocument/2006/relationships/oleObject" Target="../embeddings/oleObject26.bin"/><Relationship Id="rId2" Type="http://schemas.openxmlformats.org/officeDocument/2006/relationships/slideLayout" Target="../slideLayouts/slideLayout4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0.bin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19.bin"/><Relationship Id="rId10" Type="http://schemas.openxmlformats.org/officeDocument/2006/relationships/oleObject" Target="../embeddings/oleObject24.bin"/><Relationship Id="rId4" Type="http://schemas.openxmlformats.org/officeDocument/2006/relationships/image" Target="../media/image34.jpeg"/><Relationship Id="rId9" Type="http://schemas.openxmlformats.org/officeDocument/2006/relationships/oleObject" Target="../embeddings/oleObject2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image" Target="../media/image47.jpeg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0.bin"/><Relationship Id="rId5" Type="http://schemas.openxmlformats.org/officeDocument/2006/relationships/oleObject" Target="../embeddings/oleObject29.bin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4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Relationship Id="rId9" Type="http://schemas.openxmlformats.org/officeDocument/2006/relationships/oleObject" Target="../embeddings/oleObject3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9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8.jpeg"/><Relationship Id="rId5" Type="http://schemas.openxmlformats.org/officeDocument/2006/relationships/oleObject" Target="../embeddings/oleObject36.bin"/><Relationship Id="rId4" Type="http://schemas.openxmlformats.org/officeDocument/2006/relationships/image" Target="../media/image5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6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85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10" Type="http://schemas.openxmlformats.org/officeDocument/2006/relationships/oleObject" Target="../embeddings/oleObject43.bin"/><Relationship Id="rId4" Type="http://schemas.openxmlformats.org/officeDocument/2006/relationships/image" Target="../media/image67.jpeg"/><Relationship Id="rId9" Type="http://schemas.openxmlformats.org/officeDocument/2006/relationships/oleObject" Target="../embeddings/oleObject4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13" Type="http://schemas.openxmlformats.org/officeDocument/2006/relationships/image" Target="../media/image78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76.png"/><Relationship Id="rId12" Type="http://schemas.openxmlformats.org/officeDocument/2006/relationships/oleObject" Target="../embeddings/oleObject49.bin"/><Relationship Id="rId2" Type="http://schemas.openxmlformats.org/officeDocument/2006/relationships/slideLayout" Target="../slideLayouts/slideLayout5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5.bin"/><Relationship Id="rId11" Type="http://schemas.openxmlformats.org/officeDocument/2006/relationships/oleObject" Target="../embeddings/oleObject48.bin"/><Relationship Id="rId5" Type="http://schemas.openxmlformats.org/officeDocument/2006/relationships/oleObject" Target="../embeddings/oleObject44.bin"/><Relationship Id="rId10" Type="http://schemas.openxmlformats.org/officeDocument/2006/relationships/oleObject" Target="../embeddings/oleObject47.bin"/><Relationship Id="rId4" Type="http://schemas.openxmlformats.org/officeDocument/2006/relationships/image" Target="../media/image75.png"/><Relationship Id="rId9" Type="http://schemas.openxmlformats.org/officeDocument/2006/relationships/oleObject" Target="../embeddings/oleObject46.bin"/><Relationship Id="rId14" Type="http://schemas.openxmlformats.org/officeDocument/2006/relationships/oleObject" Target="../embeddings/oleObject5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80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52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86.png"/><Relationship Id="rId4" Type="http://schemas.openxmlformats.org/officeDocument/2006/relationships/image" Target="../media/image8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13" Type="http://schemas.openxmlformats.org/officeDocument/2006/relationships/oleObject" Target="../embeddings/oleObject62.bin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56.bin"/><Relationship Id="rId12" Type="http://schemas.openxmlformats.org/officeDocument/2006/relationships/oleObject" Target="../embeddings/oleObject61.bin"/><Relationship Id="rId2" Type="http://schemas.openxmlformats.org/officeDocument/2006/relationships/slideLayout" Target="../slideLayouts/slideLayout5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5.bin"/><Relationship Id="rId11" Type="http://schemas.openxmlformats.org/officeDocument/2006/relationships/oleObject" Target="../embeddings/oleObject60.bin"/><Relationship Id="rId5" Type="http://schemas.openxmlformats.org/officeDocument/2006/relationships/oleObject" Target="../embeddings/oleObject54.bin"/><Relationship Id="rId10" Type="http://schemas.openxmlformats.org/officeDocument/2006/relationships/oleObject" Target="../embeddings/oleObject59.bin"/><Relationship Id="rId4" Type="http://schemas.openxmlformats.org/officeDocument/2006/relationships/oleObject" Target="../embeddings/oleObject53.bin"/><Relationship Id="rId9" Type="http://schemas.openxmlformats.org/officeDocument/2006/relationships/oleObject" Target="../embeddings/oleObject58.bin"/><Relationship Id="rId14" Type="http://schemas.openxmlformats.org/officeDocument/2006/relationships/image" Target="../media/image92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63.bin"/><Relationship Id="rId12" Type="http://schemas.openxmlformats.org/officeDocument/2006/relationships/image" Target="../media/image99.png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75.png"/><Relationship Id="rId11" Type="http://schemas.openxmlformats.org/officeDocument/2006/relationships/oleObject" Target="../embeddings/oleObject67.bin"/><Relationship Id="rId5" Type="http://schemas.openxmlformats.org/officeDocument/2006/relationships/image" Target="../media/image98.jpeg"/><Relationship Id="rId10" Type="http://schemas.openxmlformats.org/officeDocument/2006/relationships/oleObject" Target="../embeddings/oleObject66.bin"/><Relationship Id="rId4" Type="http://schemas.openxmlformats.org/officeDocument/2006/relationships/image" Target="../media/image97.png"/><Relationship Id="rId9" Type="http://schemas.openxmlformats.org/officeDocument/2006/relationships/oleObject" Target="../embeddings/oleObject65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9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06.png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8.bin"/><Relationship Id="rId11" Type="http://schemas.openxmlformats.org/officeDocument/2006/relationships/oleObject" Target="../embeddings/oleObject71.bin"/><Relationship Id="rId5" Type="http://schemas.openxmlformats.org/officeDocument/2006/relationships/image" Target="../media/image105.png"/><Relationship Id="rId10" Type="http://schemas.openxmlformats.org/officeDocument/2006/relationships/oleObject" Target="../embeddings/oleObject70.bin"/><Relationship Id="rId4" Type="http://schemas.openxmlformats.org/officeDocument/2006/relationships/image" Target="../media/image104.jpeg"/><Relationship Id="rId9" Type="http://schemas.openxmlformats.org/officeDocument/2006/relationships/image" Target="../media/image10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74.bin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3.bin"/><Relationship Id="rId5" Type="http://schemas.openxmlformats.org/officeDocument/2006/relationships/image" Target="../media/image113.jpeg"/><Relationship Id="rId10" Type="http://schemas.openxmlformats.org/officeDocument/2006/relationships/oleObject" Target="../embeddings/oleObject77.bin"/><Relationship Id="rId4" Type="http://schemas.openxmlformats.org/officeDocument/2006/relationships/oleObject" Target="../embeddings/oleObject72.bin"/><Relationship Id="rId9" Type="http://schemas.openxmlformats.org/officeDocument/2006/relationships/oleObject" Target="../embeddings/oleObject7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3" Type="http://schemas.openxmlformats.org/officeDocument/2006/relationships/notesSlide" Target="../notesSlides/notesSlide23.xml"/><Relationship Id="rId7" Type="http://schemas.openxmlformats.org/officeDocument/2006/relationships/oleObject" Target="../embeddings/oleObject78.bin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21.jpeg"/><Relationship Id="rId11" Type="http://schemas.openxmlformats.org/officeDocument/2006/relationships/oleObject" Target="../embeddings/oleObject81.bin"/><Relationship Id="rId5" Type="http://schemas.openxmlformats.org/officeDocument/2006/relationships/image" Target="../media/image120.jpeg"/><Relationship Id="rId10" Type="http://schemas.openxmlformats.org/officeDocument/2006/relationships/image" Target="../media/image122.jpeg"/><Relationship Id="rId4" Type="http://schemas.openxmlformats.org/officeDocument/2006/relationships/image" Target="../media/image119.jpeg"/><Relationship Id="rId9" Type="http://schemas.openxmlformats.org/officeDocument/2006/relationships/oleObject" Target="../embeddings/oleObject80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3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84.bin"/><Relationship Id="rId5" Type="http://schemas.openxmlformats.org/officeDocument/2006/relationships/oleObject" Target="../embeddings/oleObject83.bin"/><Relationship Id="rId4" Type="http://schemas.openxmlformats.org/officeDocument/2006/relationships/oleObject" Target="../embeddings/oleObject82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1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8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44.jpeg"/><Relationship Id="rId5" Type="http://schemas.openxmlformats.org/officeDocument/2006/relationships/image" Target="../media/image143.jpeg"/><Relationship Id="rId4" Type="http://schemas.openxmlformats.org/officeDocument/2006/relationships/image" Target="../media/image36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gif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50.gif"/><Relationship Id="rId4" Type="http://schemas.openxmlformats.org/officeDocument/2006/relationships/image" Target="../media/image149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gif"/><Relationship Id="rId2" Type="http://schemas.openxmlformats.org/officeDocument/2006/relationships/image" Target="../media/image151.gif"/><Relationship Id="rId1" Type="http://schemas.openxmlformats.org/officeDocument/2006/relationships/slideLayout" Target="../slideLayouts/slideLayout2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56.gif"/><Relationship Id="rId5" Type="http://schemas.openxmlformats.org/officeDocument/2006/relationships/image" Target="../media/image155.gif"/><Relationship Id="rId4" Type="http://schemas.openxmlformats.org/officeDocument/2006/relationships/image" Target="../media/image154.g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158.gif"/><Relationship Id="rId4" Type="http://schemas.openxmlformats.org/officeDocument/2006/relationships/image" Target="../media/image157.gi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2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oleObject" Target="../embeddings/oleObject89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88.bin"/><Relationship Id="rId5" Type="http://schemas.openxmlformats.org/officeDocument/2006/relationships/oleObject" Target="../embeddings/oleObject87.bin"/><Relationship Id="rId4" Type="http://schemas.openxmlformats.org/officeDocument/2006/relationships/image" Target="../media/image16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2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2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70.jpeg"/><Relationship Id="rId4" Type="http://schemas.openxmlformats.org/officeDocument/2006/relationships/image" Target="../media/image169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7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2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718602-8BC9-42CC-B464-7454380DBCBF}" type="slidenum">
              <a:rPr lang="ja-JP" altLang="en-US" smtClean="0"/>
              <a:pPr>
                <a:defRPr/>
              </a:pPr>
              <a:t>1</a:t>
            </a:fld>
            <a:endParaRPr lang="en-US" altLang="ja-JP" smtClean="0"/>
          </a:p>
        </p:txBody>
      </p:sp>
      <p:sp>
        <p:nvSpPr>
          <p:cNvPr id="44035" name="Line 2067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6" name="Line 206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AutoShape 1031"/>
          <p:cNvSpPr>
            <a:spLocks noChangeAspect="1" noEditPoints="1" noChangeArrowheads="1"/>
          </p:cNvSpPr>
          <p:nvPr/>
        </p:nvSpPr>
        <p:spPr bwMode="auto">
          <a:xfrm>
            <a:off x="2573338" y="1797050"/>
            <a:ext cx="3598862" cy="31559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374 w 21600"/>
              <a:gd name="T13" fmla="*/ 3964 h 21600"/>
              <a:gd name="T14" fmla="*/ 17841 w 21600"/>
              <a:gd name="T15" fmla="*/ 176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689" y="1725"/>
                </a:moveTo>
                <a:lnTo>
                  <a:pt x="10304" y="85"/>
                </a:lnTo>
                <a:lnTo>
                  <a:pt x="11637" y="85"/>
                </a:lnTo>
                <a:lnTo>
                  <a:pt x="12303" y="1777"/>
                </a:lnTo>
                <a:lnTo>
                  <a:pt x="13072" y="1931"/>
                </a:lnTo>
                <a:lnTo>
                  <a:pt x="14303" y="598"/>
                </a:lnTo>
                <a:lnTo>
                  <a:pt x="15533" y="1110"/>
                </a:lnTo>
                <a:lnTo>
                  <a:pt x="15584" y="2905"/>
                </a:lnTo>
                <a:lnTo>
                  <a:pt x="16405" y="3520"/>
                </a:lnTo>
                <a:lnTo>
                  <a:pt x="17891" y="2751"/>
                </a:lnTo>
                <a:lnTo>
                  <a:pt x="18917" y="3674"/>
                </a:lnTo>
                <a:lnTo>
                  <a:pt x="18199" y="5314"/>
                </a:lnTo>
                <a:lnTo>
                  <a:pt x="18763" y="6083"/>
                </a:lnTo>
                <a:lnTo>
                  <a:pt x="20403" y="6032"/>
                </a:lnTo>
                <a:lnTo>
                  <a:pt x="20865" y="7211"/>
                </a:lnTo>
                <a:lnTo>
                  <a:pt x="19737" y="8185"/>
                </a:lnTo>
                <a:lnTo>
                  <a:pt x="20096" y="9723"/>
                </a:lnTo>
                <a:lnTo>
                  <a:pt x="21634" y="10287"/>
                </a:lnTo>
                <a:lnTo>
                  <a:pt x="21582" y="11620"/>
                </a:lnTo>
                <a:lnTo>
                  <a:pt x="20147" y="12184"/>
                </a:lnTo>
                <a:lnTo>
                  <a:pt x="19942" y="13158"/>
                </a:lnTo>
                <a:lnTo>
                  <a:pt x="21070" y="14234"/>
                </a:lnTo>
                <a:lnTo>
                  <a:pt x="20608" y="15362"/>
                </a:lnTo>
                <a:lnTo>
                  <a:pt x="19019" y="15465"/>
                </a:lnTo>
                <a:lnTo>
                  <a:pt x="18404" y="16439"/>
                </a:lnTo>
                <a:lnTo>
                  <a:pt x="19122" y="17925"/>
                </a:lnTo>
                <a:lnTo>
                  <a:pt x="18096" y="18797"/>
                </a:lnTo>
                <a:lnTo>
                  <a:pt x="16763" y="18284"/>
                </a:lnTo>
                <a:lnTo>
                  <a:pt x="15431" y="19002"/>
                </a:lnTo>
                <a:lnTo>
                  <a:pt x="15277" y="20848"/>
                </a:lnTo>
                <a:lnTo>
                  <a:pt x="14149" y="21155"/>
                </a:lnTo>
                <a:lnTo>
                  <a:pt x="13021" y="19925"/>
                </a:lnTo>
                <a:lnTo>
                  <a:pt x="12252" y="20181"/>
                </a:lnTo>
                <a:lnTo>
                  <a:pt x="11739" y="21668"/>
                </a:lnTo>
                <a:lnTo>
                  <a:pt x="10201" y="21668"/>
                </a:lnTo>
                <a:lnTo>
                  <a:pt x="9740" y="20130"/>
                </a:lnTo>
                <a:lnTo>
                  <a:pt x="8253" y="19771"/>
                </a:lnTo>
                <a:lnTo>
                  <a:pt x="7125" y="21001"/>
                </a:lnTo>
                <a:lnTo>
                  <a:pt x="5895" y="20489"/>
                </a:lnTo>
                <a:lnTo>
                  <a:pt x="5946" y="18592"/>
                </a:lnTo>
                <a:lnTo>
                  <a:pt x="5177" y="18131"/>
                </a:lnTo>
                <a:lnTo>
                  <a:pt x="3383" y="18848"/>
                </a:lnTo>
                <a:lnTo>
                  <a:pt x="2614" y="17874"/>
                </a:lnTo>
                <a:lnTo>
                  <a:pt x="3383" y="16182"/>
                </a:lnTo>
                <a:lnTo>
                  <a:pt x="2922" y="15465"/>
                </a:lnTo>
                <a:lnTo>
                  <a:pt x="922" y="15516"/>
                </a:lnTo>
                <a:lnTo>
                  <a:pt x="512" y="14234"/>
                </a:lnTo>
                <a:lnTo>
                  <a:pt x="1948" y="12901"/>
                </a:lnTo>
                <a:lnTo>
                  <a:pt x="1896" y="12184"/>
                </a:lnTo>
                <a:lnTo>
                  <a:pt x="0" y="11415"/>
                </a:lnTo>
                <a:lnTo>
                  <a:pt x="51" y="10031"/>
                </a:lnTo>
                <a:lnTo>
                  <a:pt x="1948" y="9313"/>
                </a:lnTo>
                <a:lnTo>
                  <a:pt x="2101" y="8595"/>
                </a:lnTo>
                <a:lnTo>
                  <a:pt x="615" y="7160"/>
                </a:lnTo>
                <a:lnTo>
                  <a:pt x="1127" y="5878"/>
                </a:lnTo>
                <a:lnTo>
                  <a:pt x="3178" y="5981"/>
                </a:lnTo>
                <a:lnTo>
                  <a:pt x="3588" y="5417"/>
                </a:lnTo>
                <a:lnTo>
                  <a:pt x="2819" y="3520"/>
                </a:lnTo>
                <a:lnTo>
                  <a:pt x="3742" y="2597"/>
                </a:lnTo>
                <a:lnTo>
                  <a:pt x="5536" y="3417"/>
                </a:lnTo>
                <a:lnTo>
                  <a:pt x="6049" y="3058"/>
                </a:lnTo>
                <a:lnTo>
                  <a:pt x="6100" y="1264"/>
                </a:lnTo>
                <a:lnTo>
                  <a:pt x="7228" y="700"/>
                </a:lnTo>
                <a:lnTo>
                  <a:pt x="8510" y="2033"/>
                </a:lnTo>
                <a:lnTo>
                  <a:pt x="9689" y="1725"/>
                </a:lnTo>
                <a:close/>
                <a:moveTo>
                  <a:pt x="10817" y="14422"/>
                </a:moveTo>
                <a:lnTo>
                  <a:pt x="11175" y="14388"/>
                </a:lnTo>
                <a:lnTo>
                  <a:pt x="11534" y="14354"/>
                </a:lnTo>
                <a:lnTo>
                  <a:pt x="11893" y="14268"/>
                </a:lnTo>
                <a:lnTo>
                  <a:pt x="12218" y="14166"/>
                </a:lnTo>
                <a:lnTo>
                  <a:pt x="12508" y="13995"/>
                </a:lnTo>
                <a:lnTo>
                  <a:pt x="12816" y="13807"/>
                </a:lnTo>
                <a:lnTo>
                  <a:pt x="13106" y="13602"/>
                </a:lnTo>
                <a:lnTo>
                  <a:pt x="13329" y="13380"/>
                </a:lnTo>
                <a:lnTo>
                  <a:pt x="13568" y="13106"/>
                </a:lnTo>
                <a:lnTo>
                  <a:pt x="13790" y="12850"/>
                </a:lnTo>
                <a:lnTo>
                  <a:pt x="13961" y="12560"/>
                </a:lnTo>
                <a:lnTo>
                  <a:pt x="14115" y="12269"/>
                </a:lnTo>
                <a:lnTo>
                  <a:pt x="14217" y="11927"/>
                </a:lnTo>
                <a:lnTo>
                  <a:pt x="14320" y="11568"/>
                </a:lnTo>
                <a:lnTo>
                  <a:pt x="14388" y="11210"/>
                </a:lnTo>
                <a:lnTo>
                  <a:pt x="14388" y="10851"/>
                </a:lnTo>
                <a:lnTo>
                  <a:pt x="14388" y="10492"/>
                </a:lnTo>
                <a:lnTo>
                  <a:pt x="14320" y="10133"/>
                </a:lnTo>
                <a:lnTo>
                  <a:pt x="14217" y="9808"/>
                </a:lnTo>
                <a:lnTo>
                  <a:pt x="14115" y="9467"/>
                </a:lnTo>
                <a:lnTo>
                  <a:pt x="13961" y="9142"/>
                </a:lnTo>
                <a:lnTo>
                  <a:pt x="13790" y="8851"/>
                </a:lnTo>
                <a:lnTo>
                  <a:pt x="13568" y="8595"/>
                </a:lnTo>
                <a:lnTo>
                  <a:pt x="13329" y="8322"/>
                </a:lnTo>
                <a:lnTo>
                  <a:pt x="13106" y="8100"/>
                </a:lnTo>
                <a:lnTo>
                  <a:pt x="12816" y="7894"/>
                </a:lnTo>
                <a:lnTo>
                  <a:pt x="12508" y="7741"/>
                </a:lnTo>
                <a:lnTo>
                  <a:pt x="12218" y="7570"/>
                </a:lnTo>
                <a:lnTo>
                  <a:pt x="11893" y="7433"/>
                </a:lnTo>
                <a:lnTo>
                  <a:pt x="11534" y="7382"/>
                </a:lnTo>
                <a:lnTo>
                  <a:pt x="11175" y="7313"/>
                </a:lnTo>
                <a:lnTo>
                  <a:pt x="10817" y="7313"/>
                </a:lnTo>
                <a:lnTo>
                  <a:pt x="10441" y="7313"/>
                </a:lnTo>
                <a:lnTo>
                  <a:pt x="10082" y="7382"/>
                </a:lnTo>
                <a:lnTo>
                  <a:pt x="9757" y="7433"/>
                </a:lnTo>
                <a:lnTo>
                  <a:pt x="9432" y="7570"/>
                </a:lnTo>
                <a:lnTo>
                  <a:pt x="9142" y="7741"/>
                </a:lnTo>
                <a:lnTo>
                  <a:pt x="8834" y="7894"/>
                </a:lnTo>
                <a:lnTo>
                  <a:pt x="8544" y="8100"/>
                </a:lnTo>
                <a:lnTo>
                  <a:pt x="8287" y="8322"/>
                </a:lnTo>
                <a:lnTo>
                  <a:pt x="8048" y="8595"/>
                </a:lnTo>
                <a:lnTo>
                  <a:pt x="7860" y="8851"/>
                </a:lnTo>
                <a:lnTo>
                  <a:pt x="7689" y="9142"/>
                </a:lnTo>
                <a:lnTo>
                  <a:pt x="7536" y="9467"/>
                </a:lnTo>
                <a:lnTo>
                  <a:pt x="7399" y="9808"/>
                </a:lnTo>
                <a:lnTo>
                  <a:pt x="7331" y="10133"/>
                </a:lnTo>
                <a:lnTo>
                  <a:pt x="7262" y="10492"/>
                </a:lnTo>
                <a:lnTo>
                  <a:pt x="7262" y="10851"/>
                </a:lnTo>
                <a:lnTo>
                  <a:pt x="7262" y="11210"/>
                </a:lnTo>
                <a:lnTo>
                  <a:pt x="7331" y="11568"/>
                </a:lnTo>
                <a:lnTo>
                  <a:pt x="7399" y="11927"/>
                </a:lnTo>
                <a:lnTo>
                  <a:pt x="7536" y="12269"/>
                </a:lnTo>
                <a:lnTo>
                  <a:pt x="7689" y="12560"/>
                </a:lnTo>
                <a:lnTo>
                  <a:pt x="7860" y="12850"/>
                </a:lnTo>
                <a:lnTo>
                  <a:pt x="8048" y="13106"/>
                </a:lnTo>
                <a:lnTo>
                  <a:pt x="8287" y="13380"/>
                </a:lnTo>
                <a:lnTo>
                  <a:pt x="8544" y="13602"/>
                </a:lnTo>
                <a:lnTo>
                  <a:pt x="8834" y="13807"/>
                </a:lnTo>
                <a:lnTo>
                  <a:pt x="9142" y="13995"/>
                </a:lnTo>
                <a:lnTo>
                  <a:pt x="9432" y="14166"/>
                </a:lnTo>
                <a:lnTo>
                  <a:pt x="9757" y="14268"/>
                </a:lnTo>
                <a:lnTo>
                  <a:pt x="10082" y="14354"/>
                </a:lnTo>
                <a:lnTo>
                  <a:pt x="10441" y="14388"/>
                </a:lnTo>
                <a:lnTo>
                  <a:pt x="10817" y="14422"/>
                </a:lnTo>
                <a:close/>
              </a:path>
            </a:pathLst>
          </a:custGeom>
          <a:solidFill>
            <a:srgbClr val="000000"/>
          </a:solidFill>
          <a:ln w="9525">
            <a:round/>
            <a:headEnd/>
            <a:tailEnd/>
          </a:ln>
          <a:scene3d>
            <a:camera prst="legacyPerspectiveFront">
              <a:rot lat="20099989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flatTx/>
          </a:bodyPr>
          <a:lstStyle/>
          <a:p>
            <a:endParaRPr lang="en-US"/>
          </a:p>
        </p:txBody>
      </p:sp>
      <p:sp>
        <p:nvSpPr>
          <p:cNvPr id="44038" name="Line 206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9" name="Oval 1032" descr="060821_ChandraX_DM_Evidence"/>
          <p:cNvSpPr>
            <a:spLocks noChangeArrowheads="1"/>
          </p:cNvSpPr>
          <p:nvPr/>
        </p:nvSpPr>
        <p:spPr bwMode="auto">
          <a:xfrm rot="-1837275">
            <a:off x="3040063" y="2335213"/>
            <a:ext cx="2960687" cy="2212975"/>
          </a:xfrm>
          <a:prstGeom prst="ellipse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0" name="Line 206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793" name="Text Box 1033"/>
          <p:cNvSpPr txBox="1">
            <a:spLocks noChangeArrowheads="1"/>
          </p:cNvSpPr>
          <p:nvPr/>
        </p:nvSpPr>
        <p:spPr bwMode="auto">
          <a:xfrm>
            <a:off x="2514600" y="5486400"/>
            <a:ext cx="42386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660066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28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ＭＳ Ｐゴシック" pitchFamily="34" charset="-128"/>
                <a:cs typeface="+mn-cs"/>
              </a:rPr>
              <a:t>Bhaskar Dutta</a:t>
            </a:r>
          </a:p>
          <a:p>
            <a:pPr algn="ctr">
              <a:defRPr/>
            </a:pPr>
            <a:r>
              <a:rPr lang="en-US" altLang="ja-JP" sz="28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ＭＳ Ｐゴシック" pitchFamily="34" charset="-128"/>
                <a:cs typeface="+mn-cs"/>
              </a:rPr>
              <a:t>Texas A&amp;M University</a:t>
            </a:r>
          </a:p>
        </p:txBody>
      </p:sp>
      <p:sp>
        <p:nvSpPr>
          <p:cNvPr id="44042" name="Line 206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794" name="Text Box 1034"/>
          <p:cNvSpPr txBox="1">
            <a:spLocks noChangeArrowheads="1"/>
          </p:cNvSpPr>
          <p:nvPr/>
        </p:nvSpPr>
        <p:spPr bwMode="auto">
          <a:xfrm>
            <a:off x="0" y="76200"/>
            <a:ext cx="9129713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660066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5400" b="0" dirty="0">
                <a:solidFill>
                  <a:schemeClr val="bg1"/>
                </a:solidFill>
                <a:latin typeface="Trebuchet MS" pitchFamily="34" charset="0"/>
                <a:ea typeface="ＭＳ Ｐゴシック" pitchFamily="34" charset="-128"/>
                <a:cs typeface="+mn-cs"/>
              </a:rPr>
              <a:t>SUSY Models, Dark Matter and the LHC</a:t>
            </a:r>
            <a:endParaRPr lang="en-US" altLang="ja-JP" sz="5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  <a:ea typeface="ＭＳ Ｐゴシック" pitchFamily="34" charset="-128"/>
              <a:cs typeface="+mn-cs"/>
            </a:endParaRPr>
          </a:p>
        </p:txBody>
      </p:sp>
      <p:sp>
        <p:nvSpPr>
          <p:cNvPr id="44044" name="Line 206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5" name="Text Box 2060"/>
          <p:cNvSpPr txBox="1">
            <a:spLocks noChangeArrowheads="1"/>
          </p:cNvSpPr>
          <p:nvPr/>
        </p:nvSpPr>
        <p:spPr bwMode="auto">
          <a:xfrm>
            <a:off x="381000" y="6491288"/>
            <a:ext cx="22798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 smtClean="0"/>
              <a:t>  </a:t>
            </a:r>
            <a:r>
              <a:rPr lang="en-US" dirty="0" smtClean="0"/>
              <a:t>November 2011</a:t>
            </a:r>
            <a:endParaRPr lang="en-US" dirty="0"/>
          </a:p>
        </p:txBody>
      </p:sp>
      <p:sp>
        <p:nvSpPr>
          <p:cNvPr id="44046" name="Line 2066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7" name="TextBox 14"/>
          <p:cNvSpPr txBox="1">
            <a:spLocks noChangeArrowheads="1"/>
          </p:cNvSpPr>
          <p:nvPr/>
        </p:nvSpPr>
        <p:spPr bwMode="auto">
          <a:xfrm>
            <a:off x="3810000" y="6488113"/>
            <a:ext cx="2171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Bethe Forum 2011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46A156-6C36-4BD7-9223-5469AC26E453}" type="slidenum">
              <a:rPr lang="ja-JP" altLang="en-US" smtClean="0"/>
              <a:pPr>
                <a:defRPr/>
              </a:pPr>
              <a:t>2</a:t>
            </a:fld>
            <a:endParaRPr lang="en-US" altLang="ja-JP" smtClean="0"/>
          </a:p>
        </p:txBody>
      </p:sp>
      <p:sp>
        <p:nvSpPr>
          <p:cNvPr id="45059" name="Line 22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0" name="Line 1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Text Box 2"/>
          <p:cNvSpPr txBox="1">
            <a:spLocks noChangeArrowheads="1"/>
          </p:cNvSpPr>
          <p:nvPr/>
        </p:nvSpPr>
        <p:spPr bwMode="auto">
          <a:xfrm>
            <a:off x="609600" y="762000"/>
            <a:ext cx="7716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>
                <a:ea typeface="ＭＳ Ｐゴシック" pitchFamily="34" charset="-128"/>
              </a:rPr>
              <a:t>We are about to enter into an era of major discovery</a:t>
            </a:r>
          </a:p>
        </p:txBody>
      </p:sp>
      <p:sp>
        <p:nvSpPr>
          <p:cNvPr id="45062" name="Line 1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3" name="Text Box 3"/>
          <p:cNvSpPr txBox="1">
            <a:spLocks noChangeArrowheads="1"/>
          </p:cNvSpPr>
          <p:nvPr/>
        </p:nvSpPr>
        <p:spPr bwMode="auto">
          <a:xfrm>
            <a:off x="609600" y="1524000"/>
            <a:ext cx="823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ea typeface="ＭＳ Ｐゴシック" pitchFamily="34" charset="-128"/>
              </a:rPr>
              <a:t>Dark Matter:  we need new  particles to explain the content of the universe</a:t>
            </a:r>
          </a:p>
        </p:txBody>
      </p:sp>
      <p:sp>
        <p:nvSpPr>
          <p:cNvPr id="45064" name="Line 1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5" name="Rectangle 4"/>
          <p:cNvSpPr>
            <a:spLocks noChangeArrowheads="1"/>
          </p:cNvSpPr>
          <p:nvPr/>
        </p:nvSpPr>
        <p:spPr bwMode="auto">
          <a:xfrm>
            <a:off x="685800" y="2209800"/>
            <a:ext cx="4552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ea typeface="ＭＳ Ｐゴシック" pitchFamily="34" charset="-128"/>
              </a:rPr>
              <a:t>Standard Model:  we need new  physics </a:t>
            </a:r>
          </a:p>
        </p:txBody>
      </p:sp>
      <p:sp>
        <p:nvSpPr>
          <p:cNvPr id="45066" name="Line 1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7" name="Text Box 5"/>
          <p:cNvSpPr txBox="1">
            <a:spLocks noChangeArrowheads="1"/>
          </p:cNvSpPr>
          <p:nvPr/>
        </p:nvSpPr>
        <p:spPr bwMode="auto">
          <a:xfrm>
            <a:off x="1219200" y="2743200"/>
            <a:ext cx="5992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>
                <a:solidFill>
                  <a:srgbClr val="339933"/>
                </a:solidFill>
                <a:ea typeface="ＭＳ Ｐゴシック" pitchFamily="34" charset="-128"/>
              </a:rPr>
              <a:t>Supersymmetry  solves both problems! </a:t>
            </a:r>
          </a:p>
        </p:txBody>
      </p:sp>
      <p:sp>
        <p:nvSpPr>
          <p:cNvPr id="45068" name="Line 1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0838" name="Text Box 6"/>
          <p:cNvSpPr txBox="1">
            <a:spLocks noChangeArrowheads="1"/>
          </p:cNvSpPr>
          <p:nvPr/>
        </p:nvSpPr>
        <p:spPr bwMode="auto">
          <a:xfrm>
            <a:off x="381000" y="4572000"/>
            <a:ext cx="8534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>
                <a:ea typeface="ＭＳ Ｐゴシック" pitchFamily="34" charset="-128"/>
              </a:rPr>
              <a:t>Future results from PLANCK, direct and indirect detection, rare decays etc. experiments in tandem with the LHC will confirm a model</a:t>
            </a:r>
          </a:p>
        </p:txBody>
      </p:sp>
      <p:sp>
        <p:nvSpPr>
          <p:cNvPr id="45070" name="Line 1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71" name="Text Box 7"/>
          <p:cNvSpPr txBox="1">
            <a:spLocks noChangeArrowheads="1"/>
          </p:cNvSpPr>
          <p:nvPr/>
        </p:nvSpPr>
        <p:spPr bwMode="auto">
          <a:xfrm>
            <a:off x="2286000" y="3914775"/>
            <a:ext cx="4672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>
                <a:solidFill>
                  <a:srgbClr val="A50021"/>
                </a:solidFill>
                <a:ea typeface="ＭＳ Ｐゴシック" pitchFamily="34" charset="-128"/>
              </a:rPr>
              <a:t>LHC: directly probes TeV scale</a:t>
            </a:r>
          </a:p>
        </p:txBody>
      </p:sp>
      <p:sp>
        <p:nvSpPr>
          <p:cNvPr id="45072" name="Line 1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73" name="Text Box 8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4400">
                <a:solidFill>
                  <a:schemeClr val="bg1"/>
                </a:solidFill>
                <a:latin typeface="Cataneo BT"/>
                <a:ea typeface="ＭＳ Ｐゴシック" pitchFamily="34" charset="-128"/>
              </a:rPr>
              <a:t>Discovery Time…</a:t>
            </a:r>
          </a:p>
        </p:txBody>
      </p:sp>
      <p:sp>
        <p:nvSpPr>
          <p:cNvPr id="45074" name="Line 2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75" name="Text Box 9"/>
          <p:cNvSpPr txBox="1">
            <a:spLocks noChangeArrowheads="1"/>
          </p:cNvSpPr>
          <p:nvPr/>
        </p:nvSpPr>
        <p:spPr bwMode="auto">
          <a:xfrm>
            <a:off x="1066800" y="3352800"/>
            <a:ext cx="7118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A50021"/>
                </a:solidFill>
                <a:ea typeface="ＭＳ Ｐゴシック" pitchFamily="34" charset="-128"/>
              </a:rPr>
              <a:t>The super-partners are distributed around 100 GeV to a few TeV</a:t>
            </a:r>
            <a:endParaRPr lang="en-US" altLang="ja-JP" b="0">
              <a:solidFill>
                <a:srgbClr val="A50021"/>
              </a:solidFill>
              <a:ea typeface="ＭＳ Ｐゴシック" pitchFamily="34" charset="-128"/>
            </a:endParaRPr>
          </a:p>
        </p:txBody>
      </p:sp>
      <p:sp>
        <p:nvSpPr>
          <p:cNvPr id="45076" name="Line 21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77" name="Text Box 10"/>
          <p:cNvSpPr txBox="1">
            <a:spLocks noChangeArrowheads="1"/>
          </p:cNvSpPr>
          <p:nvPr/>
        </p:nvSpPr>
        <p:spPr bwMode="auto">
          <a:xfrm>
            <a:off x="1066800" y="6248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ja-JP" altLang="en-US" b="0">
              <a:ea typeface="ＭＳ Ｐゴシック" pitchFamily="34" charset="-128"/>
            </a:endParaRPr>
          </a:p>
        </p:txBody>
      </p:sp>
      <p:sp>
        <p:nvSpPr>
          <p:cNvPr id="45078" name="TextBox 21"/>
          <p:cNvSpPr txBox="1">
            <a:spLocks noChangeArrowheads="1"/>
          </p:cNvSpPr>
          <p:nvPr/>
        </p:nvSpPr>
        <p:spPr bwMode="auto">
          <a:xfrm>
            <a:off x="457200" y="5867400"/>
            <a:ext cx="80867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This talk: </a:t>
            </a:r>
            <a:r>
              <a:rPr lang="en-US" sz="2000"/>
              <a:t>Can we establish SUSY models at the LHC? </a:t>
            </a:r>
          </a:p>
          <a:p>
            <a:r>
              <a:rPr lang="en-US" sz="2000"/>
              <a:t>                 How accurately we can calculate dark matter density?  </a:t>
            </a:r>
          </a:p>
        </p:txBody>
      </p:sp>
      <p:sp>
        <p:nvSpPr>
          <p:cNvPr id="45079" name="Oval 22"/>
          <p:cNvSpPr>
            <a:spLocks noChangeArrowheads="1"/>
          </p:cNvSpPr>
          <p:nvPr/>
        </p:nvSpPr>
        <p:spPr bwMode="auto">
          <a:xfrm>
            <a:off x="0" y="5715000"/>
            <a:ext cx="8763000" cy="990600"/>
          </a:xfrm>
          <a:prstGeom prst="ellipse">
            <a:avLst/>
          </a:prstGeom>
          <a:noFill/>
          <a:ln w="158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0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0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08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9318A6-0E60-4574-AFD2-208EB2BD25CB}" type="slidenum">
              <a:rPr lang="ja-JP" altLang="en-US" smtClean="0"/>
              <a:pPr>
                <a:defRPr/>
              </a:pPr>
              <a:t>3</a:t>
            </a:fld>
            <a:endParaRPr lang="en-US" altLang="ja-JP" smtClean="0"/>
          </a:p>
        </p:txBody>
      </p:sp>
      <p:sp>
        <p:nvSpPr>
          <p:cNvPr id="46083" name="Line 37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4" name="Line 2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4930" name="Text Box 2"/>
          <p:cNvSpPr txBox="1">
            <a:spLocks noChangeArrowheads="1"/>
          </p:cNvSpPr>
          <p:nvPr/>
        </p:nvSpPr>
        <p:spPr bwMode="auto">
          <a:xfrm>
            <a:off x="241300" y="5562600"/>
            <a:ext cx="89027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3200">
                <a:ea typeface="ＭＳ Ｐゴシック" pitchFamily="34" charset="-128"/>
              </a:rPr>
              <a:t>The signal : </a:t>
            </a:r>
          </a:p>
          <a:p>
            <a:r>
              <a:rPr lang="en-US" altLang="ja-JP" sz="3200">
                <a:solidFill>
                  <a:srgbClr val="FF0000"/>
                </a:solidFill>
                <a:ea typeface="ＭＳ Ｐゴシック" pitchFamily="34" charset="-128"/>
              </a:rPr>
              <a:t>jets + leptons+ t’s +W’s+Z’s+H’s + missing E</a:t>
            </a:r>
            <a:r>
              <a:rPr lang="en-US" altLang="ja-JP" sz="3200" baseline="-25000">
                <a:solidFill>
                  <a:srgbClr val="FF0000"/>
                </a:solidFill>
                <a:ea typeface="ＭＳ Ｐゴシック" pitchFamily="34" charset="-128"/>
              </a:rPr>
              <a:t>T</a:t>
            </a:r>
          </a:p>
        </p:txBody>
      </p:sp>
      <p:sp>
        <p:nvSpPr>
          <p:cNvPr id="46086" name="Line 2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6087" name="Picture 3" descr="susy_Illustration_glgl_to_met+4jets+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44850" y="952500"/>
            <a:ext cx="2622550" cy="495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8" name="Line 2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9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4400">
                <a:solidFill>
                  <a:schemeClr val="bg1"/>
                </a:solidFill>
                <a:latin typeface="Cataneo BT"/>
                <a:ea typeface="ＭＳ Ｐゴシック" pitchFamily="34" charset="-128"/>
              </a:rPr>
              <a:t>SUSY at the LHC</a:t>
            </a:r>
          </a:p>
        </p:txBody>
      </p:sp>
      <p:sp>
        <p:nvSpPr>
          <p:cNvPr id="46090" name="Line 2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1" name="Rectangle 5"/>
          <p:cNvSpPr>
            <a:spLocks noChangeArrowheads="1"/>
          </p:cNvSpPr>
          <p:nvPr/>
        </p:nvSpPr>
        <p:spPr bwMode="auto">
          <a:xfrm>
            <a:off x="5410200" y="5178425"/>
            <a:ext cx="1473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b="0">
                <a:ea typeface="ＭＳ Ｐゴシック" pitchFamily="34" charset="-128"/>
              </a:rPr>
              <a:t>(</a:t>
            </a:r>
            <a:r>
              <a:rPr lang="en-US" altLang="ja-JP">
                <a:ea typeface="ＭＳ Ｐゴシック" pitchFamily="34" charset="-128"/>
              </a:rPr>
              <a:t>or </a:t>
            </a:r>
            <a:r>
              <a:rPr lang="en-US" altLang="ja-JP" i="1">
                <a:ea typeface="ＭＳ Ｐゴシック" pitchFamily="34" charset="-128"/>
              </a:rPr>
              <a:t>l</a:t>
            </a:r>
            <a:r>
              <a:rPr lang="en-US" altLang="ja-JP" i="1" baseline="30000">
                <a:ea typeface="ＭＳ Ｐゴシック" pitchFamily="34" charset="-128"/>
              </a:rPr>
              <a:t>+</a:t>
            </a:r>
            <a:r>
              <a:rPr lang="en-US" altLang="ja-JP" i="1">
                <a:ea typeface="ＭＳ Ｐゴシック" pitchFamily="34" charset="-128"/>
              </a:rPr>
              <a:t>l</a:t>
            </a:r>
            <a:r>
              <a:rPr lang="en-US" altLang="ja-JP" i="1" baseline="30000">
                <a:ea typeface="ＭＳ Ｐゴシック" pitchFamily="34" charset="-128"/>
              </a:rPr>
              <a:t>-</a:t>
            </a:r>
            <a:r>
              <a:rPr lang="en-US" altLang="ja-JP">
                <a:ea typeface="ＭＳ Ｐゴシック" pitchFamily="34" charset="-128"/>
              </a:rPr>
              <a:t>, </a:t>
            </a:r>
            <a:r>
              <a:rPr lang="en-US" altLang="ja-JP">
                <a:latin typeface="Symbol" pitchFamily="18" charset="2"/>
                <a:ea typeface="ＭＳ Ｐゴシック" pitchFamily="34" charset="-128"/>
              </a:rPr>
              <a:t>t+t-</a:t>
            </a:r>
            <a:r>
              <a:rPr lang="en-US" altLang="ja-JP" b="0">
                <a:ea typeface="ＭＳ Ｐゴシック" pitchFamily="34" charset="-128"/>
              </a:rPr>
              <a:t>)</a:t>
            </a:r>
          </a:p>
        </p:txBody>
      </p:sp>
      <p:sp>
        <p:nvSpPr>
          <p:cNvPr id="46092" name="Line 2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3" name="Text Box 6"/>
          <p:cNvSpPr txBox="1">
            <a:spLocks noChangeArrowheads="1"/>
          </p:cNvSpPr>
          <p:nvPr/>
        </p:nvSpPr>
        <p:spPr bwMode="auto">
          <a:xfrm>
            <a:off x="5638800" y="4800600"/>
            <a:ext cx="53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FF5050"/>
                </a:solidFill>
                <a:ea typeface="ＭＳ Ｐゴシック" pitchFamily="34" charset="-128"/>
              </a:rPr>
              <a:t>DM</a:t>
            </a:r>
          </a:p>
        </p:txBody>
      </p:sp>
      <p:sp>
        <p:nvSpPr>
          <p:cNvPr id="46094" name="Line 2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5" name="Rectangle 7"/>
          <p:cNvSpPr>
            <a:spLocks noChangeArrowheads="1"/>
          </p:cNvSpPr>
          <p:nvPr/>
        </p:nvSpPr>
        <p:spPr bwMode="auto">
          <a:xfrm>
            <a:off x="3124200" y="1905000"/>
            <a:ext cx="53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>
                <a:solidFill>
                  <a:srgbClr val="FF5050"/>
                </a:solidFill>
                <a:ea typeface="ＭＳ Ｐゴシック" pitchFamily="34" charset="-128"/>
              </a:rPr>
              <a:t>DM</a:t>
            </a:r>
          </a:p>
        </p:txBody>
      </p:sp>
      <p:sp>
        <p:nvSpPr>
          <p:cNvPr id="46096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6097" name="Picture 8" descr="universecont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524000"/>
            <a:ext cx="18796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98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9" name="Line 9"/>
          <p:cNvSpPr>
            <a:spLocks noChangeShapeType="1"/>
          </p:cNvSpPr>
          <p:nvPr/>
        </p:nvSpPr>
        <p:spPr bwMode="auto">
          <a:xfrm flipV="1">
            <a:off x="1752600" y="2133600"/>
            <a:ext cx="144780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stealth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0" name="Line 2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01" name="Text Box 10"/>
          <p:cNvSpPr txBox="1">
            <a:spLocks noChangeArrowheads="1"/>
          </p:cNvSpPr>
          <p:nvPr/>
        </p:nvSpPr>
        <p:spPr bwMode="auto">
          <a:xfrm>
            <a:off x="228600" y="3581400"/>
            <a:ext cx="29527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ea typeface="ＭＳ Ｐゴシック" pitchFamily="34" charset="-128"/>
              </a:rPr>
              <a:t>Colored particles are </a:t>
            </a:r>
          </a:p>
          <a:p>
            <a:r>
              <a:rPr lang="en-US" altLang="ja-JP">
                <a:ea typeface="ＭＳ Ｐゴシック" pitchFamily="34" charset="-128"/>
              </a:rPr>
              <a:t>produced  and they </a:t>
            </a:r>
          </a:p>
          <a:p>
            <a:r>
              <a:rPr lang="en-US" altLang="ja-JP">
                <a:ea typeface="ＭＳ Ｐゴシック" pitchFamily="34" charset="-128"/>
              </a:rPr>
              <a:t>decay finally into the </a:t>
            </a:r>
          </a:p>
          <a:p>
            <a:r>
              <a:rPr lang="en-US" altLang="ja-JP">
                <a:ea typeface="ＭＳ Ｐゴシック" pitchFamily="34" charset="-128"/>
              </a:rPr>
              <a:t>weakly interacting stable </a:t>
            </a:r>
          </a:p>
          <a:p>
            <a:r>
              <a:rPr lang="en-US" altLang="ja-JP">
                <a:ea typeface="ＭＳ Ｐゴシック" pitchFamily="34" charset="-128"/>
              </a:rPr>
              <a:t>particle</a:t>
            </a:r>
          </a:p>
        </p:txBody>
      </p:sp>
      <p:sp>
        <p:nvSpPr>
          <p:cNvPr id="46102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03" name="Text Box 11"/>
          <p:cNvSpPr txBox="1">
            <a:spLocks noChangeArrowheads="1"/>
          </p:cNvSpPr>
          <p:nvPr/>
        </p:nvSpPr>
        <p:spPr bwMode="auto">
          <a:xfrm>
            <a:off x="5486400" y="1219200"/>
            <a:ext cx="13319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>
                <a:ea typeface="ＭＳ Ｐゴシック" pitchFamily="34" charset="-128"/>
              </a:rPr>
              <a:t>High P</a:t>
            </a:r>
            <a:r>
              <a:rPr lang="en-US" altLang="ja-JP" baseline="-25000">
                <a:ea typeface="ＭＳ Ｐゴシック" pitchFamily="34" charset="-128"/>
              </a:rPr>
              <a:t>T</a:t>
            </a:r>
            <a:r>
              <a:rPr lang="en-US" altLang="ja-JP">
                <a:ea typeface="ＭＳ Ｐゴシック" pitchFamily="34" charset="-128"/>
              </a:rPr>
              <a:t> jet</a:t>
            </a:r>
          </a:p>
        </p:txBody>
      </p:sp>
      <p:sp>
        <p:nvSpPr>
          <p:cNvPr id="46104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05" name="Rectangle 12"/>
          <p:cNvSpPr>
            <a:spLocks noChangeArrowheads="1"/>
          </p:cNvSpPr>
          <p:nvPr/>
        </p:nvSpPr>
        <p:spPr bwMode="auto">
          <a:xfrm>
            <a:off x="2057400" y="5257800"/>
            <a:ext cx="13319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ea typeface="ＭＳ Ｐゴシック" pitchFamily="34" charset="-128"/>
              </a:rPr>
              <a:t>High P</a:t>
            </a:r>
            <a:r>
              <a:rPr lang="en-US" altLang="ja-JP" baseline="-25000">
                <a:ea typeface="ＭＳ Ｐゴシック" pitchFamily="34" charset="-128"/>
              </a:rPr>
              <a:t>T</a:t>
            </a:r>
            <a:r>
              <a:rPr lang="en-US" altLang="ja-JP">
                <a:ea typeface="ＭＳ Ｐゴシック" pitchFamily="34" charset="-128"/>
              </a:rPr>
              <a:t> jet</a:t>
            </a:r>
          </a:p>
        </p:txBody>
      </p:sp>
      <p:sp>
        <p:nvSpPr>
          <p:cNvPr id="46106" name="Line 3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07" name="Text Box 13"/>
          <p:cNvSpPr txBox="1">
            <a:spLocks noChangeArrowheads="1"/>
          </p:cNvSpPr>
          <p:nvPr/>
        </p:nvSpPr>
        <p:spPr bwMode="auto">
          <a:xfrm>
            <a:off x="5943600" y="1600200"/>
            <a:ext cx="294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>
                <a:solidFill>
                  <a:srgbClr val="339933"/>
                </a:solidFill>
                <a:ea typeface="ＭＳ Ｐゴシック" pitchFamily="34" charset="-128"/>
              </a:rPr>
              <a:t>[</a:t>
            </a:r>
            <a:r>
              <a:rPr lang="en-US" altLang="ja-JP">
                <a:solidFill>
                  <a:srgbClr val="339933"/>
                </a:solidFill>
                <a:ea typeface="ＭＳ Ｐゴシック" pitchFamily="34" charset="-128"/>
              </a:rPr>
              <a:t>mass difference is large]</a:t>
            </a:r>
          </a:p>
        </p:txBody>
      </p:sp>
      <p:sp>
        <p:nvSpPr>
          <p:cNvPr id="46108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09" name="Text Box 14"/>
          <p:cNvSpPr txBox="1">
            <a:spLocks noChangeArrowheads="1"/>
          </p:cNvSpPr>
          <p:nvPr/>
        </p:nvSpPr>
        <p:spPr bwMode="auto">
          <a:xfrm>
            <a:off x="5962650" y="2667000"/>
            <a:ext cx="31940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A50021"/>
                </a:solidFill>
                <a:ea typeface="ＭＳ Ｐゴシック" pitchFamily="34" charset="-128"/>
              </a:rPr>
              <a:t>The p</a:t>
            </a:r>
            <a:r>
              <a:rPr lang="en-US" altLang="ja-JP" baseline="-25000">
                <a:solidFill>
                  <a:srgbClr val="A50021"/>
                </a:solidFill>
                <a:ea typeface="ＭＳ Ｐゴシック" pitchFamily="34" charset="-128"/>
              </a:rPr>
              <a:t>T </a:t>
            </a:r>
            <a:r>
              <a:rPr lang="en-US" altLang="ja-JP">
                <a:solidFill>
                  <a:srgbClr val="A50021"/>
                </a:solidFill>
                <a:ea typeface="ＭＳ Ｐゴシック" pitchFamily="34" charset="-128"/>
              </a:rPr>
              <a:t>of jets and leptons</a:t>
            </a:r>
          </a:p>
          <a:p>
            <a:r>
              <a:rPr lang="en-US" altLang="ja-JP">
                <a:solidFill>
                  <a:srgbClr val="A50021"/>
                </a:solidFill>
                <a:ea typeface="ＭＳ Ｐゴシック" pitchFamily="34" charset="-128"/>
              </a:rPr>
              <a:t> depend on the sparticle </a:t>
            </a:r>
          </a:p>
          <a:p>
            <a:r>
              <a:rPr lang="en-US" altLang="ja-JP">
                <a:solidFill>
                  <a:srgbClr val="A50021"/>
                </a:solidFill>
                <a:ea typeface="ＭＳ Ｐゴシック" pitchFamily="34" charset="-128"/>
              </a:rPr>
              <a:t>masses which are given by </a:t>
            </a:r>
          </a:p>
          <a:p>
            <a:r>
              <a:rPr lang="en-US" altLang="ja-JP">
                <a:solidFill>
                  <a:srgbClr val="A50021"/>
                </a:solidFill>
                <a:ea typeface="ＭＳ Ｐゴシック" pitchFamily="34" charset="-128"/>
              </a:rPr>
              <a:t>models</a:t>
            </a:r>
          </a:p>
        </p:txBody>
      </p:sp>
      <p:sp>
        <p:nvSpPr>
          <p:cNvPr id="46110" name="Line 33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11" name="Text Box 15"/>
          <p:cNvSpPr txBox="1">
            <a:spLocks noChangeArrowheads="1"/>
          </p:cNvSpPr>
          <p:nvPr/>
        </p:nvSpPr>
        <p:spPr bwMode="auto">
          <a:xfrm>
            <a:off x="6553200" y="44196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b="0"/>
          </a:p>
        </p:txBody>
      </p:sp>
      <p:sp>
        <p:nvSpPr>
          <p:cNvPr id="46112" name="Line 3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13" name="Text Box 16"/>
          <p:cNvSpPr txBox="1">
            <a:spLocks noChangeArrowheads="1"/>
          </p:cNvSpPr>
          <p:nvPr/>
        </p:nvSpPr>
        <p:spPr bwMode="auto">
          <a:xfrm>
            <a:off x="6477000" y="4800600"/>
            <a:ext cx="2330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R-parity conserving</a:t>
            </a:r>
          </a:p>
        </p:txBody>
      </p:sp>
      <p:sp>
        <p:nvSpPr>
          <p:cNvPr id="46114" name="Line 3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15" name="Rectangle 18"/>
          <p:cNvSpPr>
            <a:spLocks noChangeArrowheads="1"/>
          </p:cNvSpPr>
          <p:nvPr/>
        </p:nvSpPr>
        <p:spPr bwMode="auto">
          <a:xfrm>
            <a:off x="3733800" y="990600"/>
            <a:ext cx="1473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b="0">
                <a:ea typeface="ＭＳ Ｐゴシック" pitchFamily="34" charset="-128"/>
              </a:rPr>
              <a:t>(</a:t>
            </a:r>
            <a:r>
              <a:rPr lang="en-US" altLang="ja-JP">
                <a:ea typeface="ＭＳ Ｐゴシック" pitchFamily="34" charset="-128"/>
              </a:rPr>
              <a:t>or </a:t>
            </a:r>
            <a:r>
              <a:rPr lang="en-US" altLang="ja-JP" i="1">
                <a:ea typeface="ＭＳ Ｐゴシック" pitchFamily="34" charset="-128"/>
              </a:rPr>
              <a:t>l</a:t>
            </a:r>
            <a:r>
              <a:rPr lang="en-US" altLang="ja-JP" i="1" baseline="30000">
                <a:ea typeface="ＭＳ Ｐゴシック" pitchFamily="34" charset="-128"/>
              </a:rPr>
              <a:t>+</a:t>
            </a:r>
            <a:r>
              <a:rPr lang="en-US" altLang="ja-JP" i="1">
                <a:ea typeface="ＭＳ Ｐゴシック" pitchFamily="34" charset="-128"/>
              </a:rPr>
              <a:t>l</a:t>
            </a:r>
            <a:r>
              <a:rPr lang="en-US" altLang="ja-JP" i="1" baseline="30000">
                <a:ea typeface="ＭＳ Ｐゴシック" pitchFamily="34" charset="-128"/>
              </a:rPr>
              <a:t>-</a:t>
            </a:r>
            <a:r>
              <a:rPr lang="en-US" altLang="ja-JP">
                <a:ea typeface="ＭＳ Ｐゴシック" pitchFamily="34" charset="-128"/>
              </a:rPr>
              <a:t>, </a:t>
            </a:r>
            <a:r>
              <a:rPr lang="en-US" altLang="ja-JP">
                <a:latin typeface="Symbol" pitchFamily="18" charset="2"/>
                <a:ea typeface="ＭＳ Ｐゴシック" pitchFamily="34" charset="-128"/>
              </a:rPr>
              <a:t>t+t-</a:t>
            </a:r>
            <a:r>
              <a:rPr lang="en-US" altLang="ja-JP" b="0">
                <a:ea typeface="ＭＳ Ｐゴシック" pitchFamily="34" charset="-128"/>
              </a:rPr>
              <a:t>)</a:t>
            </a:r>
          </a:p>
        </p:txBody>
      </p:sp>
      <p:sp>
        <p:nvSpPr>
          <p:cNvPr id="46116" name="Line 36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4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4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49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SUSY at the LHC Dilemma...</a:t>
            </a:r>
          </a:p>
        </p:txBody>
      </p:sp>
      <p:sp>
        <p:nvSpPr>
          <p:cNvPr id="27651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8E5D62-9E50-409B-A92C-DAF0F7A3C528}" type="slidenum">
              <a:rPr lang="ja-JP" altLang="en-US" smtClean="0"/>
              <a:pPr>
                <a:defRPr/>
              </a:pPr>
              <a:t>4</a:t>
            </a:fld>
            <a:endParaRPr lang="en-US" altLang="ja-JP" smtClean="0"/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690563"/>
            <a:ext cx="8001000" cy="547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SUSY at the LHC Dilemma...</a:t>
            </a:r>
          </a:p>
        </p:txBody>
      </p:sp>
      <p:sp>
        <p:nvSpPr>
          <p:cNvPr id="28675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6E77DB-A989-406E-933A-8B5F635A9DFB}" type="slidenum">
              <a:rPr lang="ja-JP" altLang="en-US" smtClean="0"/>
              <a:pPr>
                <a:defRPr/>
              </a:pPr>
              <a:t>5</a:t>
            </a:fld>
            <a:endParaRPr lang="en-US" altLang="ja-JP" smtClean="0"/>
          </a:p>
        </p:txBody>
      </p:sp>
      <p:pic>
        <p:nvPicPr>
          <p:cNvPr id="4813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838200"/>
            <a:ext cx="8001000" cy="547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DBFBB7-2B54-417E-BAA4-A0B550EBF02F}" type="slidenum">
              <a:rPr lang="ja-JP" altLang="en-US" smtClean="0"/>
              <a:pPr>
                <a:defRPr/>
              </a:pPr>
              <a:t>6</a:t>
            </a:fld>
            <a:endParaRPr lang="en-US" altLang="ja-JP" smtClean="0"/>
          </a:p>
        </p:txBody>
      </p:sp>
      <p:sp>
        <p:nvSpPr>
          <p:cNvPr id="1030" name="Line 35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1" name="Line 1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2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4400">
                <a:solidFill>
                  <a:schemeClr val="bg1"/>
                </a:solidFill>
                <a:latin typeface="Cataneo BT"/>
                <a:ea typeface="ＭＳ Ｐゴシック" pitchFamily="34" charset="-128"/>
              </a:rPr>
              <a:t>SUSY at the LHC</a:t>
            </a:r>
          </a:p>
        </p:txBody>
      </p:sp>
      <p:sp>
        <p:nvSpPr>
          <p:cNvPr id="1033" name="Line 20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4" name="Text Box 3"/>
          <p:cNvSpPr txBox="1">
            <a:spLocks noChangeArrowheads="1"/>
          </p:cNvSpPr>
          <p:nvPr/>
        </p:nvSpPr>
        <p:spPr bwMode="auto">
          <a:xfrm>
            <a:off x="6553200" y="44196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b="0"/>
          </a:p>
        </p:txBody>
      </p:sp>
      <p:sp>
        <p:nvSpPr>
          <p:cNvPr id="1035" name="Line 2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6" name="Text Box 6"/>
          <p:cNvSpPr txBox="1">
            <a:spLocks noChangeArrowheads="1"/>
          </p:cNvSpPr>
          <p:nvPr/>
        </p:nvSpPr>
        <p:spPr bwMode="auto">
          <a:xfrm>
            <a:off x="304800" y="990600"/>
            <a:ext cx="611898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CC0000"/>
                </a:solidFill>
                <a:latin typeface="Times New Roman" pitchFamily="18" charset="0"/>
              </a:rPr>
              <a:t>Final states </a:t>
            </a:r>
            <a:r>
              <a:rPr lang="en-US" sz="2400" dirty="0">
                <a:solidFill>
                  <a:srgbClr val="CC0000"/>
                </a:solidFill>
                <a:latin typeface="Times New Roman" pitchFamily="18" charset="0"/>
                <a:sym typeface="Wingdings" pitchFamily="2" charset="2"/>
              </a:rPr>
              <a:t> </a:t>
            </a:r>
            <a:r>
              <a:rPr lang="en-US" sz="2400" dirty="0" smtClean="0">
                <a:solidFill>
                  <a:srgbClr val="CC0000"/>
                </a:solidFill>
                <a:latin typeface="Times New Roman" pitchFamily="18" charset="0"/>
                <a:sym typeface="Wingdings" pitchFamily="2" charset="2"/>
              </a:rPr>
              <a:t>Masses  Model  Parameters </a:t>
            </a:r>
            <a:endParaRPr lang="en-US" sz="2400" dirty="0">
              <a:solidFill>
                <a:srgbClr val="CC0000"/>
              </a:solidFill>
              <a:latin typeface="Times New Roman" pitchFamily="18" charset="0"/>
              <a:sym typeface="Wingdings" pitchFamily="2" charset="2"/>
            </a:endParaRPr>
          </a:p>
          <a:p>
            <a:r>
              <a:rPr lang="en-US" sz="2400" dirty="0">
                <a:solidFill>
                  <a:srgbClr val="CC0000"/>
                </a:solidFill>
                <a:latin typeface="Times New Roman" pitchFamily="18" charset="0"/>
                <a:sym typeface="Wingdings" pitchFamily="2" charset="2"/>
              </a:rPr>
              <a:t> Calculate dark matter density </a:t>
            </a:r>
            <a:endParaRPr lang="en-US" sz="2400" dirty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1037" name="Line 2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8" name="Text Box 7"/>
          <p:cNvSpPr txBox="1">
            <a:spLocks noChangeArrowheads="1"/>
          </p:cNvSpPr>
          <p:nvPr/>
        </p:nvSpPr>
        <p:spPr bwMode="auto">
          <a:xfrm>
            <a:off x="381000" y="4953000"/>
            <a:ext cx="55753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CC0000"/>
                </a:solidFill>
                <a:latin typeface="Times New Roman" pitchFamily="18" charset="0"/>
              </a:rPr>
              <a:t>We may not be able to solve for </a:t>
            </a:r>
          </a:p>
          <a:p>
            <a:r>
              <a:rPr lang="en-US" sz="2400">
                <a:solidFill>
                  <a:srgbClr val="CC0000"/>
                </a:solidFill>
                <a:latin typeface="Times New Roman" pitchFamily="18" charset="0"/>
              </a:rPr>
              <a:t>masses of all the sparticles from a model </a:t>
            </a:r>
            <a:r>
              <a:rPr lang="en-US" sz="2400">
                <a:solidFill>
                  <a:srgbClr val="CC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US" sz="240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1039" name="Line 2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1" name="Line 2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2" name="Rectangle 9"/>
          <p:cNvSpPr>
            <a:spLocks noChangeArrowheads="1"/>
          </p:cNvSpPr>
          <p:nvPr/>
        </p:nvSpPr>
        <p:spPr bwMode="auto">
          <a:xfrm>
            <a:off x="228600" y="6019800"/>
            <a:ext cx="769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CC0000"/>
                </a:solidFill>
                <a:latin typeface="Times New Roman" pitchFamily="18" charset="0"/>
              </a:rPr>
              <a:t>Solving for the MSSM : Very difficult</a:t>
            </a:r>
          </a:p>
        </p:txBody>
      </p:sp>
      <p:sp>
        <p:nvSpPr>
          <p:cNvPr id="1043" name="Line 2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6" name="Object 10"/>
          <p:cNvGraphicFramePr>
            <a:graphicFrameLocks noChangeAspect="1"/>
          </p:cNvGraphicFramePr>
          <p:nvPr/>
        </p:nvGraphicFramePr>
        <p:xfrm>
          <a:off x="990600" y="2362200"/>
          <a:ext cx="2895600" cy="742950"/>
        </p:xfrm>
        <a:graphic>
          <a:graphicData uri="http://schemas.openxmlformats.org/presentationml/2006/ole">
            <p:oleObj spid="_x0000_s1026" name="Equation" r:id="rId4" imgW="939600" imgH="241200" progId="Equation.3">
              <p:embed/>
            </p:oleObj>
          </a:graphicData>
        </a:graphic>
      </p:graphicFrame>
      <p:sp>
        <p:nvSpPr>
          <p:cNvPr id="1044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7" name="Object 11"/>
          <p:cNvGraphicFramePr>
            <a:graphicFrameLocks noChangeAspect="1"/>
          </p:cNvGraphicFramePr>
          <p:nvPr/>
        </p:nvGraphicFramePr>
        <p:xfrm>
          <a:off x="762000" y="3124200"/>
          <a:ext cx="2230438" cy="742950"/>
        </p:xfrm>
        <a:graphic>
          <a:graphicData uri="http://schemas.openxmlformats.org/presentationml/2006/ole">
            <p:oleObj spid="_x0000_s1027" name="Equation" r:id="rId5" imgW="723600" imgH="241200" progId="Equation.3">
              <p:embed/>
            </p:oleObj>
          </a:graphicData>
        </a:graphic>
      </p:graphicFrame>
      <p:sp>
        <p:nvSpPr>
          <p:cNvPr id="1045" name="Line 27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6" name="Text Box 12"/>
          <p:cNvSpPr txBox="1">
            <a:spLocks noChangeArrowheads="1"/>
          </p:cNvSpPr>
          <p:nvPr/>
        </p:nvSpPr>
        <p:spPr bwMode="auto">
          <a:xfrm>
            <a:off x="1584325" y="3165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1047" name="Line 2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8" name="Object 13"/>
          <p:cNvGraphicFramePr>
            <a:graphicFrameLocks noChangeAspect="1"/>
          </p:cNvGraphicFramePr>
          <p:nvPr/>
        </p:nvGraphicFramePr>
        <p:xfrm>
          <a:off x="779463" y="3962400"/>
          <a:ext cx="3621087" cy="725488"/>
        </p:xfrm>
        <a:graphic>
          <a:graphicData uri="http://schemas.openxmlformats.org/presentationml/2006/ole">
            <p:oleObj spid="_x0000_s1028" name="Equation" r:id="rId6" imgW="1269720" imgH="253800" progId="Equation.3">
              <p:embed/>
            </p:oleObj>
          </a:graphicData>
        </a:graphic>
      </p:graphicFrame>
      <p:sp>
        <p:nvSpPr>
          <p:cNvPr id="1048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9" name="Text Box 14"/>
          <p:cNvSpPr txBox="1">
            <a:spLocks noChangeArrowheads="1"/>
          </p:cNvSpPr>
          <p:nvPr/>
        </p:nvSpPr>
        <p:spPr bwMode="auto">
          <a:xfrm>
            <a:off x="4572000" y="41148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CC0000"/>
                </a:solidFill>
                <a:latin typeface="Times New Roman" pitchFamily="18" charset="0"/>
              </a:rPr>
              <a:t>etc.</a:t>
            </a:r>
          </a:p>
        </p:txBody>
      </p:sp>
      <p:sp>
        <p:nvSpPr>
          <p:cNvPr id="1050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051" name="Picture 15" descr="susy_Illustration_glgl_to_met+4jets+Z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21450" y="990600"/>
            <a:ext cx="2622550" cy="495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2" name="Line 3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3" name="Oval 16"/>
          <p:cNvSpPr>
            <a:spLocks noChangeArrowheads="1"/>
          </p:cNvSpPr>
          <p:nvPr/>
        </p:nvSpPr>
        <p:spPr bwMode="auto">
          <a:xfrm>
            <a:off x="6248400" y="3733800"/>
            <a:ext cx="2895600" cy="2514600"/>
          </a:xfrm>
          <a:prstGeom prst="ellipse">
            <a:avLst/>
          </a:prstGeom>
          <a:noFill/>
          <a:ln w="539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5" name="Line 17"/>
          <p:cNvSpPr>
            <a:spLocks noChangeShapeType="1"/>
          </p:cNvSpPr>
          <p:nvPr/>
        </p:nvSpPr>
        <p:spPr bwMode="auto">
          <a:xfrm>
            <a:off x="5715000" y="3352800"/>
            <a:ext cx="685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56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7" name="Text Box 18"/>
          <p:cNvSpPr txBox="1">
            <a:spLocks noChangeArrowheads="1"/>
          </p:cNvSpPr>
          <p:nvPr/>
        </p:nvSpPr>
        <p:spPr bwMode="auto">
          <a:xfrm>
            <a:off x="4800600" y="2667000"/>
            <a:ext cx="233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Identifying one side</a:t>
            </a:r>
          </a:p>
          <a:p>
            <a:r>
              <a:rPr lang="en-US"/>
              <a:t> is very tricky!</a:t>
            </a:r>
          </a:p>
        </p:txBody>
      </p:sp>
      <p:sp>
        <p:nvSpPr>
          <p:cNvPr id="1058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168E70-F3A7-42E6-BD93-CC0240A15A67}" type="slidenum">
              <a:rPr lang="ja-JP" altLang="en-US" smtClean="0"/>
              <a:pPr>
                <a:defRPr/>
              </a:pPr>
              <a:t>7</a:t>
            </a:fld>
            <a:endParaRPr lang="en-US" altLang="ja-JP" smtClean="0"/>
          </a:p>
        </p:txBody>
      </p:sp>
      <p:sp>
        <p:nvSpPr>
          <p:cNvPr id="49155" name="Line 2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6" name="Line 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7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4400">
                <a:solidFill>
                  <a:schemeClr val="bg1"/>
                </a:solidFill>
                <a:latin typeface="Cataneo BT"/>
                <a:ea typeface="ＭＳ Ｐゴシック" pitchFamily="34" charset="-128"/>
              </a:rPr>
              <a:t>SUSY at the LHC</a:t>
            </a:r>
          </a:p>
        </p:txBody>
      </p:sp>
      <p:sp>
        <p:nvSpPr>
          <p:cNvPr id="49158" name="Line 5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9" name="Text Box 6"/>
          <p:cNvSpPr txBox="1">
            <a:spLocks noChangeArrowheads="1"/>
          </p:cNvSpPr>
          <p:nvPr/>
        </p:nvSpPr>
        <p:spPr bwMode="auto">
          <a:xfrm>
            <a:off x="6553200" y="44196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b="0"/>
          </a:p>
        </p:txBody>
      </p:sp>
      <p:sp>
        <p:nvSpPr>
          <p:cNvPr id="49160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1" name="Text Box 8"/>
          <p:cNvSpPr txBox="1">
            <a:spLocks noChangeArrowheads="1"/>
          </p:cNvSpPr>
          <p:nvPr/>
        </p:nvSpPr>
        <p:spPr bwMode="auto">
          <a:xfrm>
            <a:off x="533400" y="2667000"/>
            <a:ext cx="2597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CC0000"/>
                </a:solidFill>
                <a:latin typeface="Times New Roman" pitchFamily="18" charset="0"/>
              </a:rPr>
              <a:t>The best strategy:</a:t>
            </a:r>
            <a:r>
              <a:rPr lang="en-US" sz="2400" dirty="0">
                <a:solidFill>
                  <a:srgbClr val="CC0000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US" sz="2400" dirty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49162" name="Line 9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3" name="Text Box 10"/>
          <p:cNvSpPr txBox="1">
            <a:spLocks noChangeArrowheads="1"/>
          </p:cNvSpPr>
          <p:nvPr/>
        </p:nvSpPr>
        <p:spPr bwMode="auto">
          <a:xfrm>
            <a:off x="1584325" y="3165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49164" name="Line 1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5" name="Text Box 12"/>
          <p:cNvSpPr txBox="1">
            <a:spLocks noChangeArrowheads="1"/>
          </p:cNvSpPr>
          <p:nvPr/>
        </p:nvSpPr>
        <p:spPr bwMode="auto">
          <a:xfrm>
            <a:off x="533400" y="3124200"/>
            <a:ext cx="70881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</a:rPr>
              <a:t>Solve for the minimal model: </a:t>
            </a:r>
            <a:r>
              <a:rPr lang="en-US" sz="2400" dirty="0" err="1">
                <a:latin typeface="Times New Roman" pitchFamily="18" charset="0"/>
              </a:rPr>
              <a:t>mSUGRA</a:t>
            </a:r>
            <a:r>
              <a:rPr lang="en-US" sz="2400" dirty="0">
                <a:latin typeface="Times New Roman" pitchFamily="18" charset="0"/>
              </a:rPr>
              <a:t>/CMSSM </a:t>
            </a:r>
            <a:r>
              <a:rPr lang="en-US" sz="2400" dirty="0">
                <a:latin typeface="Times New Roman" pitchFamily="18" charset="0"/>
                <a:sym typeface="Wingdings" pitchFamily="2" charset="2"/>
              </a:rPr>
              <a:t> </a:t>
            </a:r>
          </a:p>
          <a:p>
            <a:r>
              <a:rPr lang="en-US" sz="2400" dirty="0">
                <a:latin typeface="Times New Roman" pitchFamily="18" charset="0"/>
                <a:sym typeface="Wingdings" pitchFamily="2" charset="2"/>
              </a:rPr>
              <a:t>4 parameters + sign: m</a:t>
            </a:r>
            <a:r>
              <a:rPr lang="en-US" sz="2400" baseline="-25000" dirty="0">
                <a:latin typeface="Times New Roman" pitchFamily="18" charset="0"/>
                <a:sym typeface="Wingdings" pitchFamily="2" charset="2"/>
              </a:rPr>
              <a:t>0</a:t>
            </a:r>
            <a:r>
              <a:rPr lang="en-US" sz="2400" dirty="0">
                <a:latin typeface="Times New Roman" pitchFamily="18" charset="0"/>
                <a:sym typeface="Wingdings" pitchFamily="2" charset="2"/>
              </a:rPr>
              <a:t>, m</a:t>
            </a:r>
            <a:r>
              <a:rPr lang="en-US" sz="2400" baseline="-25000" dirty="0">
                <a:latin typeface="Times New Roman" pitchFamily="18" charset="0"/>
                <a:sym typeface="Wingdings" pitchFamily="2" charset="2"/>
              </a:rPr>
              <a:t>1/2</a:t>
            </a:r>
            <a:r>
              <a:rPr lang="en-US" sz="2400" dirty="0">
                <a:latin typeface="Times New Roman" pitchFamily="18" charset="0"/>
                <a:sym typeface="Wingdings" pitchFamily="2" charset="2"/>
              </a:rPr>
              <a:t>, A</a:t>
            </a:r>
            <a:r>
              <a:rPr lang="en-US" sz="2400" baseline="-25000" dirty="0">
                <a:latin typeface="Times New Roman" pitchFamily="18" charset="0"/>
                <a:sym typeface="Wingdings" pitchFamily="2" charset="2"/>
              </a:rPr>
              <a:t>0</a:t>
            </a:r>
            <a:r>
              <a:rPr lang="en-US" sz="2400" dirty="0">
                <a:latin typeface="Times New Roman" pitchFamily="18" charset="0"/>
                <a:sym typeface="Wingdings" pitchFamily="2" charset="2"/>
              </a:rPr>
              <a:t>, </a:t>
            </a:r>
            <a:r>
              <a:rPr lang="en-US" sz="2400" dirty="0" err="1">
                <a:latin typeface="Times New Roman" pitchFamily="18" charset="0"/>
                <a:sym typeface="Wingdings" pitchFamily="2" charset="2"/>
              </a:rPr>
              <a:t>tan</a:t>
            </a:r>
            <a:r>
              <a:rPr lang="en-US" sz="2400" dirty="0" err="1">
                <a:latin typeface="Symbol" pitchFamily="18" charset="2"/>
                <a:sym typeface="Wingdings" pitchFamily="2" charset="2"/>
              </a:rPr>
              <a:t>b</a:t>
            </a:r>
            <a:r>
              <a:rPr lang="en-US" sz="2400" dirty="0">
                <a:latin typeface="Symbol" pitchFamily="18" charset="2"/>
                <a:sym typeface="Wingdings" pitchFamily="2" charset="2"/>
              </a:rPr>
              <a:t> </a:t>
            </a:r>
            <a:r>
              <a:rPr lang="en-US" sz="2400" dirty="0">
                <a:latin typeface="Times New Roman" pitchFamily="18" charset="0"/>
                <a:sym typeface="Wingdings" pitchFamily="2" charset="2"/>
              </a:rPr>
              <a:t>and</a:t>
            </a:r>
            <a:r>
              <a:rPr lang="en-US" sz="2400" dirty="0">
                <a:latin typeface="Symbol" pitchFamily="18" charset="2"/>
                <a:sym typeface="Wingdings" pitchFamily="2" charset="2"/>
              </a:rPr>
              <a:t>  </a:t>
            </a:r>
            <a:r>
              <a:rPr lang="en-US" sz="2400" dirty="0">
                <a:latin typeface="Times New Roman" pitchFamily="18" charset="0"/>
                <a:sym typeface="Wingdings" pitchFamily="2" charset="2"/>
              </a:rPr>
              <a:t>Sign</a:t>
            </a:r>
            <a:r>
              <a:rPr lang="en-US" sz="2400" dirty="0">
                <a:latin typeface="Symbol" pitchFamily="18" charset="2"/>
                <a:sym typeface="Wingdings" pitchFamily="2" charset="2"/>
              </a:rPr>
              <a:t>(m) </a:t>
            </a:r>
            <a:endParaRPr lang="en-US" sz="2400" dirty="0">
              <a:latin typeface="Symbol" pitchFamily="18" charset="2"/>
            </a:endParaRPr>
          </a:p>
        </p:txBody>
      </p:sp>
      <p:sp>
        <p:nvSpPr>
          <p:cNvPr id="49166" name="Line 1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7" name="Text Box 14"/>
          <p:cNvSpPr txBox="1">
            <a:spLocks noChangeArrowheads="1"/>
          </p:cNvSpPr>
          <p:nvPr/>
        </p:nvSpPr>
        <p:spPr bwMode="auto">
          <a:xfrm>
            <a:off x="457200" y="4038600"/>
            <a:ext cx="8169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</a:rPr>
              <a:t>The cascades can be understood in a simpler way [</a:t>
            </a:r>
            <a:r>
              <a:rPr lang="en-US" sz="2400" dirty="0">
                <a:solidFill>
                  <a:srgbClr val="009900"/>
                </a:solidFill>
                <a:latin typeface="Times New Roman" pitchFamily="18" charset="0"/>
              </a:rPr>
              <a:t>hopefully!]</a:t>
            </a:r>
          </a:p>
        </p:txBody>
      </p:sp>
      <p:sp>
        <p:nvSpPr>
          <p:cNvPr id="49168" name="Line 1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9" name="Text Box 16"/>
          <p:cNvSpPr txBox="1">
            <a:spLocks noChangeArrowheads="1"/>
          </p:cNvSpPr>
          <p:nvPr/>
        </p:nvSpPr>
        <p:spPr bwMode="auto">
          <a:xfrm>
            <a:off x="457200" y="4919663"/>
            <a:ext cx="830580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Times New Roman" pitchFamily="18" charset="0"/>
              </a:rPr>
              <a:t>Next step:</a:t>
            </a:r>
          </a:p>
          <a:p>
            <a:r>
              <a:rPr lang="en-US" sz="2400">
                <a:latin typeface="Times New Roman" pitchFamily="18" charset="0"/>
                <a:sym typeface="Wingdings" pitchFamily="2" charset="2"/>
              </a:rPr>
              <a:t>Models with more parameters or with different features, e.g.,</a:t>
            </a:r>
          </a:p>
          <a:p>
            <a:r>
              <a:rPr lang="en-US" sz="2400">
                <a:latin typeface="Times New Roman" pitchFamily="18" charset="0"/>
                <a:sym typeface="Wingdings" pitchFamily="2" charset="2"/>
              </a:rPr>
              <a:t>Next to minimal model  (Higgs non-universality), </a:t>
            </a:r>
          </a:p>
          <a:p>
            <a:r>
              <a:rPr lang="en-US" sz="2400">
                <a:latin typeface="Times New Roman" pitchFamily="18" charset="0"/>
                <a:sym typeface="Wingdings" pitchFamily="2" charset="2"/>
              </a:rPr>
              <a:t>Gaugino Non-universality (Mirage Mediation model) etc…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49170" name="Line 1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71" name="Text Box 18"/>
          <p:cNvSpPr txBox="1">
            <a:spLocks noChangeArrowheads="1"/>
          </p:cNvSpPr>
          <p:nvPr/>
        </p:nvSpPr>
        <p:spPr bwMode="auto">
          <a:xfrm>
            <a:off x="381000" y="914400"/>
            <a:ext cx="792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We can use simpler models to understand the cascades and </a:t>
            </a:r>
          </a:p>
          <a:p>
            <a:r>
              <a:rPr lang="en-US" sz="2400">
                <a:latin typeface="Times New Roman" pitchFamily="18" charset="0"/>
              </a:rPr>
              <a:t>solve for the model parameters</a:t>
            </a:r>
          </a:p>
        </p:txBody>
      </p:sp>
      <p:sp>
        <p:nvSpPr>
          <p:cNvPr id="49172" name="Line 19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73" name="Text Box 20"/>
          <p:cNvSpPr txBox="1">
            <a:spLocks noChangeArrowheads="1"/>
          </p:cNvSpPr>
          <p:nvPr/>
        </p:nvSpPr>
        <p:spPr bwMode="auto">
          <a:xfrm>
            <a:off x="1752600" y="1984375"/>
            <a:ext cx="502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Calculate the Dark Matter content</a:t>
            </a:r>
          </a:p>
        </p:txBody>
      </p:sp>
      <p:sp>
        <p:nvSpPr>
          <p:cNvPr id="49174" name="AutoShape 21"/>
          <p:cNvSpPr>
            <a:spLocks noChangeArrowheads="1"/>
          </p:cNvSpPr>
          <p:nvPr/>
        </p:nvSpPr>
        <p:spPr bwMode="auto">
          <a:xfrm>
            <a:off x="609600" y="19812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09600" y="4495800"/>
            <a:ext cx="555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Some of the key masses may be reconstructed…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45CD0B-E830-4FBC-9B34-80BECEE8AD7F}" type="slidenum">
              <a:rPr lang="ja-JP" altLang="en-US" smtClean="0"/>
              <a:pPr>
                <a:defRPr/>
              </a:pPr>
              <a:t>8</a:t>
            </a:fld>
            <a:endParaRPr lang="en-US" altLang="ja-JP" smtClean="0"/>
          </a:p>
        </p:txBody>
      </p:sp>
      <p:sp>
        <p:nvSpPr>
          <p:cNvPr id="50179" name="Line 25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0" name="Line 1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1" name="Text Box 1027"/>
          <p:cNvSpPr txBox="1">
            <a:spLocks noChangeArrowheads="1"/>
          </p:cNvSpPr>
          <p:nvPr/>
        </p:nvSpPr>
        <p:spPr bwMode="auto">
          <a:xfrm>
            <a:off x="0" y="0"/>
            <a:ext cx="9144000" cy="71278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altLang="ja-JP" sz="4000">
                <a:solidFill>
                  <a:schemeClr val="bg1"/>
                </a:solidFill>
                <a:latin typeface="Georgia" pitchFamily="18" charset="0"/>
                <a:ea typeface="ＭＳ Ｐゴシック" pitchFamily="34" charset="-128"/>
              </a:rPr>
              <a:t>mSUGRA  Parameter space</a:t>
            </a:r>
          </a:p>
        </p:txBody>
      </p:sp>
      <p:sp>
        <p:nvSpPr>
          <p:cNvPr id="50182" name="Line 1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3" name="Rectangle 5"/>
          <p:cNvSpPr>
            <a:spLocks noChangeArrowheads="1"/>
          </p:cNvSpPr>
          <p:nvPr/>
        </p:nvSpPr>
        <p:spPr bwMode="auto">
          <a:xfrm>
            <a:off x="5427663" y="4567664"/>
            <a:ext cx="336662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</a:rPr>
              <a:t>Dutta</a:t>
            </a:r>
            <a:r>
              <a:rPr lang="en-US" sz="2400" dirty="0" smtClean="0">
                <a:latin typeface="Times New Roman" pitchFamily="18" charset="0"/>
              </a:rPr>
              <a:t>, Mimura, </a:t>
            </a:r>
            <a:r>
              <a:rPr lang="en-US" sz="2400" dirty="0" err="1">
                <a:latin typeface="Times New Roman" pitchFamily="18" charset="0"/>
              </a:rPr>
              <a:t>Santoso</a:t>
            </a:r>
            <a:endParaRPr lang="en-US" sz="2400" dirty="0">
              <a:latin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</a:rPr>
              <a:t>          </a:t>
            </a:r>
            <a:r>
              <a:rPr lang="en-US" dirty="0" smtClean="0"/>
              <a:t>arXiv:1107.3020</a:t>
            </a:r>
            <a:endParaRPr lang="en-US" dirty="0"/>
          </a:p>
        </p:txBody>
      </p:sp>
      <p:sp>
        <p:nvSpPr>
          <p:cNvPr id="50184" name="Line 1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5" name="Line 1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0186" name="Picture 7" descr="cdms-fp"/>
          <p:cNvPicPr>
            <a:picLocks noChangeAspect="1" noChangeArrowheads="1"/>
          </p:cNvPicPr>
          <p:nvPr/>
        </p:nvPicPr>
        <p:blipFill>
          <a:blip r:embed="rId3" cstate="print"/>
          <a:srcRect l="8472" t="69260" r="50827" b="5986"/>
          <a:stretch>
            <a:fillRect/>
          </a:stretch>
        </p:blipFill>
        <p:spPr bwMode="auto">
          <a:xfrm>
            <a:off x="5029200" y="1295400"/>
            <a:ext cx="3581400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7" name="Line 1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8" name="Text Box 8"/>
          <p:cNvSpPr txBox="1">
            <a:spLocks noChangeArrowheads="1"/>
          </p:cNvSpPr>
          <p:nvPr/>
        </p:nvSpPr>
        <p:spPr bwMode="auto">
          <a:xfrm>
            <a:off x="0" y="5029200"/>
            <a:ext cx="2057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Coannihilation Region</a:t>
            </a:r>
          </a:p>
        </p:txBody>
      </p:sp>
      <p:sp>
        <p:nvSpPr>
          <p:cNvPr id="50189" name="Line 2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0" name="Line 2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1" name="Text Box 10"/>
          <p:cNvSpPr txBox="1">
            <a:spLocks noChangeArrowheads="1"/>
          </p:cNvSpPr>
          <p:nvPr/>
        </p:nvSpPr>
        <p:spPr bwMode="auto">
          <a:xfrm>
            <a:off x="6934200" y="914400"/>
            <a:ext cx="1479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Focus point</a:t>
            </a:r>
          </a:p>
        </p:txBody>
      </p:sp>
      <p:sp>
        <p:nvSpPr>
          <p:cNvPr id="50192" name="Line 2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3" name="Line 11"/>
          <p:cNvSpPr>
            <a:spLocks noChangeShapeType="1"/>
          </p:cNvSpPr>
          <p:nvPr/>
        </p:nvSpPr>
        <p:spPr bwMode="auto">
          <a:xfrm flipH="1">
            <a:off x="7162800" y="1143000"/>
            <a:ext cx="2286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0194" name="Line 2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5" name="Rectangle 12"/>
          <p:cNvSpPr>
            <a:spLocks noChangeArrowheads="1"/>
          </p:cNvSpPr>
          <p:nvPr/>
        </p:nvSpPr>
        <p:spPr bwMode="auto">
          <a:xfrm>
            <a:off x="0" y="5867400"/>
            <a:ext cx="8305800" cy="76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10000"/>
              </a:buClr>
            </a:pPr>
            <a:endParaRPr lang="en-US" sz="2400" dirty="0">
              <a:latin typeface="Times New Roman" pitchFamily="18" charset="0"/>
            </a:endParaRPr>
          </a:p>
          <a:p>
            <a:pPr>
              <a:buClr>
                <a:srgbClr val="010000"/>
              </a:buClr>
              <a:buFontTx/>
              <a:buChar char="•"/>
            </a:pPr>
            <a:r>
              <a:rPr lang="en-US" sz="2400" dirty="0">
                <a:latin typeface="Times New Roman" pitchFamily="18" charset="0"/>
              </a:rPr>
              <a:t> The direct searches at the </a:t>
            </a:r>
            <a:r>
              <a:rPr lang="en-US" sz="2400" dirty="0" smtClean="0">
                <a:latin typeface="Times New Roman" pitchFamily="18" charset="0"/>
              </a:rPr>
              <a:t>LHC, </a:t>
            </a:r>
            <a:r>
              <a:rPr lang="en-US" sz="2400" dirty="0">
                <a:latin typeface="Times New Roman" pitchFamily="18" charset="0"/>
              </a:rPr>
              <a:t>the Br(</a:t>
            </a:r>
            <a:r>
              <a:rPr lang="en-US" sz="2400" dirty="0" err="1">
                <a:latin typeface="Times New Roman" pitchFamily="18" charset="0"/>
              </a:rPr>
              <a:t>B</a:t>
            </a:r>
            <a:r>
              <a:rPr lang="en-US" sz="2400" baseline="-25000" dirty="0" err="1">
                <a:latin typeface="Times New Roman" pitchFamily="18" charset="0"/>
              </a:rPr>
              <a:t>s</a:t>
            </a:r>
            <a:r>
              <a:rPr lang="en-US" sz="2400" dirty="0" err="1">
                <a:latin typeface="Times New Roman" pitchFamily="18" charset="0"/>
                <a:sym typeface="Wingdings" pitchFamily="2" charset="2"/>
              </a:rPr>
              <a:t></a:t>
            </a:r>
            <a:r>
              <a:rPr lang="en-US" sz="2400" dirty="0" err="1">
                <a:latin typeface="Symbol" pitchFamily="18" charset="2"/>
                <a:sym typeface="Wingdings" pitchFamily="2" charset="2"/>
              </a:rPr>
              <a:t>m</a:t>
            </a:r>
            <a:r>
              <a:rPr lang="en-US" sz="2400" dirty="0">
                <a:latin typeface="Symbol" pitchFamily="18" charset="2"/>
                <a:sym typeface="Wingdings" pitchFamily="2" charset="2"/>
              </a:rPr>
              <a:t> m</a:t>
            </a:r>
            <a:r>
              <a:rPr lang="en-US" sz="2400" dirty="0">
                <a:latin typeface="Times New Roman" pitchFamily="18" charset="0"/>
                <a:sym typeface="Wingdings" pitchFamily="2" charset="2"/>
              </a:rPr>
              <a:t>)  measurement </a:t>
            </a:r>
          </a:p>
          <a:p>
            <a:pPr>
              <a:buClr>
                <a:srgbClr val="010000"/>
              </a:buClr>
            </a:pPr>
            <a:r>
              <a:rPr lang="en-US" sz="2400" dirty="0">
                <a:latin typeface="Times New Roman" pitchFamily="18" charset="0"/>
                <a:sym typeface="Wingdings" pitchFamily="2" charset="2"/>
              </a:rPr>
              <a:t> </a:t>
            </a:r>
            <a:r>
              <a:rPr lang="en-US" sz="2400" dirty="0" smtClean="0">
                <a:latin typeface="Times New Roman" pitchFamily="18" charset="0"/>
                <a:sym typeface="Wingdings" pitchFamily="2" charset="2"/>
              </a:rPr>
              <a:t> from </a:t>
            </a:r>
            <a:r>
              <a:rPr lang="en-US" sz="2400" dirty="0">
                <a:latin typeface="Times New Roman" pitchFamily="18" charset="0"/>
                <a:sym typeface="Wingdings" pitchFamily="2" charset="2"/>
              </a:rPr>
              <a:t>LHC, </a:t>
            </a:r>
            <a:r>
              <a:rPr lang="en-US" sz="2400" dirty="0" err="1">
                <a:latin typeface="Times New Roman" pitchFamily="18" charset="0"/>
                <a:sym typeface="Wingdings" pitchFamily="2" charset="2"/>
              </a:rPr>
              <a:t>Tevatron</a:t>
            </a:r>
            <a:r>
              <a:rPr lang="en-US" sz="2400" dirty="0">
                <a:latin typeface="Times New Roman" pitchFamily="18" charset="0"/>
                <a:sym typeface="Wingdings" pitchFamily="2" charset="2"/>
              </a:rPr>
              <a:t> </a:t>
            </a:r>
            <a:r>
              <a:rPr lang="en-US" sz="2400" dirty="0" smtClean="0">
                <a:latin typeface="Times New Roman" pitchFamily="18" charset="0"/>
                <a:sym typeface="Wingdings" pitchFamily="2" charset="2"/>
              </a:rPr>
              <a:t> and direct DM detection experiments are </a:t>
            </a:r>
          </a:p>
          <a:p>
            <a:pPr>
              <a:buClr>
                <a:srgbClr val="010000"/>
              </a:buClr>
            </a:pPr>
            <a:r>
              <a:rPr lang="en-US" sz="2400" dirty="0" smtClean="0">
                <a:latin typeface="Times New Roman" pitchFamily="18" charset="0"/>
                <a:sym typeface="Wingdings" pitchFamily="2" charset="2"/>
              </a:rPr>
              <a:t>  probing </a:t>
            </a:r>
            <a:r>
              <a:rPr lang="en-US" sz="2400" dirty="0">
                <a:latin typeface="Times New Roman" pitchFamily="18" charset="0"/>
                <a:sym typeface="Wingdings" pitchFamily="2" charset="2"/>
              </a:rPr>
              <a:t>the parameter </a:t>
            </a:r>
            <a:r>
              <a:rPr lang="en-US" sz="2400" dirty="0" smtClean="0">
                <a:latin typeface="Times New Roman" pitchFamily="18" charset="0"/>
                <a:sym typeface="Wingdings" pitchFamily="2" charset="2"/>
              </a:rPr>
              <a:t>space</a:t>
            </a:r>
            <a:r>
              <a:rPr lang="en-US" sz="2400" dirty="0" smtClean="0">
                <a:latin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</a:rPr>
              <a:t> </a:t>
            </a:r>
          </a:p>
        </p:txBody>
      </p:sp>
      <p:sp>
        <p:nvSpPr>
          <p:cNvPr id="50196" name="Line 2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0197" name="Picture 22" descr="CMSSM-m12m0_50-0-p_90CL-1s.eps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85800"/>
            <a:ext cx="49133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98" name="Line 9"/>
          <p:cNvSpPr>
            <a:spLocks noChangeShapeType="1"/>
          </p:cNvSpPr>
          <p:nvPr/>
        </p:nvSpPr>
        <p:spPr bwMode="auto">
          <a:xfrm flipV="1">
            <a:off x="533400" y="3733800"/>
            <a:ext cx="18288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 bwMode="auto">
          <a:xfrm flipH="1" flipV="1">
            <a:off x="1752600" y="3962400"/>
            <a:ext cx="5334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1600200" y="5257800"/>
            <a:ext cx="4091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1.2 </a:t>
            </a:r>
            <a:r>
              <a:rPr lang="en-US" dirty="0" err="1" smtClean="0">
                <a:solidFill>
                  <a:srgbClr val="FF0000"/>
                </a:solidFill>
              </a:rPr>
              <a:t>TeV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squark</a:t>
            </a:r>
            <a:r>
              <a:rPr lang="en-US" dirty="0" smtClean="0">
                <a:solidFill>
                  <a:srgbClr val="FF0000"/>
                </a:solidFill>
              </a:rPr>
              <a:t> bound from the LHC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C2DA0B-6C38-40E3-B594-4F23078EDBB1}" type="slidenum">
              <a:rPr lang="ja-JP" altLang="en-US" smtClean="0"/>
              <a:pPr>
                <a:defRPr/>
              </a:pPr>
              <a:t>9</a:t>
            </a:fld>
            <a:endParaRPr lang="en-US" altLang="ja-JP" smtClean="0"/>
          </a:p>
        </p:txBody>
      </p:sp>
      <p:sp>
        <p:nvSpPr>
          <p:cNvPr id="2057" name="Line 33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8" name="Line 1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50" name="Rectangle 2"/>
          <p:cNvGraphicFramePr>
            <a:graphicFrameLocks/>
          </p:cNvGraphicFramePr>
          <p:nvPr>
            <p:ph sz="quarter" idx="1"/>
          </p:nvPr>
        </p:nvGraphicFramePr>
        <p:xfrm>
          <a:off x="390525" y="762000"/>
          <a:ext cx="3943350" cy="2701925"/>
        </p:xfrm>
        <a:graphic>
          <a:graphicData uri="http://schemas.openxmlformats.org/presentationml/2006/ole">
            <p:oleObj spid="_x0000_s2050" name="Equation" r:id="rId4" imgW="0" imgH="0" progId="Equation.3">
              <p:embed/>
            </p:oleObj>
          </a:graphicData>
        </a:graphic>
      </p:graphicFrame>
      <p:sp>
        <p:nvSpPr>
          <p:cNvPr id="2059" name="Line 1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990600" y="2590800"/>
          <a:ext cx="3897313" cy="688975"/>
        </p:xfrm>
        <a:graphic>
          <a:graphicData uri="http://schemas.openxmlformats.org/presentationml/2006/ole">
            <p:oleObj spid="_x0000_s2051" name="Equation" r:id="rId5" imgW="3263760" imgH="558720" progId="Equation.3">
              <p:embed/>
            </p:oleObj>
          </a:graphicData>
        </a:graphic>
      </p:graphicFrame>
      <p:sp>
        <p:nvSpPr>
          <p:cNvPr id="2060" name="Line 1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2292350" y="4552950"/>
          <a:ext cx="139700" cy="274638"/>
        </p:xfrm>
        <a:graphic>
          <a:graphicData uri="http://schemas.openxmlformats.org/presentationml/2006/ole">
            <p:oleObj spid="_x0000_s2052" name="Equation" r:id="rId6" imgW="139680" imgH="266400" progId="Equation.3">
              <p:embed/>
            </p:oleObj>
          </a:graphicData>
        </a:graphic>
      </p:graphicFrame>
      <p:sp>
        <p:nvSpPr>
          <p:cNvPr id="2061" name="Line 2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2" name="Text Box 5"/>
          <p:cNvSpPr txBox="1">
            <a:spLocks noChangeArrowheads="1"/>
          </p:cNvSpPr>
          <p:nvPr/>
        </p:nvSpPr>
        <p:spPr bwMode="auto">
          <a:xfrm>
            <a:off x="0" y="83820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ja-JP" sz="2400">
                <a:latin typeface="Times New Roman" pitchFamily="18" charset="0"/>
                <a:ea typeface="ＭＳ Ｐゴシック" pitchFamily="34" charset="-128"/>
              </a:rPr>
              <a:t>In mSUGRA model the lightest stau seems to be naturally close to the lightest neutralino mass especially for large tan</a:t>
            </a:r>
            <a:r>
              <a:rPr lang="en-US" altLang="ja-JP" sz="2400">
                <a:latin typeface="Symbol" pitchFamily="18" charset="2"/>
                <a:ea typeface="ＭＳ Ｐゴシック" pitchFamily="34" charset="-128"/>
              </a:rPr>
              <a:t>b</a:t>
            </a:r>
            <a:endParaRPr lang="en-US" altLang="ja-JP" sz="240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2063" name="Line 2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4" name="Text Box 6"/>
          <p:cNvSpPr txBox="1">
            <a:spLocks noChangeArrowheads="1"/>
          </p:cNvSpPr>
          <p:nvPr/>
        </p:nvSpPr>
        <p:spPr bwMode="auto">
          <a:xfrm>
            <a:off x="0" y="182880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ja-JP" sz="2400">
                <a:latin typeface="Times New Roman" pitchFamily="18" charset="0"/>
                <a:ea typeface="ＭＳ Ｐゴシック" pitchFamily="34" charset="-128"/>
              </a:rPr>
              <a:t>For example, the lightest selectron mass is related to the  lightest neutralino mass in terms of  GUT scale parameters:</a:t>
            </a:r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6" name="Text Box 7"/>
          <p:cNvSpPr txBox="1">
            <a:spLocks noChangeArrowheads="1"/>
          </p:cNvSpPr>
          <p:nvPr/>
        </p:nvSpPr>
        <p:spPr bwMode="auto">
          <a:xfrm>
            <a:off x="76200" y="4953000"/>
            <a:ext cx="4495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ja-JP" sz="2400">
                <a:latin typeface="Times New Roman" pitchFamily="18" charset="0"/>
                <a:ea typeface="ＭＳ Ｐゴシック" pitchFamily="34" charset="-128"/>
              </a:rPr>
              <a:t>For larger m</a:t>
            </a:r>
            <a:r>
              <a:rPr lang="en-US" altLang="ja-JP" sz="2400" baseline="-25000">
                <a:latin typeface="Times New Roman" pitchFamily="18" charset="0"/>
                <a:ea typeface="ＭＳ Ｐゴシック" pitchFamily="34" charset="-128"/>
              </a:rPr>
              <a:t>1/2 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</a:rPr>
              <a:t>the degeneracy is maintained by increasing m</a:t>
            </a:r>
            <a:r>
              <a:rPr lang="en-US" altLang="ja-JP" sz="2400" baseline="-25000">
                <a:latin typeface="Times New Roman" pitchFamily="18" charset="0"/>
                <a:ea typeface="ＭＳ Ｐゴシック" pitchFamily="34" charset="-128"/>
              </a:rPr>
              <a:t>0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</a:rPr>
              <a:t> and </a:t>
            </a:r>
            <a:r>
              <a:rPr lang="en-US" altLang="ja-JP" sz="240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</a:rPr>
              <a:t>we get a corridor in the m</a:t>
            </a:r>
            <a:r>
              <a:rPr lang="en-US" altLang="ja-JP" sz="2400" baseline="-2500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</a:rPr>
              <a:t>0</a:t>
            </a:r>
            <a:r>
              <a:rPr lang="en-US" altLang="ja-JP" sz="240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</a:rPr>
              <a:t> - m</a:t>
            </a:r>
            <a:r>
              <a:rPr lang="en-US" altLang="ja-JP" sz="2400" baseline="-2500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</a:rPr>
              <a:t>1/2 </a:t>
            </a:r>
            <a:r>
              <a:rPr lang="en-US" altLang="ja-JP" sz="2400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</a:rPr>
              <a:t>plane</a:t>
            </a:r>
            <a:r>
              <a:rPr lang="en-US" altLang="ja-JP" sz="2400">
                <a:solidFill>
                  <a:schemeClr val="folHlink"/>
                </a:solidFill>
                <a:latin typeface="Times New Roman" pitchFamily="18" charset="0"/>
                <a:ea typeface="ＭＳ Ｐゴシック" pitchFamily="34" charset="-128"/>
              </a:rPr>
              <a:t>.  </a:t>
            </a:r>
          </a:p>
        </p:txBody>
      </p:sp>
      <p:sp>
        <p:nvSpPr>
          <p:cNvPr id="2067" name="Line 2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32872" name="Rectangle 8"/>
          <p:cNvSpPr>
            <a:spLocks noChangeArrowheads="1"/>
          </p:cNvSpPr>
          <p:nvPr/>
        </p:nvSpPr>
        <p:spPr bwMode="auto">
          <a:xfrm>
            <a:off x="5029200" y="4953000"/>
            <a:ext cx="3962400" cy="1562100"/>
          </a:xfrm>
          <a:prstGeom prst="rect">
            <a:avLst/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ja-JP" sz="2400">
                <a:latin typeface="Times New Roman" pitchFamily="18" charset="0"/>
                <a:ea typeface="ＭＳ Ｐゴシック" pitchFamily="34" charset="-128"/>
              </a:rPr>
              <a:t>The coannihilation channel occurs in most SUGRA models even with non-universal soft breaking.</a:t>
            </a:r>
          </a:p>
        </p:txBody>
      </p:sp>
      <p:sp>
        <p:nvSpPr>
          <p:cNvPr id="2069" name="Line 2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53" name="Object 9"/>
          <p:cNvGraphicFramePr>
            <a:graphicFrameLocks noChangeAspect="1"/>
          </p:cNvGraphicFramePr>
          <p:nvPr>
            <p:ph sz="quarter" idx="4"/>
          </p:nvPr>
        </p:nvGraphicFramePr>
        <p:xfrm>
          <a:off x="5486400" y="2514600"/>
          <a:ext cx="2274888" cy="923925"/>
        </p:xfrm>
        <a:graphic>
          <a:graphicData uri="http://schemas.openxmlformats.org/presentationml/2006/ole">
            <p:oleObj spid="_x0000_s2053" name="Equation" r:id="rId7" imgW="1155600" imgH="457200" progId="Equation.3">
              <p:embed/>
            </p:oleObj>
          </a:graphicData>
        </a:graphic>
      </p:graphicFrame>
      <p:sp>
        <p:nvSpPr>
          <p:cNvPr id="2070" name="Line 2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1" name="Text Box 10"/>
          <p:cNvSpPr txBox="1">
            <a:spLocks noChangeArrowheads="1"/>
          </p:cNvSpPr>
          <p:nvPr/>
        </p:nvSpPr>
        <p:spPr bwMode="auto">
          <a:xfrm>
            <a:off x="0" y="3535363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400">
                <a:latin typeface="Times New Roman" pitchFamily="18" charset="0"/>
                <a:ea typeface="ＭＳ Ｐゴシック" pitchFamily="34" charset="-128"/>
              </a:rPr>
              <a:t>Thus for m</a:t>
            </a:r>
            <a:r>
              <a:rPr lang="en-US" altLang="ja-JP" sz="2400" baseline="-25000">
                <a:latin typeface="Times New Roman" pitchFamily="18" charset="0"/>
                <a:ea typeface="ＭＳ Ｐゴシック" pitchFamily="34" charset="-128"/>
              </a:rPr>
              <a:t>0 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</a:rPr>
              <a:t>= 0,          becomes degenerate with       at m</a:t>
            </a:r>
            <a:r>
              <a:rPr lang="en-US" altLang="ja-JP" sz="2400" baseline="-25000">
                <a:latin typeface="Times New Roman" pitchFamily="18" charset="0"/>
                <a:ea typeface="ＭＳ Ｐゴシック" pitchFamily="34" charset="-128"/>
              </a:rPr>
              <a:t>1/2 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</a:rPr>
              <a:t>= 370 GeV, i.e. the coannihilation region begins at</a:t>
            </a:r>
          </a:p>
        </p:txBody>
      </p:sp>
      <p:sp>
        <p:nvSpPr>
          <p:cNvPr id="2072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54" name="Object 11"/>
          <p:cNvGraphicFramePr>
            <a:graphicFrameLocks noChangeAspect="1"/>
          </p:cNvGraphicFramePr>
          <p:nvPr/>
        </p:nvGraphicFramePr>
        <p:xfrm>
          <a:off x="6248400" y="3540125"/>
          <a:ext cx="438150" cy="422275"/>
        </p:xfrm>
        <a:graphic>
          <a:graphicData uri="http://schemas.openxmlformats.org/presentationml/2006/ole">
            <p:oleObj spid="_x0000_s2054" name="Equation" r:id="rId8" imgW="253800" imgH="279360" progId="Equation.3">
              <p:embed/>
            </p:oleObj>
          </a:graphicData>
        </a:graphic>
      </p:graphicFrame>
      <p:sp>
        <p:nvSpPr>
          <p:cNvPr id="2073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55" name="Object 12"/>
          <p:cNvGraphicFramePr>
            <a:graphicFrameLocks noChangeAspect="1"/>
          </p:cNvGraphicFramePr>
          <p:nvPr/>
        </p:nvGraphicFramePr>
        <p:xfrm>
          <a:off x="2438400" y="3505200"/>
          <a:ext cx="357188" cy="476250"/>
        </p:xfrm>
        <a:graphic>
          <a:graphicData uri="http://schemas.openxmlformats.org/presentationml/2006/ole">
            <p:oleObj spid="_x0000_s2055" name="Equation" r:id="rId9" imgW="241200" imgH="317160" progId="Equation.3">
              <p:embed/>
            </p:oleObj>
          </a:graphicData>
        </a:graphic>
      </p:graphicFrame>
      <p:sp>
        <p:nvSpPr>
          <p:cNvPr id="2074" name="Line 2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5" name="Text Box 13"/>
          <p:cNvSpPr txBox="1">
            <a:spLocks noChangeArrowheads="1"/>
          </p:cNvSpPr>
          <p:nvPr/>
        </p:nvSpPr>
        <p:spPr bwMode="auto">
          <a:xfrm>
            <a:off x="2895600" y="4449763"/>
            <a:ext cx="2886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>
                <a:latin typeface="Times New Roman" pitchFamily="18" charset="0"/>
                <a:ea typeface="ＭＳ Ｐゴシック" pitchFamily="34" charset="-128"/>
              </a:rPr>
              <a:t>m</a:t>
            </a:r>
            <a:r>
              <a:rPr lang="en-US" altLang="ja-JP" sz="2400" baseline="-25000">
                <a:latin typeface="Times New Roman" pitchFamily="18" charset="0"/>
                <a:ea typeface="ＭＳ Ｐゴシック" pitchFamily="34" charset="-128"/>
              </a:rPr>
              <a:t>1/2 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</a:rPr>
              <a:t>= (370-400) GeV</a:t>
            </a:r>
          </a:p>
        </p:txBody>
      </p:sp>
      <p:sp>
        <p:nvSpPr>
          <p:cNvPr id="2076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7" name="Text Box 14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4400">
                <a:solidFill>
                  <a:schemeClr val="bg1"/>
                </a:solidFill>
                <a:latin typeface="Cataneo BT"/>
                <a:ea typeface="ＭＳ Ｐゴシック" pitchFamily="34" charset="-128"/>
              </a:rPr>
              <a:t>1. Coannihilation, GUT Scale</a:t>
            </a:r>
          </a:p>
        </p:txBody>
      </p:sp>
      <p:sp>
        <p:nvSpPr>
          <p:cNvPr id="2078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9" name="Text Box 15"/>
          <p:cNvSpPr txBox="1">
            <a:spLocks noChangeArrowheads="1"/>
          </p:cNvSpPr>
          <p:nvPr/>
        </p:nvSpPr>
        <p:spPr bwMode="auto">
          <a:xfrm>
            <a:off x="5867400" y="4038600"/>
            <a:ext cx="2984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</a:rPr>
              <a:t>Arnowitt, Dutta, Santoso’ 01</a:t>
            </a:r>
          </a:p>
        </p:txBody>
      </p:sp>
      <p:sp>
        <p:nvSpPr>
          <p:cNvPr id="2080" name="Line 3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1" name="Slide Number Placeholder 4"/>
          <p:cNvSpPr txBox="1">
            <a:spLocks noGrp="1"/>
          </p:cNvSpPr>
          <p:nvPr/>
        </p:nvSpPr>
        <p:spPr bwMode="auto">
          <a:xfrm>
            <a:off x="8229600" y="64008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A3BAE33-371B-4D49-ACE8-74423DDA5A5A}" type="slidenum">
              <a:rPr lang="ja-JP" altLang="en-US" sz="1400">
                <a:latin typeface="Tahoma" pitchFamily="34" charset="0"/>
                <a:ea typeface="ＭＳ Ｐゴシック" pitchFamily="34" charset="-128"/>
              </a:rPr>
              <a:pPr algn="r"/>
              <a:t>9</a:t>
            </a:fld>
            <a:endParaRPr lang="en-US" altLang="ja-JP" sz="1400">
              <a:latin typeface="Tahoma" pitchFamily="34" charset="0"/>
              <a:ea typeface="ＭＳ Ｐゴシック" pitchFamily="34" charset="-128"/>
            </a:endParaRPr>
          </a:p>
        </p:txBody>
      </p:sp>
      <p:sp>
        <p:nvSpPr>
          <p:cNvPr id="2082" name="Line 32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2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2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87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EF83BB-2CBF-4D59-97FE-86D8F4D37AE7}" type="slidenum">
              <a:rPr lang="ja-JP" altLang="en-US" smtClean="0"/>
              <a:pPr>
                <a:defRPr/>
              </a:pPr>
              <a:t>10</a:t>
            </a:fld>
            <a:endParaRPr lang="en-US" altLang="ja-JP" smtClean="0"/>
          </a:p>
        </p:txBody>
      </p:sp>
      <p:sp>
        <p:nvSpPr>
          <p:cNvPr id="3084" name="Line 81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5" name="Line 4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18983" name="Text Box 1031"/>
          <p:cNvSpPr txBox="1">
            <a:spLocks noChangeArrowheads="1"/>
          </p:cNvSpPr>
          <p:nvPr/>
        </p:nvSpPr>
        <p:spPr bwMode="auto">
          <a:xfrm>
            <a:off x="0" y="0"/>
            <a:ext cx="9144000" cy="701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ja-JP" sz="4000">
                <a:solidFill>
                  <a:schemeClr val="bg1"/>
                </a:solidFill>
                <a:effectLst>
                  <a:outerShdw blurRad="38100" dist="38100" dir="2700000" algn="tl">
                    <a:srgbClr val="1C1C1C"/>
                  </a:outerShdw>
                </a:effectLst>
                <a:latin typeface="Georgia" pitchFamily="18" charset="0"/>
                <a:ea typeface="ＭＳ Ｐゴシック" pitchFamily="34" charset="-128"/>
                <a:cs typeface="+mn-cs"/>
              </a:rPr>
              <a:t>Smoking Gun of CA Region</a:t>
            </a:r>
          </a:p>
        </p:txBody>
      </p:sp>
      <p:sp>
        <p:nvSpPr>
          <p:cNvPr id="3087" name="Line 4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Text Box 1039"/>
          <p:cNvSpPr txBox="1">
            <a:spLocks noChangeArrowheads="1"/>
          </p:cNvSpPr>
          <p:nvPr/>
        </p:nvSpPr>
        <p:spPr bwMode="auto">
          <a:xfrm rot="-608061">
            <a:off x="1863725" y="4665663"/>
            <a:ext cx="638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1400">
                <a:ea typeface="ＭＳ Ｐゴシック" pitchFamily="34" charset="-128"/>
              </a:rPr>
              <a:t>100%</a:t>
            </a:r>
          </a:p>
        </p:txBody>
      </p:sp>
      <p:sp>
        <p:nvSpPr>
          <p:cNvPr id="3089" name="Line 4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0" name="Line 1041"/>
          <p:cNvSpPr>
            <a:spLocks noChangeShapeType="1"/>
          </p:cNvSpPr>
          <p:nvPr/>
        </p:nvSpPr>
        <p:spPr bwMode="auto">
          <a:xfrm flipH="1" flipV="1">
            <a:off x="755650" y="885825"/>
            <a:ext cx="0" cy="5119688"/>
          </a:xfrm>
          <a:prstGeom prst="line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91" name="Line 4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2" name="Line 1042"/>
          <p:cNvSpPr>
            <a:spLocks noChangeShapeType="1"/>
          </p:cNvSpPr>
          <p:nvPr/>
        </p:nvSpPr>
        <p:spPr bwMode="auto">
          <a:xfrm>
            <a:off x="611188" y="6005513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93" name="Line 4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4" name="Line 1043"/>
          <p:cNvSpPr>
            <a:spLocks noChangeShapeType="1"/>
          </p:cNvSpPr>
          <p:nvPr/>
        </p:nvSpPr>
        <p:spPr bwMode="auto">
          <a:xfrm>
            <a:off x="1482725" y="5046663"/>
            <a:ext cx="457200" cy="0"/>
          </a:xfrm>
          <a:prstGeom prst="line">
            <a:avLst/>
          </a:prstGeom>
          <a:noFill/>
          <a:ln w="76200">
            <a:solidFill>
              <a:srgbClr val="0099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95" name="Line 4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6" name="Freeform 1044"/>
          <p:cNvSpPr>
            <a:spLocks/>
          </p:cNvSpPr>
          <p:nvPr/>
        </p:nvSpPr>
        <p:spPr bwMode="auto">
          <a:xfrm>
            <a:off x="1641475" y="4170363"/>
            <a:ext cx="936625" cy="571500"/>
          </a:xfrm>
          <a:custGeom>
            <a:avLst/>
            <a:gdLst>
              <a:gd name="T0" fmla="*/ 0 w 590"/>
              <a:gd name="T1" fmla="*/ 0 h 360"/>
              <a:gd name="T2" fmla="*/ 2147483647 w 590"/>
              <a:gd name="T3" fmla="*/ 2147483647 h 360"/>
              <a:gd name="T4" fmla="*/ 0 60000 65536"/>
              <a:gd name="T5" fmla="*/ 0 60000 65536"/>
              <a:gd name="T6" fmla="*/ 0 w 590"/>
              <a:gd name="T7" fmla="*/ 0 h 360"/>
              <a:gd name="T8" fmla="*/ 590 w 590"/>
              <a:gd name="T9" fmla="*/ 360 h 3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90" h="360">
                <a:moveTo>
                  <a:pt x="0" y="0"/>
                </a:moveTo>
                <a:lnTo>
                  <a:pt x="590" y="360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97" name="Line 4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8" name="Freeform 1045"/>
          <p:cNvSpPr>
            <a:spLocks/>
          </p:cNvSpPr>
          <p:nvPr/>
        </p:nvSpPr>
        <p:spPr bwMode="auto">
          <a:xfrm>
            <a:off x="1882775" y="4862513"/>
            <a:ext cx="717550" cy="127000"/>
          </a:xfrm>
          <a:custGeom>
            <a:avLst/>
            <a:gdLst>
              <a:gd name="T0" fmla="*/ 2147483647 w 452"/>
              <a:gd name="T1" fmla="*/ 0 h 80"/>
              <a:gd name="T2" fmla="*/ 0 w 452"/>
              <a:gd name="T3" fmla="*/ 2147483647 h 80"/>
              <a:gd name="T4" fmla="*/ 0 60000 65536"/>
              <a:gd name="T5" fmla="*/ 0 60000 65536"/>
              <a:gd name="T6" fmla="*/ 0 w 452"/>
              <a:gd name="T7" fmla="*/ 0 h 80"/>
              <a:gd name="T8" fmla="*/ 452 w 452"/>
              <a:gd name="T9" fmla="*/ 80 h 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52" h="80">
                <a:moveTo>
                  <a:pt x="452" y="0"/>
                </a:moveTo>
                <a:lnTo>
                  <a:pt x="0" y="80"/>
                </a:lnTo>
              </a:path>
            </a:pathLst>
          </a:custGeom>
          <a:noFill/>
          <a:ln w="38100" cap="rnd">
            <a:solidFill>
              <a:schemeClr val="tx1"/>
            </a:solidFill>
            <a:prstDash val="sysDot"/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99" name="Line 4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0" name="Freeform 1046"/>
          <p:cNvSpPr>
            <a:spLocks/>
          </p:cNvSpPr>
          <p:nvPr/>
        </p:nvSpPr>
        <p:spPr bwMode="auto">
          <a:xfrm>
            <a:off x="1641475" y="4164013"/>
            <a:ext cx="1738313" cy="349250"/>
          </a:xfrm>
          <a:custGeom>
            <a:avLst/>
            <a:gdLst>
              <a:gd name="T0" fmla="*/ 0 w 1095"/>
              <a:gd name="T1" fmla="*/ 0 h 220"/>
              <a:gd name="T2" fmla="*/ 2147483647 w 1095"/>
              <a:gd name="T3" fmla="*/ 2147483647 h 220"/>
              <a:gd name="T4" fmla="*/ 0 60000 65536"/>
              <a:gd name="T5" fmla="*/ 0 60000 65536"/>
              <a:gd name="T6" fmla="*/ 0 w 1095"/>
              <a:gd name="T7" fmla="*/ 0 h 220"/>
              <a:gd name="T8" fmla="*/ 1095 w 1095"/>
              <a:gd name="T9" fmla="*/ 220 h 2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95" h="220">
                <a:moveTo>
                  <a:pt x="0" y="0"/>
                </a:moveTo>
                <a:lnTo>
                  <a:pt x="1095" y="220"/>
                </a:lnTo>
              </a:path>
            </a:pathLst>
          </a:custGeom>
          <a:noFill/>
          <a:ln w="38100">
            <a:solidFill>
              <a:schemeClr val="hlink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01" name="Line 5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2" name="Freeform 1047"/>
          <p:cNvSpPr>
            <a:spLocks/>
          </p:cNvSpPr>
          <p:nvPr/>
        </p:nvSpPr>
        <p:spPr bwMode="auto">
          <a:xfrm>
            <a:off x="2613025" y="4856163"/>
            <a:ext cx="738188" cy="412750"/>
          </a:xfrm>
          <a:custGeom>
            <a:avLst/>
            <a:gdLst>
              <a:gd name="T0" fmla="*/ 0 w 465"/>
              <a:gd name="T1" fmla="*/ 0 h 260"/>
              <a:gd name="T2" fmla="*/ 2147483647 w 465"/>
              <a:gd name="T3" fmla="*/ 2147483647 h 260"/>
              <a:gd name="T4" fmla="*/ 0 60000 65536"/>
              <a:gd name="T5" fmla="*/ 0 60000 65536"/>
              <a:gd name="T6" fmla="*/ 0 w 465"/>
              <a:gd name="T7" fmla="*/ 0 h 260"/>
              <a:gd name="T8" fmla="*/ 465 w 465"/>
              <a:gd name="T9" fmla="*/ 260 h 2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65" h="260">
                <a:moveTo>
                  <a:pt x="0" y="0"/>
                </a:moveTo>
                <a:lnTo>
                  <a:pt x="465" y="260"/>
                </a:lnTo>
              </a:path>
            </a:pathLst>
          </a:custGeom>
          <a:noFill/>
          <a:ln w="38100">
            <a:solidFill>
              <a:schemeClr val="hlink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03" name="Line 5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074" name="Object 1048"/>
          <p:cNvGraphicFramePr>
            <a:graphicFrameLocks noChangeAspect="1"/>
          </p:cNvGraphicFramePr>
          <p:nvPr/>
        </p:nvGraphicFramePr>
        <p:xfrm>
          <a:off x="2930525" y="4572000"/>
          <a:ext cx="363538" cy="542925"/>
        </p:xfrm>
        <a:graphic>
          <a:graphicData uri="http://schemas.openxmlformats.org/presentationml/2006/ole">
            <p:oleObj spid="_x0000_s3074" name="Equation" r:id="rId4" imgW="164880" imgH="215640" progId="Equation.3">
              <p:embed/>
            </p:oleObj>
          </a:graphicData>
        </a:graphic>
      </p:graphicFrame>
      <p:sp>
        <p:nvSpPr>
          <p:cNvPr id="3104" name="Line 5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075" name="Object 1049"/>
          <p:cNvGraphicFramePr>
            <a:graphicFrameLocks noChangeAspect="1"/>
          </p:cNvGraphicFramePr>
          <p:nvPr/>
        </p:nvGraphicFramePr>
        <p:xfrm>
          <a:off x="3379788" y="5133975"/>
          <a:ext cx="279400" cy="352425"/>
        </p:xfrm>
        <a:graphic>
          <a:graphicData uri="http://schemas.openxmlformats.org/presentationml/2006/ole">
            <p:oleObj spid="_x0000_s3075" name="Equation" r:id="rId5" imgW="126720" imgH="139680" progId="Equation.3">
              <p:embed/>
            </p:oleObj>
          </a:graphicData>
        </a:graphic>
      </p:graphicFrame>
      <p:sp>
        <p:nvSpPr>
          <p:cNvPr id="3105" name="Line 5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076" name="Object 1050"/>
          <p:cNvGraphicFramePr>
            <a:graphicFrameLocks noChangeAspect="1"/>
          </p:cNvGraphicFramePr>
          <p:nvPr/>
        </p:nvGraphicFramePr>
        <p:xfrm>
          <a:off x="3379788" y="4371975"/>
          <a:ext cx="279400" cy="352425"/>
        </p:xfrm>
        <a:graphic>
          <a:graphicData uri="http://schemas.openxmlformats.org/presentationml/2006/ole">
            <p:oleObj spid="_x0000_s3076" name="Equation" r:id="rId6" imgW="126720" imgH="139680" progId="Equation.3">
              <p:embed/>
            </p:oleObj>
          </a:graphicData>
        </a:graphic>
      </p:graphicFrame>
      <p:sp>
        <p:nvSpPr>
          <p:cNvPr id="3106" name="Line 5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077" name="Object 1051"/>
          <p:cNvGraphicFramePr>
            <a:graphicFrameLocks noChangeAspect="1"/>
          </p:cNvGraphicFramePr>
          <p:nvPr/>
        </p:nvGraphicFramePr>
        <p:xfrm>
          <a:off x="2027238" y="1676400"/>
          <a:ext cx="438150" cy="538163"/>
        </p:xfrm>
        <a:graphic>
          <a:graphicData uri="http://schemas.openxmlformats.org/presentationml/2006/ole">
            <p:oleObj spid="_x0000_s3077" name="Equation" r:id="rId7" imgW="203040" imgH="215640" progId="Equation.3">
              <p:embed/>
            </p:oleObj>
          </a:graphicData>
        </a:graphic>
      </p:graphicFrame>
      <p:sp>
        <p:nvSpPr>
          <p:cNvPr id="3107" name="Line 5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078" name="Object 1052"/>
          <p:cNvGraphicFramePr>
            <a:graphicFrameLocks noChangeAspect="1"/>
          </p:cNvGraphicFramePr>
          <p:nvPr/>
        </p:nvGraphicFramePr>
        <p:xfrm>
          <a:off x="914400" y="4699000"/>
          <a:ext cx="447675" cy="576263"/>
        </p:xfrm>
        <a:graphic>
          <a:graphicData uri="http://schemas.openxmlformats.org/presentationml/2006/ole">
            <p:oleObj spid="_x0000_s3078" name="Equation" r:id="rId8" imgW="203040" imgH="228600" progId="Equation.3">
              <p:embed/>
            </p:oleObj>
          </a:graphicData>
        </a:graphic>
      </p:graphicFrame>
      <p:sp>
        <p:nvSpPr>
          <p:cNvPr id="3108" name="Line 5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079" name="Object 1053"/>
          <p:cNvGraphicFramePr>
            <a:graphicFrameLocks noChangeAspect="1"/>
          </p:cNvGraphicFramePr>
          <p:nvPr/>
        </p:nvGraphicFramePr>
        <p:xfrm>
          <a:off x="931863" y="3827463"/>
          <a:ext cx="550862" cy="577850"/>
        </p:xfrm>
        <a:graphic>
          <a:graphicData uri="http://schemas.openxmlformats.org/presentationml/2006/ole">
            <p:oleObj spid="_x0000_s3079" name="Equation" r:id="rId9" imgW="203040" imgH="228600" progId="Equation.3">
              <p:embed/>
            </p:oleObj>
          </a:graphicData>
        </a:graphic>
      </p:graphicFrame>
      <p:sp>
        <p:nvSpPr>
          <p:cNvPr id="3109" name="Line 5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080" name="Object 1054"/>
          <p:cNvGraphicFramePr>
            <a:graphicFrameLocks noChangeAspect="1"/>
          </p:cNvGraphicFramePr>
          <p:nvPr/>
        </p:nvGraphicFramePr>
        <p:xfrm>
          <a:off x="966788" y="1143000"/>
          <a:ext cx="328612" cy="501650"/>
        </p:xfrm>
        <a:graphic>
          <a:graphicData uri="http://schemas.openxmlformats.org/presentationml/2006/ole">
            <p:oleObj spid="_x0000_s3080" name="Equation" r:id="rId10" imgW="152280" imgH="203040" progId="Equation.3">
              <p:embed/>
            </p:oleObj>
          </a:graphicData>
        </a:graphic>
      </p:graphicFrame>
      <p:sp>
        <p:nvSpPr>
          <p:cNvPr id="3110" name="Line 5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1" name="Text Box 1055"/>
          <p:cNvSpPr txBox="1">
            <a:spLocks noChangeArrowheads="1"/>
          </p:cNvSpPr>
          <p:nvPr/>
        </p:nvSpPr>
        <p:spPr bwMode="auto">
          <a:xfrm rot="2054461">
            <a:off x="2036763" y="4346575"/>
            <a:ext cx="539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1400">
                <a:ea typeface="ＭＳ Ｐゴシック" pitchFamily="34" charset="-128"/>
              </a:rPr>
              <a:t>97%</a:t>
            </a:r>
          </a:p>
        </p:txBody>
      </p:sp>
      <p:sp>
        <p:nvSpPr>
          <p:cNvPr id="3112" name="Line 5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3" name="Line 1056"/>
          <p:cNvSpPr>
            <a:spLocks noChangeShapeType="1"/>
          </p:cNvSpPr>
          <p:nvPr/>
        </p:nvSpPr>
        <p:spPr bwMode="auto">
          <a:xfrm>
            <a:off x="2465388" y="1905000"/>
            <a:ext cx="45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14" name="Line 6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5" name="Freeform 1057"/>
          <p:cNvSpPr>
            <a:spLocks/>
          </p:cNvSpPr>
          <p:nvPr/>
        </p:nvSpPr>
        <p:spPr bwMode="auto">
          <a:xfrm>
            <a:off x="1711325" y="1371600"/>
            <a:ext cx="971550" cy="500063"/>
          </a:xfrm>
          <a:custGeom>
            <a:avLst/>
            <a:gdLst>
              <a:gd name="T0" fmla="*/ 0 w 612"/>
              <a:gd name="T1" fmla="*/ 0 h 315"/>
              <a:gd name="T2" fmla="*/ 2147483647 w 612"/>
              <a:gd name="T3" fmla="*/ 2147483647 h 315"/>
              <a:gd name="T4" fmla="*/ 0 60000 65536"/>
              <a:gd name="T5" fmla="*/ 0 60000 65536"/>
              <a:gd name="T6" fmla="*/ 0 w 612"/>
              <a:gd name="T7" fmla="*/ 0 h 315"/>
              <a:gd name="T8" fmla="*/ 612 w 612"/>
              <a:gd name="T9" fmla="*/ 315 h 3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2" h="315">
                <a:moveTo>
                  <a:pt x="0" y="0"/>
                </a:moveTo>
                <a:lnTo>
                  <a:pt x="612" y="315"/>
                </a:lnTo>
              </a:path>
            </a:pathLst>
          </a:custGeom>
          <a:noFill/>
          <a:ln w="38100" cap="rnd">
            <a:solidFill>
              <a:schemeClr val="tx1"/>
            </a:solidFill>
            <a:prstDash val="sysDot"/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16" name="Line 6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7" name="Line 1058"/>
          <p:cNvSpPr>
            <a:spLocks noChangeShapeType="1"/>
          </p:cNvSpPr>
          <p:nvPr/>
        </p:nvSpPr>
        <p:spPr bwMode="auto">
          <a:xfrm>
            <a:off x="1482725" y="1371600"/>
            <a:ext cx="457200" cy="0"/>
          </a:xfrm>
          <a:prstGeom prst="line">
            <a:avLst/>
          </a:prstGeom>
          <a:noFill/>
          <a:ln w="76200">
            <a:solidFill>
              <a:srgbClr val="0099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18" name="Line 6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9" name="Line 1059"/>
          <p:cNvSpPr>
            <a:spLocks noChangeShapeType="1"/>
          </p:cNvSpPr>
          <p:nvPr/>
        </p:nvSpPr>
        <p:spPr bwMode="auto">
          <a:xfrm>
            <a:off x="1482725" y="4132263"/>
            <a:ext cx="457200" cy="0"/>
          </a:xfrm>
          <a:prstGeom prst="line">
            <a:avLst/>
          </a:prstGeom>
          <a:noFill/>
          <a:ln w="76200">
            <a:solidFill>
              <a:srgbClr val="0099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20" name="Line 6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21" name="Freeform 1060"/>
          <p:cNvSpPr>
            <a:spLocks/>
          </p:cNvSpPr>
          <p:nvPr/>
        </p:nvSpPr>
        <p:spPr bwMode="auto">
          <a:xfrm>
            <a:off x="1635125" y="1916113"/>
            <a:ext cx="1004888" cy="2197100"/>
          </a:xfrm>
          <a:custGeom>
            <a:avLst/>
            <a:gdLst>
              <a:gd name="T0" fmla="*/ 2147483647 w 633"/>
              <a:gd name="T1" fmla="*/ 0 h 1384"/>
              <a:gd name="T2" fmla="*/ 0 w 633"/>
              <a:gd name="T3" fmla="*/ 2147483647 h 1384"/>
              <a:gd name="T4" fmla="*/ 0 60000 65536"/>
              <a:gd name="T5" fmla="*/ 0 60000 65536"/>
              <a:gd name="T6" fmla="*/ 0 w 633"/>
              <a:gd name="T7" fmla="*/ 0 h 1384"/>
              <a:gd name="T8" fmla="*/ 633 w 633"/>
              <a:gd name="T9" fmla="*/ 1384 h 138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33" h="1384">
                <a:moveTo>
                  <a:pt x="633" y="0"/>
                </a:moveTo>
                <a:lnTo>
                  <a:pt x="0" y="1384"/>
                </a:lnTo>
              </a:path>
            </a:pathLst>
          </a:custGeom>
          <a:noFill/>
          <a:ln w="38100" cap="rnd">
            <a:solidFill>
              <a:schemeClr val="tx1"/>
            </a:solidFill>
            <a:prstDash val="sysDot"/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22" name="Line 6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081" name="Object 1061"/>
          <p:cNvGraphicFramePr>
            <a:graphicFrameLocks noChangeAspect="1"/>
          </p:cNvGraphicFramePr>
          <p:nvPr/>
        </p:nvGraphicFramePr>
        <p:xfrm>
          <a:off x="3379788" y="3767138"/>
          <a:ext cx="271462" cy="347662"/>
        </p:xfrm>
        <a:graphic>
          <a:graphicData uri="http://schemas.openxmlformats.org/presentationml/2006/ole">
            <p:oleObj spid="_x0000_s3081" name="Equation" r:id="rId11" imgW="126720" imgH="139680" progId="Equation.3">
              <p:embed/>
            </p:oleObj>
          </a:graphicData>
        </a:graphic>
      </p:graphicFrame>
      <p:sp>
        <p:nvSpPr>
          <p:cNvPr id="3123" name="Line 6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24" name="Freeform 1062"/>
          <p:cNvSpPr>
            <a:spLocks/>
          </p:cNvSpPr>
          <p:nvPr/>
        </p:nvSpPr>
        <p:spPr bwMode="auto">
          <a:xfrm>
            <a:off x="2654300" y="1930400"/>
            <a:ext cx="812800" cy="1785938"/>
          </a:xfrm>
          <a:custGeom>
            <a:avLst/>
            <a:gdLst>
              <a:gd name="T0" fmla="*/ 0 w 512"/>
              <a:gd name="T1" fmla="*/ 0 h 1125"/>
              <a:gd name="T2" fmla="*/ 2147483647 w 512"/>
              <a:gd name="T3" fmla="*/ 2147483647 h 1125"/>
              <a:gd name="T4" fmla="*/ 0 60000 65536"/>
              <a:gd name="T5" fmla="*/ 0 60000 65536"/>
              <a:gd name="T6" fmla="*/ 0 w 512"/>
              <a:gd name="T7" fmla="*/ 0 h 1125"/>
              <a:gd name="T8" fmla="*/ 512 w 512"/>
              <a:gd name="T9" fmla="*/ 1125 h 11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12" h="1125">
                <a:moveTo>
                  <a:pt x="0" y="0"/>
                </a:moveTo>
                <a:lnTo>
                  <a:pt x="512" y="1125"/>
                </a:lnTo>
              </a:path>
            </a:pathLst>
          </a:custGeom>
          <a:noFill/>
          <a:ln w="38100">
            <a:solidFill>
              <a:schemeClr val="hlink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25" name="Line 6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26" name="Freeform 1063"/>
          <p:cNvSpPr>
            <a:spLocks/>
          </p:cNvSpPr>
          <p:nvPr/>
        </p:nvSpPr>
        <p:spPr bwMode="auto">
          <a:xfrm>
            <a:off x="1797050" y="1436688"/>
            <a:ext cx="1554163" cy="276225"/>
          </a:xfrm>
          <a:custGeom>
            <a:avLst/>
            <a:gdLst>
              <a:gd name="T0" fmla="*/ 0 w 979"/>
              <a:gd name="T1" fmla="*/ 0 h 174"/>
              <a:gd name="T2" fmla="*/ 2147483647 w 979"/>
              <a:gd name="T3" fmla="*/ 2147483647 h 174"/>
              <a:gd name="T4" fmla="*/ 0 60000 65536"/>
              <a:gd name="T5" fmla="*/ 0 60000 65536"/>
              <a:gd name="T6" fmla="*/ 0 w 979"/>
              <a:gd name="T7" fmla="*/ 0 h 174"/>
              <a:gd name="T8" fmla="*/ 979 w 979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79" h="174">
                <a:moveTo>
                  <a:pt x="0" y="0"/>
                </a:moveTo>
                <a:lnTo>
                  <a:pt x="979" y="174"/>
                </a:lnTo>
              </a:path>
            </a:pathLst>
          </a:custGeom>
          <a:noFill/>
          <a:ln w="38100">
            <a:solidFill>
              <a:schemeClr val="hlink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27" name="Line 6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082" name="Object 1064"/>
          <p:cNvGraphicFramePr>
            <a:graphicFrameLocks noChangeAspect="1"/>
          </p:cNvGraphicFramePr>
          <p:nvPr/>
        </p:nvGraphicFramePr>
        <p:xfrm>
          <a:off x="3379788" y="1524000"/>
          <a:ext cx="271462" cy="347663"/>
        </p:xfrm>
        <a:graphic>
          <a:graphicData uri="http://schemas.openxmlformats.org/presentationml/2006/ole">
            <p:oleObj spid="_x0000_s3082" name="Equation" r:id="rId12" imgW="126720" imgH="139680" progId="Equation.3">
              <p:embed/>
            </p:oleObj>
          </a:graphicData>
        </a:graphic>
      </p:graphicFrame>
      <p:sp>
        <p:nvSpPr>
          <p:cNvPr id="3128" name="Line 6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29" name="Line 1065"/>
          <p:cNvSpPr>
            <a:spLocks noChangeShapeType="1"/>
          </p:cNvSpPr>
          <p:nvPr/>
        </p:nvSpPr>
        <p:spPr bwMode="auto">
          <a:xfrm>
            <a:off x="2473325" y="4818063"/>
            <a:ext cx="45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30" name="Line 6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31" name="Text Box 1066"/>
          <p:cNvSpPr txBox="1">
            <a:spLocks noChangeArrowheads="1"/>
          </p:cNvSpPr>
          <p:nvPr/>
        </p:nvSpPr>
        <p:spPr bwMode="auto">
          <a:xfrm rot="-5400000">
            <a:off x="-678657" y="3117057"/>
            <a:ext cx="2271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>
                <a:latin typeface="Georgia" pitchFamily="18" charset="0"/>
                <a:ea typeface="ＭＳ Ｐゴシック" pitchFamily="34" charset="-128"/>
              </a:rPr>
              <a:t>SUSY Masses</a:t>
            </a:r>
          </a:p>
        </p:txBody>
      </p:sp>
      <p:sp>
        <p:nvSpPr>
          <p:cNvPr id="3132" name="Line 7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33" name="Text Box 1067"/>
          <p:cNvSpPr txBox="1">
            <a:spLocks noChangeArrowheads="1"/>
          </p:cNvSpPr>
          <p:nvPr/>
        </p:nvSpPr>
        <p:spPr bwMode="auto">
          <a:xfrm>
            <a:off x="1236663" y="5143500"/>
            <a:ext cx="974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>
                <a:latin typeface="Georgia" pitchFamily="18" charset="0"/>
                <a:ea typeface="ＭＳ Ｐゴシック" pitchFamily="34" charset="-128"/>
              </a:rPr>
              <a:t>(</a:t>
            </a:r>
            <a:r>
              <a:rPr lang="en-US" altLang="ja-JP">
                <a:solidFill>
                  <a:srgbClr val="FF0000"/>
                </a:solidFill>
                <a:latin typeface="Georgia" pitchFamily="18" charset="0"/>
                <a:ea typeface="ＭＳ Ｐゴシック" pitchFamily="34" charset="-128"/>
              </a:rPr>
              <a:t>CDM</a:t>
            </a:r>
            <a:r>
              <a:rPr lang="en-US" altLang="ja-JP">
                <a:latin typeface="Georgia" pitchFamily="18" charset="0"/>
                <a:ea typeface="ＭＳ Ｐゴシック" pitchFamily="34" charset="-128"/>
              </a:rPr>
              <a:t>)</a:t>
            </a:r>
          </a:p>
        </p:txBody>
      </p:sp>
      <p:sp>
        <p:nvSpPr>
          <p:cNvPr id="3134" name="Line 7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35" name="Text Box 1068"/>
          <p:cNvSpPr txBox="1">
            <a:spLocks noChangeArrowheads="1"/>
          </p:cNvSpPr>
          <p:nvPr/>
        </p:nvSpPr>
        <p:spPr bwMode="auto">
          <a:xfrm>
            <a:off x="1066800" y="5546725"/>
            <a:ext cx="2286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ja-JP" sz="2000">
                <a:solidFill>
                  <a:srgbClr val="FF0000"/>
                </a:solidFill>
                <a:latin typeface="Georgia" pitchFamily="18" charset="0"/>
                <a:ea typeface="ＭＳ Ｐゴシック" pitchFamily="34" charset="-128"/>
              </a:rPr>
              <a:t>2 quarks</a:t>
            </a:r>
            <a:r>
              <a:rPr lang="en-US" altLang="ja-JP" sz="2000">
                <a:latin typeface="Georgia" pitchFamily="18" charset="0"/>
                <a:ea typeface="ＭＳ Ｐゴシック" pitchFamily="34" charset="-128"/>
              </a:rPr>
              <a:t>+</a:t>
            </a:r>
            <a:r>
              <a:rPr lang="en-US" altLang="ja-JP" sz="2000">
                <a:solidFill>
                  <a:srgbClr val="FF0000"/>
                </a:solidFill>
                <a:latin typeface="Georgia" pitchFamily="18" charset="0"/>
                <a:ea typeface="ＭＳ Ｐゴシック" pitchFamily="34" charset="-128"/>
              </a:rPr>
              <a:t>2 </a:t>
            </a:r>
            <a:r>
              <a:rPr lang="en-US" altLang="ja-JP" sz="2000" i="1">
                <a:solidFill>
                  <a:srgbClr val="FF0000"/>
                </a:solidFill>
                <a:latin typeface="Symbol" pitchFamily="18" charset="2"/>
                <a:ea typeface="ＭＳ Ｐゴシック" pitchFamily="34" charset="-128"/>
              </a:rPr>
              <a:t>t</a:t>
            </a:r>
            <a:r>
              <a:rPr lang="en-US" altLang="ja-JP" sz="2000">
                <a:solidFill>
                  <a:srgbClr val="FF0000"/>
                </a:solidFill>
                <a:latin typeface="Georgia" pitchFamily="18" charset="0"/>
                <a:ea typeface="ＭＳ Ｐゴシック" pitchFamily="34" charset="-128"/>
              </a:rPr>
              <a:t>’s</a:t>
            </a:r>
          </a:p>
          <a:p>
            <a:pPr algn="ctr"/>
            <a:r>
              <a:rPr lang="en-US" altLang="ja-JP" sz="2000">
                <a:latin typeface="Georgia" pitchFamily="18" charset="0"/>
                <a:ea typeface="ＭＳ Ｐゴシック" pitchFamily="34" charset="-128"/>
              </a:rPr>
              <a:t>+</a:t>
            </a:r>
            <a:r>
              <a:rPr lang="en-US" altLang="ja-JP" sz="2000">
                <a:solidFill>
                  <a:srgbClr val="008000"/>
                </a:solidFill>
                <a:latin typeface="Georgia" pitchFamily="18" charset="0"/>
                <a:ea typeface="ＭＳ Ｐゴシック" pitchFamily="34" charset="-128"/>
              </a:rPr>
              <a:t>missing energy</a:t>
            </a:r>
          </a:p>
        </p:txBody>
      </p:sp>
      <p:sp>
        <p:nvSpPr>
          <p:cNvPr id="3136" name="Line 7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919027" name="Picture 107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44950" y="4495800"/>
            <a:ext cx="755650" cy="762000"/>
          </a:xfrm>
          <a:prstGeom prst="rect">
            <a:avLst/>
          </a:prstGeom>
          <a:noFill/>
          <a:ln w="57150" algn="ctr">
            <a:noFill/>
            <a:miter lim="800000"/>
            <a:headEnd/>
            <a:tailEnd/>
          </a:ln>
        </p:spPr>
      </p:pic>
      <p:sp>
        <p:nvSpPr>
          <p:cNvPr id="3138" name="Line 7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39" name="Text Box 1076"/>
          <p:cNvSpPr txBox="1">
            <a:spLocks noChangeArrowheads="1"/>
          </p:cNvSpPr>
          <p:nvPr/>
        </p:nvSpPr>
        <p:spPr bwMode="auto">
          <a:xfrm rot="-3572823">
            <a:off x="2820193" y="3761582"/>
            <a:ext cx="2614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2400">
                <a:latin typeface="Times New Roman" pitchFamily="18" charset="0"/>
                <a:ea typeface="ＭＳ Ｐゴシック" pitchFamily="34" charset="-128"/>
              </a:rPr>
              <a:t>Unique kinematics</a:t>
            </a:r>
          </a:p>
        </p:txBody>
      </p:sp>
      <p:sp>
        <p:nvSpPr>
          <p:cNvPr id="3140" name="Line 7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141" name="Picture 1100" descr="sl_Various_Equations_4"/>
          <p:cNvPicPr>
            <a:picLocks noChangeAspect="1" noChangeArrowheads="1"/>
          </p:cNvPicPr>
          <p:nvPr/>
        </p:nvPicPr>
        <p:blipFill>
          <a:blip r:embed="rId14" cstate="print"/>
          <a:srcRect l="740"/>
          <a:stretch>
            <a:fillRect/>
          </a:stretch>
        </p:blipFill>
        <p:spPr bwMode="auto">
          <a:xfrm>
            <a:off x="3521075" y="5505450"/>
            <a:ext cx="2117725" cy="777875"/>
          </a:xfrm>
          <a:prstGeom prst="rect">
            <a:avLst/>
          </a:prstGeom>
          <a:noFill/>
          <a:ln w="9525" algn="ctr">
            <a:solidFill>
              <a:srgbClr val="006600"/>
            </a:solidFill>
            <a:miter lim="800000"/>
            <a:headEnd/>
            <a:tailEnd/>
          </a:ln>
        </p:spPr>
      </p:pic>
      <p:sp>
        <p:nvSpPr>
          <p:cNvPr id="3142" name="Line 7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43" name="Slide Number Placeholder 4"/>
          <p:cNvSpPr txBox="1">
            <a:spLocks noGrp="1"/>
          </p:cNvSpPr>
          <p:nvPr/>
        </p:nvSpPr>
        <p:spPr bwMode="auto">
          <a:xfrm>
            <a:off x="8229600" y="64008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7823250-8083-4F3C-A47B-256C91DA6570}" type="slidenum">
              <a:rPr lang="ja-JP" altLang="en-US" sz="1400">
                <a:latin typeface="Tahoma" pitchFamily="34" charset="0"/>
                <a:ea typeface="ＭＳ Ｐゴシック" pitchFamily="34" charset="-128"/>
              </a:rPr>
              <a:pPr algn="r"/>
              <a:t>10</a:t>
            </a:fld>
            <a:endParaRPr lang="en-US" altLang="ja-JP" sz="1400">
              <a:latin typeface="Tahoma" pitchFamily="34" charset="0"/>
              <a:ea typeface="ＭＳ Ｐゴシック" pitchFamily="34" charset="-128"/>
            </a:endParaRPr>
          </a:p>
        </p:txBody>
      </p:sp>
      <p:sp>
        <p:nvSpPr>
          <p:cNvPr id="3144" name="Line 7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4597" name="Text Box 37"/>
          <p:cNvSpPr txBox="1">
            <a:spLocks noChangeArrowheads="1"/>
          </p:cNvSpPr>
          <p:nvPr/>
        </p:nvSpPr>
        <p:spPr bwMode="auto">
          <a:xfrm>
            <a:off x="5327650" y="2133600"/>
            <a:ext cx="376555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207D8"/>
                </a:solidFill>
                <a:latin typeface="Times New Roman" pitchFamily="18" charset="0"/>
              </a:rPr>
              <a:t>Low energy taus </a:t>
            </a:r>
          </a:p>
          <a:p>
            <a:r>
              <a:rPr lang="en-US" sz="2400">
                <a:solidFill>
                  <a:srgbClr val="0207D8"/>
                </a:solidFill>
                <a:latin typeface="Times New Roman" pitchFamily="18" charset="0"/>
              </a:rPr>
              <a:t>characterize the CA region</a:t>
            </a:r>
          </a:p>
          <a:p>
            <a:endParaRPr lang="en-US" sz="2400">
              <a:solidFill>
                <a:srgbClr val="0207D8"/>
              </a:solidFill>
              <a:latin typeface="Times New Roman" pitchFamily="18" charset="0"/>
            </a:endParaRPr>
          </a:p>
          <a:p>
            <a:r>
              <a:rPr lang="en-US" sz="2400">
                <a:solidFill>
                  <a:srgbClr val="CC0000"/>
                </a:solidFill>
                <a:latin typeface="Times New Roman" pitchFamily="18" charset="0"/>
              </a:rPr>
              <a:t>However, one needs to </a:t>
            </a:r>
          </a:p>
          <a:p>
            <a:r>
              <a:rPr lang="en-US" sz="2400">
                <a:solidFill>
                  <a:srgbClr val="CC0000"/>
                </a:solidFill>
                <a:latin typeface="Times New Roman" pitchFamily="18" charset="0"/>
              </a:rPr>
              <a:t>measure the model </a:t>
            </a:r>
          </a:p>
          <a:p>
            <a:r>
              <a:rPr lang="en-US" sz="2400">
                <a:solidFill>
                  <a:srgbClr val="CC0000"/>
                </a:solidFill>
                <a:latin typeface="Times New Roman" pitchFamily="18" charset="0"/>
              </a:rPr>
              <a:t>parameters to predict the</a:t>
            </a:r>
          </a:p>
          <a:p>
            <a:r>
              <a:rPr lang="en-US" sz="2400">
                <a:solidFill>
                  <a:srgbClr val="CC0000"/>
                </a:solidFill>
                <a:latin typeface="Times New Roman" pitchFamily="18" charset="0"/>
              </a:rPr>
              <a:t>dark matter content in this </a:t>
            </a:r>
          </a:p>
          <a:p>
            <a:r>
              <a:rPr lang="en-US" sz="2400">
                <a:solidFill>
                  <a:srgbClr val="CC0000"/>
                </a:solidFill>
                <a:latin typeface="Times New Roman" pitchFamily="18" charset="0"/>
              </a:rPr>
              <a:t>scenario</a:t>
            </a:r>
          </a:p>
        </p:txBody>
      </p:sp>
      <p:sp>
        <p:nvSpPr>
          <p:cNvPr id="3146" name="Line 7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47" name="Text Box 39"/>
          <p:cNvSpPr txBox="1">
            <a:spLocks noChangeArrowheads="1"/>
          </p:cNvSpPr>
          <p:nvPr/>
        </p:nvSpPr>
        <p:spPr bwMode="auto">
          <a:xfrm>
            <a:off x="1981200" y="762000"/>
            <a:ext cx="6364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8000"/>
                </a:solidFill>
                <a:latin typeface="Times New Roman" pitchFamily="18" charset="0"/>
              </a:rPr>
              <a:t>Typical decay chain and final states at the LHC</a:t>
            </a:r>
          </a:p>
        </p:txBody>
      </p:sp>
      <p:sp>
        <p:nvSpPr>
          <p:cNvPr id="3148" name="Line 7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49" name="Text Box 40"/>
          <p:cNvSpPr txBox="1">
            <a:spLocks noChangeArrowheads="1"/>
          </p:cNvSpPr>
          <p:nvPr/>
        </p:nvSpPr>
        <p:spPr bwMode="auto">
          <a:xfrm>
            <a:off x="4860925" y="1384300"/>
            <a:ext cx="3978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>
                <a:solidFill>
                  <a:srgbClr val="008000"/>
                </a:solidFill>
                <a:latin typeface="Georgia" pitchFamily="18" charset="0"/>
                <a:ea typeface="ＭＳ Ｐゴシック" pitchFamily="34" charset="-128"/>
              </a:rPr>
              <a:t>Jets + </a:t>
            </a:r>
            <a:r>
              <a:rPr lang="en-US" altLang="ja-JP" sz="2000">
                <a:solidFill>
                  <a:srgbClr val="008000"/>
                </a:solidFill>
                <a:latin typeface="Symbol" pitchFamily="18" charset="2"/>
                <a:ea typeface="ＭＳ Ｐゴシック" pitchFamily="34" charset="-128"/>
              </a:rPr>
              <a:t>t</a:t>
            </a:r>
            <a:r>
              <a:rPr lang="en-US" altLang="ja-JP" sz="2000">
                <a:solidFill>
                  <a:srgbClr val="008000"/>
                </a:solidFill>
                <a:latin typeface="Georgia" pitchFamily="18" charset="0"/>
                <a:ea typeface="ＭＳ Ｐゴシック" pitchFamily="34" charset="-128"/>
              </a:rPr>
              <a:t>’s+ missing energy</a:t>
            </a:r>
          </a:p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3150" name="Line 7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51" name="Line 41"/>
          <p:cNvSpPr>
            <a:spLocks noChangeShapeType="1"/>
          </p:cNvSpPr>
          <p:nvPr/>
        </p:nvSpPr>
        <p:spPr bwMode="auto">
          <a:xfrm>
            <a:off x="6096000" y="1219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52" name="Line 80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19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34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34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459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3"/>
                </a:solidFill>
              </a:rPr>
              <a:t>SUSY at the LHC Dilemma...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1747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DA8FE-55E6-4BFD-927A-543B30148EF1}" type="slidenum">
              <a:rPr lang="ja-JP" altLang="en-US" smtClean="0"/>
              <a:pPr>
                <a:defRPr/>
              </a:pPr>
              <a:t>11</a:t>
            </a:fld>
            <a:endParaRPr lang="en-US" altLang="ja-JP" smtClean="0"/>
          </a:p>
        </p:txBody>
      </p:sp>
      <p:pic>
        <p:nvPicPr>
          <p:cNvPr id="5120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690563"/>
            <a:ext cx="8001000" cy="547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3"/>
                </a:solidFill>
              </a:rPr>
              <a:t>SUSY at the LHC Dilemma...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2771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B4819A-88E5-4D79-A330-D3ED2F64942F}" type="slidenum">
              <a:rPr lang="ja-JP" altLang="en-US" smtClean="0"/>
              <a:pPr>
                <a:defRPr/>
              </a:pPr>
              <a:t>12</a:t>
            </a:fld>
            <a:endParaRPr lang="en-US" altLang="ja-JP" smtClean="0"/>
          </a:p>
        </p:txBody>
      </p:sp>
      <p:pic>
        <p:nvPicPr>
          <p:cNvPr id="52228" name="Picture 4" descr="CosmologyLHC-Final_Page_047.jpg"/>
          <p:cNvPicPr>
            <a:picLocks noChangeAspect="1"/>
          </p:cNvPicPr>
          <p:nvPr/>
        </p:nvPicPr>
        <p:blipFill>
          <a:blip r:embed="rId2" cstate="print"/>
          <a:srcRect t="18520" b="5292"/>
          <a:stretch>
            <a:fillRect/>
          </a:stretch>
        </p:blipFill>
        <p:spPr bwMode="auto">
          <a:xfrm>
            <a:off x="685800" y="1295400"/>
            <a:ext cx="82677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9" name="TextBox 5"/>
          <p:cNvSpPr txBox="1">
            <a:spLocks noChangeArrowheads="1"/>
          </p:cNvSpPr>
          <p:nvPr/>
        </p:nvSpPr>
        <p:spPr bwMode="auto">
          <a:xfrm>
            <a:off x="2209800" y="685800"/>
            <a:ext cx="42878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/>
              <a:t>OS-LS Subtraction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B54BA-2E6A-4546-981C-A74C16D9B24A}" type="slidenum">
              <a:rPr lang="ja-JP" altLang="en-US" smtClean="0"/>
              <a:pPr>
                <a:defRPr/>
              </a:pPr>
              <a:t>13</a:t>
            </a:fld>
            <a:endParaRPr lang="en-US" altLang="ja-JP" smtClean="0"/>
          </a:p>
        </p:txBody>
      </p:sp>
      <p:sp>
        <p:nvSpPr>
          <p:cNvPr id="4108" name="Line 94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9" name="Line 4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110" name="Picture 3" descr="sl_2tauAnalysis_path_071214_Page_1"/>
          <p:cNvPicPr>
            <a:picLocks noChangeAspect="1" noChangeArrowheads="1"/>
          </p:cNvPicPr>
          <p:nvPr/>
        </p:nvPicPr>
        <p:blipFill>
          <a:blip r:embed="rId4" cstate="print"/>
          <a:srcRect b="5104"/>
          <a:stretch>
            <a:fillRect/>
          </a:stretch>
        </p:blipFill>
        <p:spPr bwMode="auto">
          <a:xfrm>
            <a:off x="4495800" y="3336925"/>
            <a:ext cx="4572000" cy="32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1" name="Line 5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ja-JP" sz="5400">
                <a:solidFill>
                  <a:srgbClr val="FFFF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CA Region: Final States</a:t>
            </a:r>
          </a:p>
        </p:txBody>
      </p:sp>
      <p:sp>
        <p:nvSpPr>
          <p:cNvPr id="4113" name="Line 5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4"/>
          <p:cNvSpPr>
            <a:spLocks noChangeArrowheads="1"/>
          </p:cNvSpPr>
          <p:nvPr/>
        </p:nvSpPr>
        <p:spPr bwMode="auto">
          <a:xfrm>
            <a:off x="46038" y="6126163"/>
            <a:ext cx="4389437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99"/>
            </a:solidFill>
            <a:prstDash val="lgDash"/>
            <a:miter lim="800000"/>
            <a:headEnd/>
            <a:tailEnd/>
          </a:ln>
          <a:effectLst/>
        </p:spPr>
        <p:txBody>
          <a:bodyPr tIns="0" bIns="0" anchor="ctr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  <a:defRPr/>
            </a:pPr>
            <a:r>
              <a:rPr lang="en-US" altLang="ja-JP" sz="2000" i="1" dirty="0">
                <a:latin typeface="Symbol" pitchFamily="18" charset="2"/>
                <a:ea typeface="ＭＳ Ｐゴシック" pitchFamily="34" charset="-128"/>
                <a:cs typeface="+mn-cs"/>
              </a:rPr>
              <a:t>e</a:t>
            </a:r>
            <a:r>
              <a:rPr lang="en-US" altLang="ja-JP" sz="2000" i="1" baseline="-25000" dirty="0">
                <a:latin typeface="Symbol" pitchFamily="18" charset="2"/>
                <a:ea typeface="ＭＳ Ｐゴシック" pitchFamily="34" charset="-128"/>
                <a:cs typeface="+mn-cs"/>
              </a:rPr>
              <a:t>t</a:t>
            </a:r>
            <a:r>
              <a:rPr lang="en-US" altLang="ja-JP" sz="2000" dirty="0">
                <a:latin typeface="Arial" charset="0"/>
                <a:ea typeface="ＭＳ Ｐゴシック" pitchFamily="34" charset="-128"/>
                <a:cs typeface="+mn-cs"/>
              </a:rPr>
              <a:t> </a:t>
            </a:r>
            <a:r>
              <a:rPr lang="en-US" altLang="ja-JP" sz="20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= 50%, </a:t>
            </a:r>
            <a:r>
              <a:rPr lang="en-US" altLang="ja-JP" sz="2000" i="1" dirty="0" err="1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f</a:t>
            </a:r>
            <a:r>
              <a:rPr lang="en-US" altLang="ja-JP" sz="2000" baseline="-25000" dirty="0" err="1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fake</a:t>
            </a:r>
            <a:r>
              <a:rPr lang="en-US" altLang="ja-JP" sz="20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= 1% for </a:t>
            </a:r>
            <a:r>
              <a:rPr lang="en-US" altLang="ja-JP" sz="2000" i="1" dirty="0" err="1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p</a:t>
            </a:r>
            <a:r>
              <a:rPr lang="en-US" altLang="ja-JP" sz="2000" baseline="-25000" dirty="0" err="1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altLang="ja-JP" sz="2000" baseline="30000" dirty="0" err="1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vis</a:t>
            </a:r>
            <a:r>
              <a:rPr lang="en-US" altLang="ja-JP" sz="20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&gt; 20 </a:t>
            </a:r>
            <a:r>
              <a:rPr lang="en-US" altLang="ja-JP" sz="2000" dirty="0" err="1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G</a:t>
            </a:r>
            <a:r>
              <a:rPr lang="en-US" altLang="ja-JP" sz="2000" dirty="0" err="1">
                <a:latin typeface="Arial" charset="0"/>
                <a:ea typeface="ＭＳ Ｐゴシック" pitchFamily="34" charset="-128"/>
                <a:cs typeface="+mn-cs"/>
              </a:rPr>
              <a:t>eV</a:t>
            </a:r>
            <a:endParaRPr lang="en-US" altLang="ja-JP" sz="2800" dirty="0"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4115" name="Line 5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6" name="Oval 2"/>
          <p:cNvSpPr>
            <a:spLocks noChangeArrowheads="1"/>
          </p:cNvSpPr>
          <p:nvPr/>
        </p:nvSpPr>
        <p:spPr bwMode="auto">
          <a:xfrm rot="5400000">
            <a:off x="1249363" y="3733800"/>
            <a:ext cx="3475038" cy="118903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 sz="2800" b="0"/>
          </a:p>
        </p:txBody>
      </p:sp>
      <p:sp>
        <p:nvSpPr>
          <p:cNvPr id="4117" name="Line 5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8" name="Text Box 8"/>
          <p:cNvSpPr txBox="1">
            <a:spLocks noChangeArrowheads="1"/>
          </p:cNvSpPr>
          <p:nvPr/>
        </p:nvSpPr>
        <p:spPr bwMode="auto">
          <a:xfrm>
            <a:off x="3292475" y="2514600"/>
            <a:ext cx="811213" cy="73818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spAutoFit/>
          </a:bodyPr>
          <a:lstStyle/>
          <a:p>
            <a:r>
              <a:rPr lang="en-US" altLang="ja-JP" sz="2400" i="1">
                <a:solidFill>
                  <a:srgbClr val="009900"/>
                </a:solidFill>
                <a:ea typeface="ＭＳ Ｐゴシック" pitchFamily="34" charset="-128"/>
              </a:rPr>
              <a:t>M</a:t>
            </a:r>
            <a:r>
              <a:rPr lang="en-US" altLang="ja-JP" sz="2400" i="1" baseline="-25000">
                <a:solidFill>
                  <a:srgbClr val="009900"/>
                </a:solidFill>
                <a:ea typeface="ＭＳ Ｐゴシック" pitchFamily="34" charset="-128"/>
              </a:rPr>
              <a:t>j</a:t>
            </a:r>
            <a:r>
              <a:rPr lang="en-US" altLang="ja-JP" sz="2400" i="1" baseline="-25000">
                <a:solidFill>
                  <a:srgbClr val="009900"/>
                </a:solidFill>
                <a:latin typeface="Symbol" pitchFamily="18" charset="2"/>
                <a:ea typeface="ＭＳ Ｐゴシック" pitchFamily="34" charset="-128"/>
              </a:rPr>
              <a:t>tt</a:t>
            </a:r>
          </a:p>
          <a:p>
            <a:r>
              <a:rPr lang="en-US" altLang="ja-JP" sz="2400" i="1">
                <a:solidFill>
                  <a:srgbClr val="009900"/>
                </a:solidFill>
                <a:ea typeface="ＭＳ Ｐゴシック" pitchFamily="34" charset="-128"/>
              </a:rPr>
              <a:t>&amp;M</a:t>
            </a:r>
            <a:r>
              <a:rPr lang="en-US" altLang="ja-JP" sz="2400" i="1" baseline="-25000">
                <a:solidFill>
                  <a:srgbClr val="009900"/>
                </a:solidFill>
                <a:ea typeface="ＭＳ Ｐゴシック" pitchFamily="34" charset="-128"/>
              </a:rPr>
              <a:t>j</a:t>
            </a:r>
            <a:r>
              <a:rPr lang="en-US" altLang="ja-JP" sz="2400" i="1" baseline="-25000">
                <a:solidFill>
                  <a:srgbClr val="009900"/>
                </a:solidFill>
                <a:latin typeface="Symbol" pitchFamily="18" charset="2"/>
                <a:ea typeface="ＭＳ Ｐゴシック" pitchFamily="34" charset="-128"/>
              </a:rPr>
              <a:t>t</a:t>
            </a:r>
            <a:endParaRPr lang="en-US" altLang="ja-JP" sz="2400" i="1">
              <a:solidFill>
                <a:srgbClr val="009900"/>
              </a:solidFill>
              <a:ea typeface="ＭＳ Ｐゴシック" pitchFamily="34" charset="-128"/>
            </a:endParaRPr>
          </a:p>
        </p:txBody>
      </p:sp>
      <p:sp>
        <p:nvSpPr>
          <p:cNvPr id="4119" name="Line 5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0" name="Line 15"/>
          <p:cNvSpPr>
            <a:spLocks noChangeShapeType="1"/>
          </p:cNvSpPr>
          <p:nvPr/>
        </p:nvSpPr>
        <p:spPr bwMode="auto">
          <a:xfrm flipH="1" flipV="1">
            <a:off x="498475" y="1038225"/>
            <a:ext cx="0" cy="5029200"/>
          </a:xfrm>
          <a:prstGeom prst="line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21" name="Line 5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2" name="Line 16"/>
          <p:cNvSpPr>
            <a:spLocks noChangeShapeType="1"/>
          </p:cNvSpPr>
          <p:nvPr/>
        </p:nvSpPr>
        <p:spPr bwMode="auto">
          <a:xfrm>
            <a:off x="363538" y="6067425"/>
            <a:ext cx="284162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23" name="Line 5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4" name="Line 17"/>
          <p:cNvSpPr>
            <a:spLocks noChangeShapeType="1"/>
          </p:cNvSpPr>
          <p:nvPr/>
        </p:nvSpPr>
        <p:spPr bwMode="auto">
          <a:xfrm>
            <a:off x="1176338" y="5199063"/>
            <a:ext cx="427037" cy="0"/>
          </a:xfrm>
          <a:prstGeom prst="line">
            <a:avLst/>
          </a:prstGeom>
          <a:noFill/>
          <a:ln w="76200">
            <a:solidFill>
              <a:srgbClr val="0099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25" name="Line 5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6" name="Freeform 18"/>
          <p:cNvSpPr>
            <a:spLocks/>
          </p:cNvSpPr>
          <p:nvPr/>
        </p:nvSpPr>
        <p:spPr bwMode="auto">
          <a:xfrm>
            <a:off x="1325563" y="4322763"/>
            <a:ext cx="874712" cy="571500"/>
          </a:xfrm>
          <a:custGeom>
            <a:avLst/>
            <a:gdLst>
              <a:gd name="T0" fmla="*/ 0 w 590"/>
              <a:gd name="T1" fmla="*/ 0 h 360"/>
              <a:gd name="T2" fmla="*/ 2147483647 w 590"/>
              <a:gd name="T3" fmla="*/ 2147483647 h 360"/>
              <a:gd name="T4" fmla="*/ 0 60000 65536"/>
              <a:gd name="T5" fmla="*/ 0 60000 65536"/>
              <a:gd name="T6" fmla="*/ 0 w 590"/>
              <a:gd name="T7" fmla="*/ 0 h 360"/>
              <a:gd name="T8" fmla="*/ 590 w 590"/>
              <a:gd name="T9" fmla="*/ 360 h 3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90" h="360">
                <a:moveTo>
                  <a:pt x="0" y="0"/>
                </a:moveTo>
                <a:lnTo>
                  <a:pt x="590" y="360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27" name="Line 5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8" name="Freeform 20"/>
          <p:cNvSpPr>
            <a:spLocks/>
          </p:cNvSpPr>
          <p:nvPr/>
        </p:nvSpPr>
        <p:spPr bwMode="auto">
          <a:xfrm>
            <a:off x="1325563" y="4316413"/>
            <a:ext cx="1624012" cy="349250"/>
          </a:xfrm>
          <a:custGeom>
            <a:avLst/>
            <a:gdLst>
              <a:gd name="T0" fmla="*/ 0 w 1095"/>
              <a:gd name="T1" fmla="*/ 0 h 220"/>
              <a:gd name="T2" fmla="*/ 2147483647 w 1095"/>
              <a:gd name="T3" fmla="*/ 2147483647 h 220"/>
              <a:gd name="T4" fmla="*/ 0 60000 65536"/>
              <a:gd name="T5" fmla="*/ 0 60000 65536"/>
              <a:gd name="T6" fmla="*/ 0 w 1095"/>
              <a:gd name="T7" fmla="*/ 0 h 220"/>
              <a:gd name="T8" fmla="*/ 1095 w 1095"/>
              <a:gd name="T9" fmla="*/ 220 h 2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95" h="220">
                <a:moveTo>
                  <a:pt x="0" y="0"/>
                </a:moveTo>
                <a:lnTo>
                  <a:pt x="1095" y="220"/>
                </a:lnTo>
              </a:path>
            </a:pathLst>
          </a:cu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29" name="Line 5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30" name="Freeform 21"/>
          <p:cNvSpPr>
            <a:spLocks/>
          </p:cNvSpPr>
          <p:nvPr/>
        </p:nvSpPr>
        <p:spPr bwMode="auto">
          <a:xfrm>
            <a:off x="2232025" y="5008563"/>
            <a:ext cx="690563" cy="412750"/>
          </a:xfrm>
          <a:custGeom>
            <a:avLst/>
            <a:gdLst>
              <a:gd name="T0" fmla="*/ 0 w 465"/>
              <a:gd name="T1" fmla="*/ 0 h 260"/>
              <a:gd name="T2" fmla="*/ 2147483647 w 465"/>
              <a:gd name="T3" fmla="*/ 2147483647 h 260"/>
              <a:gd name="T4" fmla="*/ 0 60000 65536"/>
              <a:gd name="T5" fmla="*/ 0 60000 65536"/>
              <a:gd name="T6" fmla="*/ 0 w 465"/>
              <a:gd name="T7" fmla="*/ 0 h 260"/>
              <a:gd name="T8" fmla="*/ 465 w 465"/>
              <a:gd name="T9" fmla="*/ 260 h 2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65" h="260">
                <a:moveTo>
                  <a:pt x="0" y="0"/>
                </a:moveTo>
                <a:lnTo>
                  <a:pt x="465" y="260"/>
                </a:lnTo>
              </a:path>
            </a:pathLst>
          </a:cu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31" name="Line 6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098" name="Object 25"/>
          <p:cNvGraphicFramePr>
            <a:graphicFrameLocks noChangeAspect="1"/>
          </p:cNvGraphicFramePr>
          <p:nvPr/>
        </p:nvGraphicFramePr>
        <p:xfrm>
          <a:off x="1685925" y="1828800"/>
          <a:ext cx="409575" cy="538163"/>
        </p:xfrm>
        <a:graphic>
          <a:graphicData uri="http://schemas.openxmlformats.org/presentationml/2006/ole">
            <p:oleObj spid="_x0000_s4098" name="Equation" r:id="rId5" imgW="203040" imgH="215640" progId="Equation.3">
              <p:embed/>
            </p:oleObj>
          </a:graphicData>
        </a:graphic>
      </p:graphicFrame>
      <p:sp>
        <p:nvSpPr>
          <p:cNvPr id="4132" name="Line 6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099" name="Object 26"/>
          <p:cNvGraphicFramePr>
            <a:graphicFrameLocks noChangeAspect="1"/>
          </p:cNvGraphicFramePr>
          <p:nvPr/>
        </p:nvGraphicFramePr>
        <p:xfrm>
          <a:off x="646113" y="4851400"/>
          <a:ext cx="417512" cy="576263"/>
        </p:xfrm>
        <a:graphic>
          <a:graphicData uri="http://schemas.openxmlformats.org/presentationml/2006/ole">
            <p:oleObj spid="_x0000_s4099" name="Equation" r:id="rId6" imgW="203040" imgH="228600" progId="Equation.3">
              <p:embed/>
            </p:oleObj>
          </a:graphicData>
        </a:graphic>
      </p:graphicFrame>
      <p:sp>
        <p:nvSpPr>
          <p:cNvPr id="4133" name="Line 6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00" name="Object 27"/>
          <p:cNvGraphicFramePr>
            <a:graphicFrameLocks noChangeAspect="1"/>
          </p:cNvGraphicFramePr>
          <p:nvPr/>
        </p:nvGraphicFramePr>
        <p:xfrm>
          <a:off x="661988" y="3979863"/>
          <a:ext cx="514350" cy="577850"/>
        </p:xfrm>
        <a:graphic>
          <a:graphicData uri="http://schemas.openxmlformats.org/presentationml/2006/ole">
            <p:oleObj spid="_x0000_s4100" name="Equation" r:id="rId7" imgW="203040" imgH="228600" progId="Equation.3">
              <p:embed/>
            </p:oleObj>
          </a:graphicData>
        </a:graphic>
      </p:graphicFrame>
      <p:sp>
        <p:nvSpPr>
          <p:cNvPr id="4134" name="Line 6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01" name="Object 28"/>
          <p:cNvGraphicFramePr>
            <a:graphicFrameLocks noChangeAspect="1"/>
          </p:cNvGraphicFramePr>
          <p:nvPr/>
        </p:nvGraphicFramePr>
        <p:xfrm>
          <a:off x="695325" y="1295400"/>
          <a:ext cx="306388" cy="501650"/>
        </p:xfrm>
        <a:graphic>
          <a:graphicData uri="http://schemas.openxmlformats.org/presentationml/2006/ole">
            <p:oleObj spid="_x0000_s4101" name="Equation" r:id="rId8" imgW="152280" imgH="203040" progId="Equation.3">
              <p:embed/>
            </p:oleObj>
          </a:graphicData>
        </a:graphic>
      </p:graphicFrame>
      <p:sp>
        <p:nvSpPr>
          <p:cNvPr id="4135" name="Line 6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36" name="Text Box 29"/>
          <p:cNvSpPr txBox="1">
            <a:spLocks noChangeArrowheads="1"/>
          </p:cNvSpPr>
          <p:nvPr/>
        </p:nvSpPr>
        <p:spPr bwMode="auto">
          <a:xfrm rot="2054461">
            <a:off x="1709738" y="4462463"/>
            <a:ext cx="504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1400" b="0">
                <a:ea typeface="ＭＳ Ｐゴシック" pitchFamily="34" charset="-128"/>
              </a:rPr>
              <a:t>97%</a:t>
            </a:r>
          </a:p>
        </p:txBody>
      </p:sp>
      <p:sp>
        <p:nvSpPr>
          <p:cNvPr id="4137" name="Line 6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38" name="Line 30"/>
          <p:cNvSpPr>
            <a:spLocks noChangeShapeType="1"/>
          </p:cNvSpPr>
          <p:nvPr/>
        </p:nvSpPr>
        <p:spPr bwMode="auto">
          <a:xfrm>
            <a:off x="2095500" y="2057400"/>
            <a:ext cx="427038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39" name="Line 6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40" name="Freeform 31"/>
          <p:cNvSpPr>
            <a:spLocks/>
          </p:cNvSpPr>
          <p:nvPr/>
        </p:nvSpPr>
        <p:spPr bwMode="auto">
          <a:xfrm>
            <a:off x="1390650" y="1524000"/>
            <a:ext cx="908050" cy="500063"/>
          </a:xfrm>
          <a:custGeom>
            <a:avLst/>
            <a:gdLst>
              <a:gd name="T0" fmla="*/ 0 w 612"/>
              <a:gd name="T1" fmla="*/ 0 h 315"/>
              <a:gd name="T2" fmla="*/ 2147483647 w 612"/>
              <a:gd name="T3" fmla="*/ 2147483647 h 315"/>
              <a:gd name="T4" fmla="*/ 0 60000 65536"/>
              <a:gd name="T5" fmla="*/ 0 60000 65536"/>
              <a:gd name="T6" fmla="*/ 0 w 612"/>
              <a:gd name="T7" fmla="*/ 0 h 315"/>
              <a:gd name="T8" fmla="*/ 612 w 612"/>
              <a:gd name="T9" fmla="*/ 315 h 3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2" h="315">
                <a:moveTo>
                  <a:pt x="0" y="0"/>
                </a:moveTo>
                <a:lnTo>
                  <a:pt x="612" y="315"/>
                </a:lnTo>
              </a:path>
            </a:pathLst>
          </a:custGeom>
          <a:noFill/>
          <a:ln w="38100" cap="rnd">
            <a:solidFill>
              <a:schemeClr val="tx1"/>
            </a:solidFill>
            <a:prstDash val="sysDot"/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41" name="Line 6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42" name="Line 32"/>
          <p:cNvSpPr>
            <a:spLocks noChangeShapeType="1"/>
          </p:cNvSpPr>
          <p:nvPr/>
        </p:nvSpPr>
        <p:spPr bwMode="auto">
          <a:xfrm>
            <a:off x="1176338" y="1524000"/>
            <a:ext cx="427037" cy="0"/>
          </a:xfrm>
          <a:prstGeom prst="line">
            <a:avLst/>
          </a:prstGeom>
          <a:noFill/>
          <a:ln w="76200">
            <a:solidFill>
              <a:srgbClr val="0099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43" name="Line 6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44" name="Freeform 34"/>
          <p:cNvSpPr>
            <a:spLocks/>
          </p:cNvSpPr>
          <p:nvPr/>
        </p:nvSpPr>
        <p:spPr bwMode="auto">
          <a:xfrm>
            <a:off x="1319213" y="2068513"/>
            <a:ext cx="938212" cy="2197100"/>
          </a:xfrm>
          <a:custGeom>
            <a:avLst/>
            <a:gdLst>
              <a:gd name="T0" fmla="*/ 2147483647 w 633"/>
              <a:gd name="T1" fmla="*/ 0 h 1384"/>
              <a:gd name="T2" fmla="*/ 0 w 633"/>
              <a:gd name="T3" fmla="*/ 2147483647 h 1384"/>
              <a:gd name="T4" fmla="*/ 0 60000 65536"/>
              <a:gd name="T5" fmla="*/ 0 60000 65536"/>
              <a:gd name="T6" fmla="*/ 0 w 633"/>
              <a:gd name="T7" fmla="*/ 0 h 1384"/>
              <a:gd name="T8" fmla="*/ 633 w 633"/>
              <a:gd name="T9" fmla="*/ 1384 h 138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33" h="1384">
                <a:moveTo>
                  <a:pt x="633" y="0"/>
                </a:moveTo>
                <a:lnTo>
                  <a:pt x="0" y="1384"/>
                </a:lnTo>
              </a:path>
            </a:pathLst>
          </a:custGeom>
          <a:noFill/>
          <a:ln w="38100" cap="rnd">
            <a:solidFill>
              <a:schemeClr val="tx1"/>
            </a:solidFill>
            <a:prstDash val="sysDot"/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45" name="Line 6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02" name="Object 35"/>
          <p:cNvGraphicFramePr>
            <a:graphicFrameLocks noChangeAspect="1"/>
          </p:cNvGraphicFramePr>
          <p:nvPr/>
        </p:nvGraphicFramePr>
        <p:xfrm>
          <a:off x="2949575" y="3919538"/>
          <a:ext cx="252413" cy="347662"/>
        </p:xfrm>
        <a:graphic>
          <a:graphicData uri="http://schemas.openxmlformats.org/presentationml/2006/ole">
            <p:oleObj spid="_x0000_s4102" name="Equation" r:id="rId9" imgW="126720" imgH="139680" progId="Equation.3">
              <p:embed/>
            </p:oleObj>
          </a:graphicData>
        </a:graphic>
      </p:graphicFrame>
      <p:sp>
        <p:nvSpPr>
          <p:cNvPr id="4146" name="Line 7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47" name="Freeform 36"/>
          <p:cNvSpPr>
            <a:spLocks/>
          </p:cNvSpPr>
          <p:nvPr/>
        </p:nvSpPr>
        <p:spPr bwMode="auto">
          <a:xfrm>
            <a:off x="2271713" y="2082800"/>
            <a:ext cx="758825" cy="1785938"/>
          </a:xfrm>
          <a:custGeom>
            <a:avLst/>
            <a:gdLst>
              <a:gd name="T0" fmla="*/ 0 w 512"/>
              <a:gd name="T1" fmla="*/ 0 h 1125"/>
              <a:gd name="T2" fmla="*/ 2147483647 w 512"/>
              <a:gd name="T3" fmla="*/ 2147483647 h 1125"/>
              <a:gd name="T4" fmla="*/ 0 60000 65536"/>
              <a:gd name="T5" fmla="*/ 0 60000 65536"/>
              <a:gd name="T6" fmla="*/ 0 w 512"/>
              <a:gd name="T7" fmla="*/ 0 h 1125"/>
              <a:gd name="T8" fmla="*/ 512 w 512"/>
              <a:gd name="T9" fmla="*/ 1125 h 11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12" h="1125">
                <a:moveTo>
                  <a:pt x="0" y="0"/>
                </a:moveTo>
                <a:lnTo>
                  <a:pt x="512" y="1125"/>
                </a:lnTo>
              </a:path>
            </a:pathLst>
          </a:cu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48" name="Line 7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49" name="Freeform 37"/>
          <p:cNvSpPr>
            <a:spLocks/>
          </p:cNvSpPr>
          <p:nvPr/>
        </p:nvSpPr>
        <p:spPr bwMode="auto">
          <a:xfrm>
            <a:off x="1470025" y="1589088"/>
            <a:ext cx="1452563" cy="276225"/>
          </a:xfrm>
          <a:custGeom>
            <a:avLst/>
            <a:gdLst>
              <a:gd name="T0" fmla="*/ 0 w 979"/>
              <a:gd name="T1" fmla="*/ 0 h 174"/>
              <a:gd name="T2" fmla="*/ 2147483647 w 979"/>
              <a:gd name="T3" fmla="*/ 2147483647 h 174"/>
              <a:gd name="T4" fmla="*/ 0 60000 65536"/>
              <a:gd name="T5" fmla="*/ 0 60000 65536"/>
              <a:gd name="T6" fmla="*/ 0 w 979"/>
              <a:gd name="T7" fmla="*/ 0 h 174"/>
              <a:gd name="T8" fmla="*/ 979 w 979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79" h="174">
                <a:moveTo>
                  <a:pt x="0" y="0"/>
                </a:moveTo>
                <a:lnTo>
                  <a:pt x="979" y="174"/>
                </a:lnTo>
              </a:path>
            </a:pathLst>
          </a:cu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50" name="Line 7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03" name="Object 38"/>
          <p:cNvGraphicFramePr>
            <a:graphicFrameLocks noChangeAspect="1"/>
          </p:cNvGraphicFramePr>
          <p:nvPr/>
        </p:nvGraphicFramePr>
        <p:xfrm>
          <a:off x="2949575" y="1676400"/>
          <a:ext cx="252413" cy="347663"/>
        </p:xfrm>
        <a:graphic>
          <a:graphicData uri="http://schemas.openxmlformats.org/presentationml/2006/ole">
            <p:oleObj spid="_x0000_s4103" name="Equation" r:id="rId10" imgW="126720" imgH="139680" progId="Equation.3">
              <p:embed/>
            </p:oleObj>
          </a:graphicData>
        </a:graphic>
      </p:graphicFrame>
      <p:sp>
        <p:nvSpPr>
          <p:cNvPr id="4151" name="Line 7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52" name="Line 39"/>
          <p:cNvSpPr>
            <a:spLocks noChangeShapeType="1"/>
          </p:cNvSpPr>
          <p:nvPr/>
        </p:nvSpPr>
        <p:spPr bwMode="auto">
          <a:xfrm>
            <a:off x="2101850" y="4970463"/>
            <a:ext cx="427038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53" name="Line 7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54" name="Text Box 40"/>
          <p:cNvSpPr txBox="1">
            <a:spLocks noChangeArrowheads="1"/>
          </p:cNvSpPr>
          <p:nvPr/>
        </p:nvSpPr>
        <p:spPr bwMode="auto">
          <a:xfrm rot="-5400000">
            <a:off x="-1030287" y="3236912"/>
            <a:ext cx="2641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>
                <a:latin typeface="Georgia" pitchFamily="18" charset="0"/>
                <a:ea typeface="ＭＳ Ｐゴシック" pitchFamily="34" charset="-128"/>
              </a:rPr>
              <a:t>SUSY Masses</a:t>
            </a:r>
          </a:p>
        </p:txBody>
      </p:sp>
      <p:sp>
        <p:nvSpPr>
          <p:cNvPr id="4155" name="Line 7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56" name="Text Box 41"/>
          <p:cNvSpPr txBox="1">
            <a:spLocks noChangeArrowheads="1"/>
          </p:cNvSpPr>
          <p:nvPr/>
        </p:nvSpPr>
        <p:spPr bwMode="auto">
          <a:xfrm>
            <a:off x="947738" y="5295900"/>
            <a:ext cx="9096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b="0">
                <a:latin typeface="Georgia" pitchFamily="18" charset="0"/>
                <a:ea typeface="ＭＳ Ｐゴシック" pitchFamily="34" charset="-128"/>
              </a:rPr>
              <a:t>(</a:t>
            </a:r>
            <a:r>
              <a:rPr lang="en-US" altLang="ja-JP" b="0">
                <a:solidFill>
                  <a:srgbClr val="FF0000"/>
                </a:solidFill>
                <a:latin typeface="Georgia" pitchFamily="18" charset="0"/>
                <a:ea typeface="ＭＳ Ｐゴシック" pitchFamily="34" charset="-128"/>
              </a:rPr>
              <a:t>CDM</a:t>
            </a:r>
            <a:r>
              <a:rPr lang="en-US" altLang="ja-JP" b="0">
                <a:latin typeface="Georgia" pitchFamily="18" charset="0"/>
                <a:ea typeface="ＭＳ Ｐゴシック" pitchFamily="34" charset="-128"/>
              </a:rPr>
              <a:t>)</a:t>
            </a:r>
          </a:p>
        </p:txBody>
      </p:sp>
      <p:sp>
        <p:nvSpPr>
          <p:cNvPr id="4157" name="Line 7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58" name="Rectangle 19"/>
          <p:cNvSpPr>
            <a:spLocks noChangeArrowheads="1"/>
          </p:cNvSpPr>
          <p:nvPr/>
        </p:nvSpPr>
        <p:spPr bwMode="auto">
          <a:xfrm rot="780000">
            <a:off x="1533525" y="4081463"/>
            <a:ext cx="1638300" cy="396875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i="1">
                <a:ea typeface="ＭＳ Ｐゴシック" pitchFamily="34" charset="-128"/>
              </a:rPr>
              <a:t>p</a:t>
            </a:r>
            <a:r>
              <a:rPr lang="en-US" altLang="ja-JP" sz="2000" baseline="-25000">
                <a:ea typeface="ＭＳ Ｐゴシック" pitchFamily="34" charset="-128"/>
              </a:rPr>
              <a:t>T</a:t>
            </a:r>
            <a:r>
              <a:rPr lang="en-US" altLang="ja-JP" sz="2000" baseline="30000">
                <a:latin typeface="Symbol" pitchFamily="18" charset="2"/>
                <a:ea typeface="ＭＳ Ｐゴシック" pitchFamily="34" charset="-128"/>
              </a:rPr>
              <a:t>t</a:t>
            </a:r>
            <a:r>
              <a:rPr lang="en-US" altLang="ja-JP" sz="2000" baseline="30000">
                <a:ea typeface="ＭＳ Ｐゴシック" pitchFamily="34" charset="-128"/>
              </a:rPr>
              <a:t> </a:t>
            </a:r>
            <a:r>
              <a:rPr lang="en-US" altLang="ja-JP" sz="2000">
                <a:ea typeface="ＭＳ Ｐゴシック" pitchFamily="34" charset="-128"/>
              </a:rPr>
              <a:t>&gt; 40 GeV</a:t>
            </a:r>
          </a:p>
        </p:txBody>
      </p:sp>
      <p:sp>
        <p:nvSpPr>
          <p:cNvPr id="4159" name="Line 7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60" name="Rectangle 19"/>
          <p:cNvSpPr>
            <a:spLocks noChangeArrowheads="1"/>
          </p:cNvSpPr>
          <p:nvPr/>
        </p:nvSpPr>
        <p:spPr bwMode="auto">
          <a:xfrm rot="1800000">
            <a:off x="1666875" y="5259388"/>
            <a:ext cx="1638300" cy="396875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i="1">
                <a:ea typeface="ＭＳ Ｐゴシック" pitchFamily="34" charset="-128"/>
              </a:rPr>
              <a:t>p</a:t>
            </a:r>
            <a:r>
              <a:rPr lang="en-US" altLang="ja-JP" sz="2000" baseline="-25000">
                <a:ea typeface="ＭＳ Ｐゴシック" pitchFamily="34" charset="-128"/>
              </a:rPr>
              <a:t>T</a:t>
            </a:r>
            <a:r>
              <a:rPr lang="en-US" altLang="ja-JP" sz="2000" baseline="30000">
                <a:latin typeface="Symbol" pitchFamily="18" charset="2"/>
                <a:ea typeface="ＭＳ Ｐゴシック" pitchFamily="34" charset="-128"/>
              </a:rPr>
              <a:t>t</a:t>
            </a:r>
            <a:r>
              <a:rPr lang="en-US" altLang="ja-JP" sz="2000" baseline="30000">
                <a:ea typeface="ＭＳ Ｐゴシック" pitchFamily="34" charset="-128"/>
              </a:rPr>
              <a:t> </a:t>
            </a:r>
            <a:r>
              <a:rPr lang="en-US" altLang="ja-JP" sz="2000">
                <a:ea typeface="ＭＳ Ｐゴシック" pitchFamily="34" charset="-128"/>
              </a:rPr>
              <a:t>&gt; 20 GeV</a:t>
            </a:r>
          </a:p>
        </p:txBody>
      </p:sp>
      <p:sp>
        <p:nvSpPr>
          <p:cNvPr id="4161" name="Line 7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62" name="Rectangle 19"/>
          <p:cNvSpPr>
            <a:spLocks noChangeArrowheads="1"/>
          </p:cNvSpPr>
          <p:nvPr/>
        </p:nvSpPr>
        <p:spPr bwMode="auto">
          <a:xfrm rot="3960000">
            <a:off x="1541463" y="2971800"/>
            <a:ext cx="1914525" cy="396875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i="1">
                <a:ea typeface="ＭＳ Ｐゴシック" pitchFamily="34" charset="-128"/>
              </a:rPr>
              <a:t>E</a:t>
            </a:r>
            <a:r>
              <a:rPr lang="en-US" altLang="ja-JP" sz="2000" baseline="-25000">
                <a:ea typeface="ＭＳ Ｐゴシック" pitchFamily="34" charset="-128"/>
              </a:rPr>
              <a:t>T</a:t>
            </a:r>
            <a:r>
              <a:rPr lang="en-US" altLang="ja-JP" sz="2000" baseline="30000">
                <a:ea typeface="ＭＳ Ｐゴシック" pitchFamily="34" charset="-128"/>
              </a:rPr>
              <a:t>jet </a:t>
            </a:r>
            <a:r>
              <a:rPr lang="en-US" altLang="ja-JP" sz="2000">
                <a:ea typeface="ＭＳ Ｐゴシック" pitchFamily="34" charset="-128"/>
              </a:rPr>
              <a:t>&gt; 100 GeV</a:t>
            </a:r>
          </a:p>
        </p:txBody>
      </p:sp>
      <p:sp>
        <p:nvSpPr>
          <p:cNvPr id="4163" name="Line 7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64" name="Text Box 9"/>
          <p:cNvSpPr txBox="1">
            <a:spLocks noChangeArrowheads="1"/>
          </p:cNvSpPr>
          <p:nvPr/>
        </p:nvSpPr>
        <p:spPr bwMode="auto">
          <a:xfrm>
            <a:off x="3292475" y="4824413"/>
            <a:ext cx="1058863" cy="738187"/>
          </a:xfrm>
          <a:prstGeom prst="rect">
            <a:avLst/>
          </a:prstGeom>
          <a:solidFill>
            <a:schemeClr val="bg1"/>
          </a:solidFill>
          <a:ln w="38100">
            <a:solidFill>
              <a:srgbClr val="0033CC"/>
            </a:solidFill>
            <a:miter lim="800000"/>
            <a:headEnd/>
            <a:tailEnd/>
          </a:ln>
        </p:spPr>
        <p:txBody>
          <a:bodyPr wrap="none" tIns="0" bIns="0" anchor="ctr">
            <a:spAutoFit/>
          </a:bodyPr>
          <a:lstStyle/>
          <a:p>
            <a:r>
              <a:rPr lang="en-US" altLang="ja-JP" sz="2400" i="1">
                <a:solidFill>
                  <a:srgbClr val="009900"/>
                </a:solidFill>
                <a:ea typeface="ＭＳ Ｐゴシック" pitchFamily="34" charset="-128"/>
              </a:rPr>
              <a:t>M</a:t>
            </a:r>
            <a:r>
              <a:rPr lang="en-US" altLang="ja-JP" sz="2400" i="1" baseline="-25000">
                <a:solidFill>
                  <a:srgbClr val="009900"/>
                </a:solidFill>
                <a:latin typeface="Symbol" pitchFamily="18" charset="2"/>
                <a:ea typeface="ＭＳ Ｐゴシック" pitchFamily="34" charset="-128"/>
              </a:rPr>
              <a:t>tt</a:t>
            </a:r>
          </a:p>
          <a:p>
            <a:r>
              <a:rPr lang="en-US" altLang="ja-JP" sz="2400">
                <a:solidFill>
                  <a:srgbClr val="009900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&amp; </a:t>
            </a:r>
            <a:r>
              <a:rPr lang="en-US" altLang="ja-JP" sz="2400" i="1">
                <a:solidFill>
                  <a:srgbClr val="009900"/>
                </a:solidFill>
                <a:ea typeface="ＭＳ Ｐゴシック" pitchFamily="34" charset="-128"/>
              </a:rPr>
              <a:t>p</a:t>
            </a:r>
            <a:r>
              <a:rPr lang="en-US" altLang="ja-JP" sz="2400" baseline="-25000">
                <a:solidFill>
                  <a:srgbClr val="009900"/>
                </a:solidFill>
                <a:ea typeface="ＭＳ Ｐゴシック" pitchFamily="34" charset="-128"/>
              </a:rPr>
              <a:t>T(</a:t>
            </a:r>
            <a:r>
              <a:rPr lang="en-US" altLang="ja-JP" sz="2400" i="1" baseline="-25000">
                <a:solidFill>
                  <a:srgbClr val="009900"/>
                </a:solidFill>
                <a:latin typeface="Symbol" pitchFamily="18" charset="2"/>
                <a:ea typeface="ＭＳ Ｐゴシック" pitchFamily="34" charset="-128"/>
              </a:rPr>
              <a:t>t</a:t>
            </a:r>
            <a:r>
              <a:rPr lang="en-US" altLang="ja-JP" sz="2400" baseline="-25000">
                <a:solidFill>
                  <a:srgbClr val="009900"/>
                </a:solidFill>
                <a:ea typeface="ＭＳ Ｐゴシック" pitchFamily="34" charset="-128"/>
              </a:rPr>
              <a:t>)</a:t>
            </a:r>
          </a:p>
        </p:txBody>
      </p:sp>
      <p:sp>
        <p:nvSpPr>
          <p:cNvPr id="4165" name="Line 8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2586038" y="4713288"/>
          <a:ext cx="385762" cy="544512"/>
        </p:xfrm>
        <a:graphic>
          <a:graphicData uri="http://schemas.openxmlformats.org/presentationml/2006/ole">
            <p:oleObj spid="_x0000_s4104" name="Equation" r:id="rId11" imgW="152280" imgH="215640" progId="Equation.3">
              <p:embed/>
            </p:oleObj>
          </a:graphicData>
        </a:graphic>
      </p:graphicFrame>
      <p:sp>
        <p:nvSpPr>
          <p:cNvPr id="4166" name="Line 8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05" name="Object 24"/>
          <p:cNvGraphicFramePr>
            <a:graphicFrameLocks noChangeAspect="1"/>
          </p:cNvGraphicFramePr>
          <p:nvPr/>
        </p:nvGraphicFramePr>
        <p:xfrm>
          <a:off x="2949575" y="4524375"/>
          <a:ext cx="260350" cy="352425"/>
        </p:xfrm>
        <a:graphic>
          <a:graphicData uri="http://schemas.openxmlformats.org/presentationml/2006/ole">
            <p:oleObj spid="_x0000_s4105" name="Equation" r:id="rId12" imgW="126720" imgH="139680" progId="Equation.3">
              <p:embed/>
            </p:oleObj>
          </a:graphicData>
        </a:graphic>
      </p:graphicFrame>
      <p:sp>
        <p:nvSpPr>
          <p:cNvPr id="4167" name="Line 8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106" name="Object 23"/>
          <p:cNvGraphicFramePr>
            <a:graphicFrameLocks noChangeAspect="1"/>
          </p:cNvGraphicFramePr>
          <p:nvPr/>
        </p:nvGraphicFramePr>
        <p:xfrm>
          <a:off x="2949575" y="5286375"/>
          <a:ext cx="260350" cy="352425"/>
        </p:xfrm>
        <a:graphic>
          <a:graphicData uri="http://schemas.openxmlformats.org/presentationml/2006/ole">
            <p:oleObj spid="_x0000_s4106" name="Equation" r:id="rId13" imgW="126720" imgH="139680" progId="Equation.3">
              <p:embed/>
            </p:oleObj>
          </a:graphicData>
        </a:graphic>
      </p:graphicFrame>
      <p:sp>
        <p:nvSpPr>
          <p:cNvPr id="4168" name="Line 8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69" name="Freeform 19"/>
          <p:cNvSpPr>
            <a:spLocks/>
          </p:cNvSpPr>
          <p:nvPr/>
        </p:nvSpPr>
        <p:spPr bwMode="auto">
          <a:xfrm>
            <a:off x="1550988" y="5014913"/>
            <a:ext cx="669925" cy="127000"/>
          </a:xfrm>
          <a:custGeom>
            <a:avLst/>
            <a:gdLst>
              <a:gd name="T0" fmla="*/ 2147483647 w 452"/>
              <a:gd name="T1" fmla="*/ 0 h 80"/>
              <a:gd name="T2" fmla="*/ 0 w 452"/>
              <a:gd name="T3" fmla="*/ 2147483647 h 80"/>
              <a:gd name="T4" fmla="*/ 0 60000 65536"/>
              <a:gd name="T5" fmla="*/ 0 60000 65536"/>
              <a:gd name="T6" fmla="*/ 0 w 452"/>
              <a:gd name="T7" fmla="*/ 0 h 80"/>
              <a:gd name="T8" fmla="*/ 452 w 452"/>
              <a:gd name="T9" fmla="*/ 80 h 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52" h="80">
                <a:moveTo>
                  <a:pt x="452" y="0"/>
                </a:moveTo>
                <a:lnTo>
                  <a:pt x="0" y="80"/>
                </a:lnTo>
              </a:path>
            </a:pathLst>
          </a:custGeom>
          <a:noFill/>
          <a:ln w="38100" cap="rnd">
            <a:solidFill>
              <a:schemeClr val="tx1"/>
            </a:solidFill>
            <a:prstDash val="sysDot"/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70" name="Line 8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Line 33"/>
          <p:cNvSpPr>
            <a:spLocks noChangeShapeType="1"/>
          </p:cNvSpPr>
          <p:nvPr/>
        </p:nvSpPr>
        <p:spPr bwMode="auto">
          <a:xfrm>
            <a:off x="1176338" y="4284663"/>
            <a:ext cx="427037" cy="0"/>
          </a:xfrm>
          <a:prstGeom prst="line">
            <a:avLst/>
          </a:prstGeom>
          <a:noFill/>
          <a:ln w="76200">
            <a:solidFill>
              <a:srgbClr val="0099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72" name="Line 8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73" name="Text Box 13"/>
          <p:cNvSpPr txBox="1">
            <a:spLocks noChangeArrowheads="1"/>
          </p:cNvSpPr>
          <p:nvPr/>
        </p:nvSpPr>
        <p:spPr bwMode="auto">
          <a:xfrm rot="-608061">
            <a:off x="1533525" y="4818063"/>
            <a:ext cx="595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1400" b="0">
                <a:ea typeface="ＭＳ Ｐゴシック" pitchFamily="34" charset="-128"/>
              </a:rPr>
              <a:t>100%</a:t>
            </a:r>
          </a:p>
        </p:txBody>
      </p:sp>
      <p:sp>
        <p:nvSpPr>
          <p:cNvPr id="4174" name="Line 8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4389438" y="914400"/>
            <a:ext cx="4662487" cy="1800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Excesses in 3 Final States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gency FB" pitchFamily="34" charset="0"/>
                <a:cs typeface="Times New Roman" pitchFamily="18" charset="0"/>
              </a:rPr>
              <a:t>:</a:t>
            </a:r>
            <a:r>
              <a:rPr lang="en-US" sz="2800" dirty="0">
                <a:latin typeface="Agency FB" pitchFamily="34" charset="0"/>
                <a:cs typeface="Times New Roman" pitchFamily="18" charset="0"/>
              </a:rPr>
              <a:t> </a:t>
            </a:r>
          </a:p>
          <a:p>
            <a:pPr>
              <a:buClr>
                <a:srgbClr val="010000"/>
              </a:buClr>
              <a:buFontTx/>
              <a:buAutoNum type="alphaLcParenR"/>
              <a:defRPr/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baseline="-25000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30000" dirty="0" err="1">
                <a:latin typeface="Times New Roman" pitchFamily="18" charset="0"/>
                <a:cs typeface="Times New Roman" pitchFamily="18" charset="0"/>
              </a:rPr>
              <a:t>miss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+ 4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j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10000"/>
              </a:buClr>
              <a:buFontTx/>
              <a:buAutoNum type="alphaLcParenR"/>
              <a:defRPr/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baseline="-25000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30000" dirty="0" err="1">
                <a:latin typeface="Times New Roman" pitchFamily="18" charset="0"/>
                <a:cs typeface="Times New Roman" pitchFamily="18" charset="0"/>
              </a:rPr>
              <a:t>miss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+ 2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+2</a:t>
            </a:r>
            <a:r>
              <a:rPr lang="en-US" sz="2800" i="1" dirty="0">
                <a:latin typeface="Symbol" pitchFamily="18" charset="2"/>
                <a:cs typeface="Times New Roman" pitchFamily="18" charset="0"/>
              </a:rPr>
              <a:t>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010000"/>
              </a:buClr>
              <a:buFontTx/>
              <a:buAutoNum type="alphaLcParenR"/>
              <a:defRPr/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baseline="-25000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aseline="30000" dirty="0" err="1">
                <a:latin typeface="Times New Roman" pitchFamily="18" charset="0"/>
                <a:cs typeface="Times New Roman" pitchFamily="18" charset="0"/>
              </a:rPr>
              <a:t>miss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+3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176" name="Line 8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48"/>
          <p:cNvSpPr txBox="1">
            <a:spLocks noChangeArrowheads="1"/>
          </p:cNvSpPr>
          <p:nvPr/>
        </p:nvSpPr>
        <p:spPr bwMode="auto">
          <a:xfrm>
            <a:off x="4389438" y="2835275"/>
            <a:ext cx="41560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Agency FB" pitchFamily="34" charset="0"/>
                <a:cs typeface="Times New Roman" pitchFamily="18" charset="0"/>
              </a:rPr>
              <a:t>Example of Analysis Chart for b):</a:t>
            </a:r>
          </a:p>
        </p:txBody>
      </p:sp>
      <p:sp>
        <p:nvSpPr>
          <p:cNvPr id="4178" name="Line 8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ight Brace 50"/>
          <p:cNvSpPr/>
          <p:nvPr/>
        </p:nvSpPr>
        <p:spPr>
          <a:xfrm>
            <a:off x="7010400" y="1447800"/>
            <a:ext cx="381000" cy="121920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2800" b="0"/>
          </a:p>
        </p:txBody>
      </p:sp>
      <p:sp>
        <p:nvSpPr>
          <p:cNvPr id="4180" name="Line 8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81" name="TextBox 51"/>
          <p:cNvSpPr txBox="1">
            <a:spLocks noChangeArrowheads="1"/>
          </p:cNvSpPr>
          <p:nvPr/>
        </p:nvSpPr>
        <p:spPr bwMode="auto">
          <a:xfrm>
            <a:off x="7354888" y="1608138"/>
            <a:ext cx="17891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Kinematical</a:t>
            </a:r>
          </a:p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variables</a:t>
            </a:r>
          </a:p>
        </p:txBody>
      </p:sp>
      <p:sp>
        <p:nvSpPr>
          <p:cNvPr id="4182" name="Line 90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83" name="Date Placeholder 3"/>
          <p:cNvSpPr txBox="1">
            <a:spLocks noGrp="1"/>
          </p:cNvSpPr>
          <p:nvPr/>
        </p:nvSpPr>
        <p:spPr bwMode="auto">
          <a:xfrm>
            <a:off x="76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endParaRPr lang="en-US" altLang="ja-JP" sz="1400">
              <a:ea typeface="ＭＳ Ｐゴシック" pitchFamily="34" charset="-128"/>
            </a:endParaRPr>
          </a:p>
        </p:txBody>
      </p:sp>
      <p:sp>
        <p:nvSpPr>
          <p:cNvPr id="4184" name="Line 9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85" name="Line 9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86" name="Line 93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9BA129-78A7-49E5-A026-26584CE112E1}" type="slidenum">
              <a:rPr lang="ja-JP" altLang="en-US" smtClean="0"/>
              <a:pPr>
                <a:defRPr/>
              </a:pPr>
              <a:t>14</a:t>
            </a:fld>
            <a:endParaRPr lang="en-US" altLang="ja-JP" smtClean="0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Extracting One side: j</a:t>
            </a:r>
            <a:r>
              <a:rPr lang="en-US" smtClean="0">
                <a:latin typeface="Symbol" pitchFamily="18" charset="2"/>
              </a:rPr>
              <a:t>tt</a:t>
            </a:r>
          </a:p>
        </p:txBody>
      </p:sp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838200" y="914400"/>
            <a:ext cx="80168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OS-LS selection of ditaus selects              , but if we need to reconstruct the entire side   </a:t>
            </a:r>
          </a:p>
          <a:p>
            <a:endParaRPr lang="en-US"/>
          </a:p>
        </p:txBody>
      </p:sp>
      <p:graphicFrame>
        <p:nvGraphicFramePr>
          <p:cNvPr id="5122" name="Object 1053"/>
          <p:cNvGraphicFramePr>
            <a:graphicFrameLocks noChangeAspect="1"/>
          </p:cNvGraphicFramePr>
          <p:nvPr/>
        </p:nvGraphicFramePr>
        <p:xfrm>
          <a:off x="4724400" y="838200"/>
          <a:ext cx="550863" cy="577850"/>
        </p:xfrm>
        <a:graphic>
          <a:graphicData uri="http://schemas.openxmlformats.org/presentationml/2006/ole">
            <p:oleObj spid="_x0000_s5122" name="Equation" r:id="rId3" imgW="203040" imgH="228600" progId="Equation.3">
              <p:embed/>
            </p:oleObj>
          </a:graphicData>
        </a:graphic>
      </p:graphicFrame>
      <p:sp>
        <p:nvSpPr>
          <p:cNvPr id="5126" name="Rectangle 9"/>
          <p:cNvSpPr>
            <a:spLocks noChangeArrowheads="1"/>
          </p:cNvSpPr>
          <p:nvPr/>
        </p:nvSpPr>
        <p:spPr bwMode="auto">
          <a:xfrm>
            <a:off x="7696200" y="3657600"/>
            <a:ext cx="762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Text Box 10"/>
          <p:cNvSpPr txBox="1">
            <a:spLocks noChangeArrowheads="1"/>
          </p:cNvSpPr>
          <p:nvPr/>
        </p:nvSpPr>
        <p:spPr bwMode="auto">
          <a:xfrm>
            <a:off x="7772400" y="36576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5128" name="Picture 13" descr="jtt-sli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600200"/>
            <a:ext cx="8229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9" name="Rectangle 14"/>
          <p:cNvSpPr>
            <a:spLocks noChangeArrowheads="1"/>
          </p:cNvSpPr>
          <p:nvPr/>
        </p:nvSpPr>
        <p:spPr bwMode="auto">
          <a:xfrm>
            <a:off x="152400" y="1600200"/>
            <a:ext cx="8458200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We use the following subtraction scheme:</a:t>
            </a:r>
          </a:p>
        </p:txBody>
      </p:sp>
      <p:sp>
        <p:nvSpPr>
          <p:cNvPr id="5130" name="Rectangle 15"/>
          <p:cNvSpPr>
            <a:spLocks noChangeArrowheads="1"/>
          </p:cNvSpPr>
          <p:nvPr/>
        </p:nvSpPr>
        <p:spPr bwMode="auto">
          <a:xfrm>
            <a:off x="5410200" y="3124200"/>
            <a:ext cx="3048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</a:t>
            </a:r>
            <a:r>
              <a:rPr lang="en-US">
                <a:latin typeface="Mathematica1" pitchFamily="2" charset="2"/>
              </a:rPr>
              <a:t> t</a:t>
            </a:r>
          </a:p>
        </p:txBody>
      </p:sp>
      <p:sp>
        <p:nvSpPr>
          <p:cNvPr id="5131" name="AutoShape 18"/>
          <p:cNvSpPr>
            <a:spLocks noChangeArrowheads="1"/>
          </p:cNvSpPr>
          <p:nvPr/>
        </p:nvSpPr>
        <p:spPr bwMode="auto">
          <a:xfrm>
            <a:off x="228600" y="914400"/>
            <a:ext cx="533400" cy="304800"/>
          </a:xfrm>
          <a:prstGeom prst="right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2" name="AutoShape 19"/>
          <p:cNvSpPr>
            <a:spLocks noChangeArrowheads="1"/>
          </p:cNvSpPr>
          <p:nvPr/>
        </p:nvSpPr>
        <p:spPr bwMode="auto">
          <a:xfrm>
            <a:off x="914400" y="1828800"/>
            <a:ext cx="838200" cy="304800"/>
          </a:xfrm>
          <a:prstGeom prst="rightArrow">
            <a:avLst>
              <a:gd name="adj1" fmla="val 50000"/>
              <a:gd name="adj2" fmla="val 68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5" name="Picture 7" descr="kechentalk_Page_21.jpg"/>
          <p:cNvPicPr>
            <a:picLocks noChangeAspect="1"/>
          </p:cNvPicPr>
          <p:nvPr/>
        </p:nvPicPr>
        <p:blipFill>
          <a:blip r:embed="rId5" cstate="print"/>
          <a:srcRect l="39893" t="20570" b="25410"/>
          <a:stretch>
            <a:fillRect/>
          </a:stretch>
        </p:blipFill>
        <p:spPr bwMode="auto">
          <a:xfrm>
            <a:off x="3733800" y="4267200"/>
            <a:ext cx="4800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2"/>
          <p:cNvSpPr txBox="1">
            <a:spLocks noChangeArrowheads="1"/>
          </p:cNvSpPr>
          <p:nvPr/>
        </p:nvSpPr>
        <p:spPr bwMode="auto">
          <a:xfrm>
            <a:off x="152400" y="6324600"/>
            <a:ext cx="4365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Bi Event Subtraction technique: BEST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3" name="Picture 3"/>
          <p:cNvPicPr>
            <a:picLocks noChangeAspect="1" noChangeArrowheads="1"/>
          </p:cNvPicPr>
          <p:nvPr/>
        </p:nvPicPr>
        <p:blipFill>
          <a:blip r:embed="rId2" cstate="print"/>
          <a:srcRect r="42287"/>
          <a:stretch>
            <a:fillRect/>
          </a:stretch>
        </p:blipFill>
        <p:spPr bwMode="auto">
          <a:xfrm>
            <a:off x="685800" y="1219200"/>
            <a:ext cx="4837113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93788"/>
          </a:xfrm>
        </p:spPr>
        <p:txBody>
          <a:bodyPr/>
          <a:lstStyle/>
          <a:p>
            <a:r>
              <a:rPr lang="en-US" smtClean="0"/>
              <a:t>BEST</a:t>
            </a:r>
          </a:p>
        </p:txBody>
      </p:sp>
      <p:pic>
        <p:nvPicPr>
          <p:cNvPr id="53252" name="Picture 2"/>
          <p:cNvPicPr>
            <a:picLocks noChangeAspect="1" noChangeArrowheads="1"/>
          </p:cNvPicPr>
          <p:nvPr/>
        </p:nvPicPr>
        <p:blipFill>
          <a:blip r:embed="rId3" cstate="print"/>
          <a:srcRect l="58286"/>
          <a:stretch>
            <a:fillRect/>
          </a:stretch>
        </p:blipFill>
        <p:spPr bwMode="auto">
          <a:xfrm>
            <a:off x="5548313" y="1219200"/>
            <a:ext cx="297021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88AD2-A883-4F1D-843B-632C8D624233}" type="slidenum">
              <a:rPr lang="ja-JP" altLang="en-US" smtClean="0"/>
              <a:pPr>
                <a:defRPr/>
              </a:pPr>
              <a:t>15</a:t>
            </a:fld>
            <a:endParaRPr lang="en-US" altLang="ja-JP" smtClean="0"/>
          </a:p>
        </p:txBody>
      </p:sp>
      <p:pic>
        <p:nvPicPr>
          <p:cNvPr id="1945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1143000"/>
            <a:ext cx="80010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5" name="Rectangle 8"/>
          <p:cNvSpPr>
            <a:spLocks noChangeArrowheads="1"/>
          </p:cNvSpPr>
          <p:nvPr/>
        </p:nvSpPr>
        <p:spPr bwMode="auto">
          <a:xfrm>
            <a:off x="6073864" y="6248400"/>
            <a:ext cx="30701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 smtClean="0"/>
              <a:t>Phys.Lett</a:t>
            </a:r>
            <a:r>
              <a:rPr lang="en-US" dirty="0" smtClean="0"/>
              <a:t>. B703 (2011) 475</a:t>
            </a:r>
            <a:endParaRPr lang="en-US" dirty="0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6705600" y="5638800"/>
            <a:ext cx="2438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009900"/>
                </a:solidFill>
              </a:rPr>
              <a:t>Dutta, Kamon, Kolev, Krislock,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BEST Looks Like...</a:t>
            </a:r>
          </a:p>
        </p:txBody>
      </p:sp>
      <p:sp>
        <p:nvSpPr>
          <p:cNvPr id="358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28CD8-ADAD-4BE6-A2A5-01E8FC67C285}" type="slidenum">
              <a:rPr lang="ja-JP" altLang="en-US" smtClean="0"/>
              <a:pPr>
                <a:defRPr/>
              </a:pPr>
              <a:t>16</a:t>
            </a:fld>
            <a:endParaRPr lang="en-US" altLang="ja-JP" smtClean="0"/>
          </a:p>
        </p:txBody>
      </p:sp>
      <p:pic>
        <p:nvPicPr>
          <p:cNvPr id="54276" name="Picture 2"/>
          <p:cNvPicPr>
            <a:picLocks noChangeAspect="1" noChangeArrowheads="1"/>
          </p:cNvPicPr>
          <p:nvPr/>
        </p:nvPicPr>
        <p:blipFill>
          <a:blip r:embed="rId2" cstate="print"/>
          <a:srcRect r="52214" b="47742"/>
          <a:stretch>
            <a:fillRect/>
          </a:stretch>
        </p:blipFill>
        <p:spPr bwMode="auto">
          <a:xfrm>
            <a:off x="228600" y="1143000"/>
            <a:ext cx="4114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587" name="Picture 3"/>
          <p:cNvPicPr>
            <a:picLocks noChangeAspect="1" noChangeArrowheads="1"/>
          </p:cNvPicPr>
          <p:nvPr/>
        </p:nvPicPr>
        <p:blipFill>
          <a:blip r:embed="rId3" cstate="print"/>
          <a:srcRect b="45161"/>
          <a:stretch>
            <a:fillRect/>
          </a:stretch>
        </p:blipFill>
        <p:spPr bwMode="auto">
          <a:xfrm>
            <a:off x="228600" y="1143000"/>
            <a:ext cx="77787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5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762000"/>
            <a:ext cx="89916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5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5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2788"/>
          </a:xfrm>
        </p:spPr>
        <p:txBody>
          <a:bodyPr/>
          <a:lstStyle/>
          <a:p>
            <a:r>
              <a:rPr lang="en-US" dirty="0" smtClean="0"/>
              <a:t>Top reconstruction : BEST</a:t>
            </a:r>
          </a:p>
        </p:txBody>
      </p:sp>
      <p:sp>
        <p:nvSpPr>
          <p:cNvPr id="3686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D98A4A-EC5E-45C8-A40C-837E0268FA57}" type="slidenum">
              <a:rPr lang="ja-JP" altLang="en-US" smtClean="0"/>
              <a:pPr>
                <a:defRPr/>
              </a:pPr>
              <a:t>17</a:t>
            </a:fld>
            <a:endParaRPr lang="en-US" altLang="ja-JP" smtClean="0"/>
          </a:p>
        </p:txBody>
      </p:sp>
      <p:pic>
        <p:nvPicPr>
          <p:cNvPr id="55300" name="Picture 5" descr="BEST-Pheno11_Page_32.jpg"/>
          <p:cNvPicPr>
            <a:picLocks noChangeAspect="1"/>
          </p:cNvPicPr>
          <p:nvPr/>
        </p:nvPicPr>
        <p:blipFill>
          <a:blip r:embed="rId3" cstate="print"/>
          <a:srcRect t="21164" b="5292"/>
          <a:stretch>
            <a:fillRect/>
          </a:stretch>
        </p:blipFill>
        <p:spPr bwMode="auto">
          <a:xfrm>
            <a:off x="0" y="7620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2835" name="Picture 1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28575" cy="171450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6248400" y="1143000"/>
            <a:ext cx="320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AutoNum type="romanLcParenBoth"/>
            </a:pPr>
            <a:r>
              <a:rPr lang="en-US" sz="1200" dirty="0" smtClean="0"/>
              <a:t>Number of leptons =1, where </a:t>
            </a:r>
          </a:p>
          <a:p>
            <a:pPr marL="285750" indent="-285750"/>
            <a:r>
              <a:rPr lang="en-US" sz="1200" dirty="0" smtClean="0"/>
              <a:t>                      </a:t>
            </a:r>
          </a:p>
          <a:p>
            <a:pPr marL="285750" indent="-285750">
              <a:buAutoNum type="romanLcParenBoth"/>
            </a:pPr>
            <a:r>
              <a:rPr lang="en-US" sz="1200" dirty="0" smtClean="0"/>
              <a:t>Miss. transverse energy &gt; 20 </a:t>
            </a:r>
            <a:r>
              <a:rPr lang="en-US" sz="1200" dirty="0" err="1" smtClean="0"/>
              <a:t>GeV</a:t>
            </a:r>
            <a:r>
              <a:rPr lang="en-US" sz="1200" dirty="0" smtClean="0"/>
              <a:t> </a:t>
            </a:r>
          </a:p>
          <a:p>
            <a:pPr marL="285750" indent="-285750">
              <a:buAutoNum type="romanLcParenBoth"/>
            </a:pPr>
            <a:r>
              <a:rPr lang="en-US" sz="1200" dirty="0" smtClean="0"/>
              <a:t>Number of jets, N  3,where </a:t>
            </a:r>
          </a:p>
          <a:p>
            <a:pPr marL="285750" indent="-285750"/>
            <a:r>
              <a:rPr lang="en-US" sz="1200" dirty="0" smtClean="0"/>
              <a:t>       and at least one jet has  been </a:t>
            </a:r>
          </a:p>
          <a:p>
            <a:pPr marL="285750" indent="-285750"/>
            <a:r>
              <a:rPr lang="en-US" sz="1200" dirty="0" smtClean="0"/>
              <a:t>      tightly b-tagged </a:t>
            </a:r>
          </a:p>
          <a:p>
            <a:pPr marL="285750" indent="-285750">
              <a:buAutoNum type="romanLcParenBoth" startAt="4"/>
            </a:pPr>
            <a:r>
              <a:rPr lang="en-US" sz="1200" dirty="0" smtClean="0"/>
              <a:t>Number of </a:t>
            </a:r>
            <a:r>
              <a:rPr lang="en-US" sz="1200" dirty="0" err="1" smtClean="0"/>
              <a:t>taus</a:t>
            </a:r>
            <a:r>
              <a:rPr lang="en-US" sz="1200" dirty="0" smtClean="0"/>
              <a:t>, </a:t>
            </a:r>
            <a:r>
              <a:rPr lang="en-US" sz="1200" dirty="0" err="1" smtClean="0"/>
              <a:t>N</a:t>
            </a:r>
            <a:r>
              <a:rPr lang="en-US" sz="1200" dirty="0" err="1" smtClean="0">
                <a:latin typeface="Symbol" pitchFamily="18" charset="2"/>
              </a:rPr>
              <a:t>t</a:t>
            </a:r>
            <a:r>
              <a:rPr lang="en-US" sz="1200" dirty="0" smtClean="0"/>
              <a:t> = 0 for </a:t>
            </a:r>
            <a:r>
              <a:rPr lang="en-US" sz="1200" dirty="0" err="1" smtClean="0"/>
              <a:t>taus</a:t>
            </a:r>
            <a:endParaRPr lang="en-US" sz="1200" dirty="0" smtClean="0"/>
          </a:p>
          <a:p>
            <a:pPr marL="285750" indent="-285750"/>
            <a:r>
              <a:rPr lang="en-US" sz="1200" dirty="0" smtClean="0"/>
              <a:t>      with</a:t>
            </a:r>
          </a:p>
          <a:p>
            <a:pPr marL="285750" indent="-285750"/>
            <a:r>
              <a:rPr lang="en-US" sz="1200" dirty="0" smtClean="0"/>
              <a:t>     </a:t>
            </a:r>
          </a:p>
          <a:p>
            <a:pPr marL="285750" indent="-285750"/>
            <a:r>
              <a:rPr lang="en-US" sz="1200" dirty="0" smtClean="0"/>
              <a:t>       </a:t>
            </a:r>
            <a:endParaRPr lang="en-US" sz="1200" dirty="0"/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/>
        </p:nvGraphicFramePr>
        <p:xfrm>
          <a:off x="6553200" y="1371600"/>
          <a:ext cx="609600" cy="171450"/>
        </p:xfrm>
        <a:graphic>
          <a:graphicData uri="http://schemas.openxmlformats.org/presentationml/2006/ole">
            <p:oleObj spid="_x0000_s162843" name="Equation" r:id="rId5" imgW="812520" imgH="228600" progId="Equation.3">
              <p:embed/>
            </p:oleObj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/>
        </p:nvGraphicFramePr>
        <p:xfrm>
          <a:off x="7888288" y="1781175"/>
          <a:ext cx="76200" cy="92075"/>
        </p:xfrm>
        <a:graphic>
          <a:graphicData uri="http://schemas.openxmlformats.org/presentationml/2006/ole">
            <p:oleObj spid="_x0000_s162845" name="Equation" r:id="rId6" imgW="126720" imgH="152280" progId="Equation.3">
              <p:embed/>
            </p:oleObj>
          </a:graphicData>
        </a:graphic>
      </p:graphicFrame>
      <p:graphicFrame>
        <p:nvGraphicFramePr>
          <p:cNvPr id="162846" name="Object 30"/>
          <p:cNvGraphicFramePr>
            <a:graphicFrameLocks noChangeAspect="1"/>
          </p:cNvGraphicFramePr>
          <p:nvPr/>
        </p:nvGraphicFramePr>
        <p:xfrm>
          <a:off x="8539163" y="1727200"/>
          <a:ext cx="600075" cy="171450"/>
        </p:xfrm>
        <a:graphic>
          <a:graphicData uri="http://schemas.openxmlformats.org/presentationml/2006/ole">
            <p:oleObj spid="_x0000_s162846" name="Equation" r:id="rId7" imgW="799920" imgH="228600" progId="Equation.3">
              <p:embed/>
            </p:oleObj>
          </a:graphicData>
        </a:graphic>
      </p:graphicFrame>
      <p:graphicFrame>
        <p:nvGraphicFramePr>
          <p:cNvPr id="162847" name="Object 31"/>
          <p:cNvGraphicFramePr>
            <a:graphicFrameLocks noChangeAspect="1"/>
          </p:cNvGraphicFramePr>
          <p:nvPr/>
        </p:nvGraphicFramePr>
        <p:xfrm>
          <a:off x="7010400" y="2438400"/>
          <a:ext cx="609600" cy="171450"/>
        </p:xfrm>
        <a:graphic>
          <a:graphicData uri="http://schemas.openxmlformats.org/presentationml/2006/ole">
            <p:oleObj spid="_x0000_s162847" name="Equation" r:id="rId8" imgW="81252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0D8AF8-A383-4075-B702-B066F19DDC21}" type="slidenum">
              <a:rPr lang="ja-JP" altLang="en-US"/>
              <a:pPr>
                <a:defRPr/>
              </a:pPr>
              <a:t>18</a:t>
            </a:fld>
            <a:endParaRPr lang="en-US" altLang="ja-JP"/>
          </a:p>
        </p:txBody>
      </p:sp>
      <p:sp>
        <p:nvSpPr>
          <p:cNvPr id="6150" name="Line 44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1" name="Line 2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152" name="Picture 11" descr="Fig2.jpg"/>
          <p:cNvPicPr>
            <a:picLocks noChangeAspect="1"/>
          </p:cNvPicPr>
          <p:nvPr/>
        </p:nvPicPr>
        <p:blipFill>
          <a:blip r:embed="rId4" cstate="print"/>
          <a:srcRect r="3751" b="46928"/>
          <a:stretch>
            <a:fillRect/>
          </a:stretch>
        </p:blipFill>
        <p:spPr bwMode="auto">
          <a:xfrm>
            <a:off x="5486400" y="4191000"/>
            <a:ext cx="3657600" cy="182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3" name="Line 2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0" y="4724400"/>
            <a:ext cx="55784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sz="28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Invert the equations to determine the masses</a:t>
            </a:r>
          </a:p>
        </p:txBody>
      </p:sp>
      <p:sp>
        <p:nvSpPr>
          <p:cNvPr id="6155" name="Line 2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Text Box 2"/>
          <p:cNvSpPr txBox="1">
            <a:spLocks noChangeArrowheads="1"/>
          </p:cNvSpPr>
          <p:nvPr/>
        </p:nvSpPr>
        <p:spPr bwMode="auto">
          <a:xfrm>
            <a:off x="0" y="669925"/>
            <a:ext cx="5211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sz="28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 equations for 5 SUSY masses</a:t>
            </a:r>
          </a:p>
        </p:txBody>
      </p:sp>
      <p:sp>
        <p:nvSpPr>
          <p:cNvPr id="6157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158" name="Picture 21" descr="DitauMass_ref_320chi2_superimposed_v2.jpg"/>
          <p:cNvPicPr>
            <a:picLocks noChangeAspect="1"/>
          </p:cNvPicPr>
          <p:nvPr/>
        </p:nvPicPr>
        <p:blipFill>
          <a:blip r:embed="rId5" cstate="print"/>
          <a:srcRect l="4546" r="2727"/>
          <a:stretch>
            <a:fillRect/>
          </a:stretch>
        </p:blipFill>
        <p:spPr bwMode="auto">
          <a:xfrm>
            <a:off x="5761038" y="685800"/>
            <a:ext cx="3382962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160" name="Picture 10" descr="Fig1.jpg"/>
          <p:cNvPicPr>
            <a:picLocks noChangeAspect="1"/>
          </p:cNvPicPr>
          <p:nvPr/>
        </p:nvPicPr>
        <p:blipFill>
          <a:blip r:embed="rId6" cstate="print"/>
          <a:srcRect t="2760" r="3751" b="48309"/>
          <a:stretch>
            <a:fillRect/>
          </a:stretch>
        </p:blipFill>
        <p:spPr bwMode="auto">
          <a:xfrm>
            <a:off x="5486400" y="2667000"/>
            <a:ext cx="3657600" cy="168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1" name="Line 2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3611563" y="1463675"/>
            <a:ext cx="2103437" cy="1588"/>
          </a:xfrm>
          <a:prstGeom prst="straightConnector1">
            <a:avLst/>
          </a:prstGeom>
          <a:ln w="28575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3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3611563" y="2055813"/>
            <a:ext cx="2103437" cy="639762"/>
          </a:xfrm>
          <a:prstGeom prst="straightConnector1">
            <a:avLst/>
          </a:prstGeom>
          <a:ln w="28575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5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7" name="Straight Arrow Connector 26"/>
          <p:cNvCxnSpPr>
            <a:stCxn id="39" idx="1"/>
          </p:cNvCxnSpPr>
          <p:nvPr/>
        </p:nvCxnSpPr>
        <p:spPr>
          <a:xfrm rot="10800000" flipH="1" flipV="1">
            <a:off x="4495800" y="3314700"/>
            <a:ext cx="1417638" cy="1028700"/>
          </a:xfrm>
          <a:prstGeom prst="straightConnector1">
            <a:avLst/>
          </a:prstGeom>
          <a:ln w="28575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7" name="Line 3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8" name="Text Box 9"/>
          <p:cNvSpPr txBox="1">
            <a:spLocks noChangeArrowheads="1"/>
          </p:cNvSpPr>
          <p:nvPr/>
        </p:nvSpPr>
        <p:spPr bwMode="auto">
          <a:xfrm>
            <a:off x="0" y="5705475"/>
            <a:ext cx="89598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/>
            <a:r>
              <a:rPr lang="en-US" altLang="ja-JP">
                <a:ea typeface="ＭＳ Ｐゴシック" pitchFamily="34" charset="-128"/>
              </a:rPr>
              <a:t>[1] 2 taus with </a:t>
            </a:r>
            <a:r>
              <a:rPr lang="en-US" altLang="ja-JP">
                <a:solidFill>
                  <a:srgbClr val="FF0000"/>
                </a:solidFill>
                <a:ea typeface="ＭＳ Ｐゴシック" pitchFamily="34" charset="-128"/>
              </a:rPr>
              <a:t>40</a:t>
            </a:r>
            <a:r>
              <a:rPr lang="en-US" altLang="ja-JP">
                <a:ea typeface="ＭＳ Ｐゴシック" pitchFamily="34" charset="-128"/>
              </a:rPr>
              <a:t> and </a:t>
            </a:r>
            <a:r>
              <a:rPr lang="en-US" altLang="ja-JP">
                <a:solidFill>
                  <a:srgbClr val="FF0000"/>
                </a:solidFill>
                <a:ea typeface="ＭＳ Ｐゴシック" pitchFamily="34" charset="-128"/>
              </a:rPr>
              <a:t>20 GeV</a:t>
            </a:r>
            <a:r>
              <a:rPr lang="en-US" altLang="ja-JP">
                <a:ea typeface="ＭＳ Ｐゴシック" pitchFamily="34" charset="-128"/>
              </a:rPr>
              <a:t>; </a:t>
            </a:r>
            <a:r>
              <a:rPr lang="en-US" altLang="ja-JP" i="1">
                <a:ea typeface="ＭＳ Ｐゴシック" pitchFamily="34" charset="-128"/>
              </a:rPr>
              <a:t>M</a:t>
            </a:r>
            <a:r>
              <a:rPr lang="en-US" altLang="ja-JP" i="1" baseline="-25000">
                <a:latin typeface="Symbol" pitchFamily="18" charset="2"/>
                <a:ea typeface="ＭＳ Ｐゴシック" pitchFamily="34" charset="-128"/>
              </a:rPr>
              <a:t>tt</a:t>
            </a:r>
            <a:r>
              <a:rPr lang="en-US" altLang="ja-JP">
                <a:ea typeface="ＭＳ Ｐゴシック" pitchFamily="34" charset="-128"/>
              </a:rPr>
              <a:t> &amp; </a:t>
            </a:r>
            <a:r>
              <a:rPr lang="en-US" altLang="ja-JP" i="1">
                <a:ea typeface="ＭＳ Ｐゴシック" pitchFamily="34" charset="-128"/>
              </a:rPr>
              <a:t>p</a:t>
            </a:r>
            <a:r>
              <a:rPr lang="en-US" altLang="ja-JP" i="1" baseline="-25000">
                <a:ea typeface="ＭＳ Ｐゴシック" pitchFamily="34" charset="-128"/>
              </a:rPr>
              <a:t>T</a:t>
            </a:r>
            <a:r>
              <a:rPr lang="en-US" altLang="ja-JP" i="1" baseline="-25000">
                <a:latin typeface="Symbol" pitchFamily="18" charset="2"/>
                <a:ea typeface="ＭＳ Ｐゴシック" pitchFamily="34" charset="-128"/>
              </a:rPr>
              <a:t>t2</a:t>
            </a:r>
            <a:r>
              <a:rPr lang="en-US" altLang="ja-JP" i="1">
                <a:latin typeface="Symbol" pitchFamily="18" charset="2"/>
                <a:ea typeface="ＭＳ Ｐゴシック" pitchFamily="34" charset="-128"/>
              </a:rPr>
              <a:t>  </a:t>
            </a:r>
            <a:r>
              <a:rPr lang="en-US" altLang="ja-JP">
                <a:ea typeface="ＭＳ Ｐゴシック" pitchFamily="34" charset="-128"/>
              </a:rPr>
              <a:t>in OS</a:t>
            </a:r>
            <a:r>
              <a:rPr lang="en-US" altLang="ja-JP">
                <a:latin typeface="Symbol" pitchFamily="18" charset="2"/>
                <a:ea typeface="ＭＳ Ｐゴシック" pitchFamily="34" charset="-128"/>
              </a:rPr>
              <a:t>-</a:t>
            </a:r>
            <a:r>
              <a:rPr lang="en-US" altLang="ja-JP">
                <a:ea typeface="ＭＳ Ｐゴシック" pitchFamily="34" charset="-128"/>
              </a:rPr>
              <a:t>LS technique</a:t>
            </a:r>
          </a:p>
          <a:p>
            <a:pPr marL="342900" indent="-342900"/>
            <a:r>
              <a:rPr lang="en-US" altLang="ja-JP">
                <a:ea typeface="ＭＳ Ｐゴシック" pitchFamily="34" charset="-128"/>
              </a:rPr>
              <a:t>[2] </a:t>
            </a:r>
            <a:r>
              <a:rPr lang="en-US" altLang="ja-JP" i="1">
                <a:ea typeface="ＭＳ Ｐゴシック" pitchFamily="34" charset="-128"/>
              </a:rPr>
              <a:t>M</a:t>
            </a:r>
            <a:r>
              <a:rPr lang="en-US" altLang="ja-JP" i="1" baseline="-25000">
                <a:latin typeface="Symbol" pitchFamily="18" charset="2"/>
                <a:ea typeface="ＭＳ Ｐゴシック" pitchFamily="34" charset="-128"/>
              </a:rPr>
              <a:t>tt</a:t>
            </a:r>
            <a:r>
              <a:rPr lang="en-US" altLang="ja-JP">
                <a:ea typeface="ＭＳ Ｐゴシック" pitchFamily="34" charset="-128"/>
              </a:rPr>
              <a:t> &lt; </a:t>
            </a:r>
            <a:r>
              <a:rPr lang="en-US" altLang="ja-JP" i="1">
                <a:ea typeface="ＭＳ Ｐゴシック" pitchFamily="34" charset="-128"/>
              </a:rPr>
              <a:t>M</a:t>
            </a:r>
            <a:r>
              <a:rPr lang="en-US" altLang="ja-JP" i="1" baseline="-25000">
                <a:latin typeface="Symbol" pitchFamily="18" charset="2"/>
                <a:ea typeface="ＭＳ Ｐゴシック" pitchFamily="34" charset="-128"/>
              </a:rPr>
              <a:t>tt</a:t>
            </a:r>
            <a:r>
              <a:rPr lang="en-US" altLang="ja-JP" baseline="30000">
                <a:ea typeface="ＭＳ Ｐゴシック" pitchFamily="34" charset="-128"/>
              </a:rPr>
              <a:t>endpoint</a:t>
            </a:r>
            <a:r>
              <a:rPr lang="en-US" altLang="ja-JP">
                <a:ea typeface="ＭＳ Ｐゴシック" pitchFamily="34" charset="-128"/>
              </a:rPr>
              <a:t>; Jets with </a:t>
            </a:r>
            <a:r>
              <a:rPr lang="en-US" altLang="ja-JP" i="1">
                <a:ea typeface="ＭＳ Ｐゴシック" pitchFamily="34" charset="-128"/>
              </a:rPr>
              <a:t>E</a:t>
            </a:r>
            <a:r>
              <a:rPr lang="en-US" altLang="ja-JP" baseline="-25000">
                <a:ea typeface="ＭＳ Ｐゴシック" pitchFamily="34" charset="-128"/>
              </a:rPr>
              <a:t>T</a:t>
            </a:r>
            <a:r>
              <a:rPr lang="en-US" altLang="ja-JP">
                <a:ea typeface="ＭＳ Ｐゴシック" pitchFamily="34" charset="-128"/>
              </a:rPr>
              <a:t> &gt; 100 GeV; </a:t>
            </a:r>
            <a:r>
              <a:rPr lang="en-US" altLang="ja-JP" i="1">
                <a:ea typeface="ＭＳ Ｐゴシック" pitchFamily="34" charset="-128"/>
              </a:rPr>
              <a:t>M</a:t>
            </a:r>
            <a:r>
              <a:rPr lang="en-US" altLang="ja-JP" i="1" baseline="-25000">
                <a:ea typeface="ＭＳ Ｐゴシック" pitchFamily="34" charset="-128"/>
              </a:rPr>
              <a:t>j</a:t>
            </a:r>
            <a:r>
              <a:rPr lang="en-US" altLang="ja-JP" i="1" baseline="-25000">
                <a:latin typeface="Symbol" pitchFamily="18" charset="2"/>
                <a:ea typeface="ＭＳ Ｐゴシック" pitchFamily="34" charset="-128"/>
              </a:rPr>
              <a:t>tt</a:t>
            </a:r>
            <a:r>
              <a:rPr lang="en-US" altLang="ja-JP">
                <a:ea typeface="ＭＳ Ｐゴシック" pitchFamily="34" charset="-128"/>
              </a:rPr>
              <a:t> masses for each jet; Choose the 2</a:t>
            </a:r>
            <a:r>
              <a:rPr lang="en-US" altLang="ja-JP" baseline="30000">
                <a:ea typeface="ＭＳ Ｐゴシック" pitchFamily="34" charset="-128"/>
              </a:rPr>
              <a:t>nd</a:t>
            </a:r>
            <a:r>
              <a:rPr lang="en-US" altLang="ja-JP">
                <a:ea typeface="ＭＳ Ｐゴシック" pitchFamily="34" charset="-128"/>
              </a:rPr>
              <a:t> large value </a:t>
            </a:r>
            <a:r>
              <a:rPr lang="en-US" altLang="ja-JP">
                <a:ea typeface="ＭＳ Ｐゴシック" pitchFamily="34" charset="-128"/>
                <a:sym typeface="Wingdings" pitchFamily="2" charset="2"/>
              </a:rPr>
              <a:t> </a:t>
            </a:r>
            <a:r>
              <a:rPr lang="en-US" altLang="ja-JP">
                <a:ea typeface="ＭＳ Ｐゴシック" pitchFamily="34" charset="-128"/>
              </a:rPr>
              <a:t>Peak value ~ True Value</a:t>
            </a:r>
          </a:p>
        </p:txBody>
      </p:sp>
      <p:sp>
        <p:nvSpPr>
          <p:cNvPr id="6169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33"/>
          <p:cNvSpPr>
            <a:spLocks noChangeAspect="1"/>
          </p:cNvSpPr>
          <p:nvPr/>
        </p:nvSpPr>
        <p:spPr>
          <a:xfrm>
            <a:off x="4800600" y="1219200"/>
            <a:ext cx="457200" cy="457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171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34"/>
          <p:cNvSpPr>
            <a:spLocks noChangeAspect="1"/>
          </p:cNvSpPr>
          <p:nvPr/>
        </p:nvSpPr>
        <p:spPr>
          <a:xfrm>
            <a:off x="4800600" y="2286000"/>
            <a:ext cx="457200" cy="457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173" name="Line 3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Rectangle 37"/>
          <p:cNvSpPr>
            <a:spLocks noChangeAspect="1"/>
          </p:cNvSpPr>
          <p:nvPr/>
        </p:nvSpPr>
        <p:spPr>
          <a:xfrm>
            <a:off x="4800600" y="3429000"/>
            <a:ext cx="457200" cy="457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175" name="Line 3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Right Brace 38"/>
          <p:cNvSpPr/>
          <p:nvPr/>
        </p:nvSpPr>
        <p:spPr>
          <a:xfrm>
            <a:off x="4114800" y="2514600"/>
            <a:ext cx="381000" cy="1600200"/>
          </a:xfrm>
          <a:prstGeom prst="rightBrace">
            <a:avLst>
              <a:gd name="adj1" fmla="val 47736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2800" b="0"/>
          </a:p>
        </p:txBody>
      </p:sp>
      <p:sp>
        <p:nvSpPr>
          <p:cNvPr id="6177" name="Line 3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26863" name="Text Box 15"/>
          <p:cNvSpPr txBox="1">
            <a:spLocks noChangeAspect="1" noChangeArrowheads="1"/>
          </p:cNvSpPr>
          <p:nvPr/>
        </p:nvSpPr>
        <p:spPr bwMode="auto">
          <a:xfrm>
            <a:off x="0" y="0"/>
            <a:ext cx="9144000" cy="7127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Kinematical Variables using a) &amp; b)</a:t>
            </a:r>
          </a:p>
        </p:txBody>
      </p:sp>
      <p:sp>
        <p:nvSpPr>
          <p:cNvPr id="6179" name="Line 3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146" name="Object 3"/>
          <p:cNvGraphicFramePr>
            <a:graphicFrameLocks/>
          </p:cNvGraphicFramePr>
          <p:nvPr/>
        </p:nvGraphicFramePr>
        <p:xfrm>
          <a:off x="92075" y="1219200"/>
          <a:ext cx="4159250" cy="3427413"/>
        </p:xfrm>
        <a:graphic>
          <a:graphicData uri="http://schemas.openxmlformats.org/presentationml/2006/ole">
            <p:oleObj spid="_x0000_s6146" name="Equation" r:id="rId7" imgW="1892160" imgH="1562040" progId="Equation.3">
              <p:embed/>
            </p:oleObj>
          </a:graphicData>
        </a:graphic>
      </p:graphicFrame>
      <p:sp>
        <p:nvSpPr>
          <p:cNvPr id="6180" name="Line 3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147" name="Object 23"/>
          <p:cNvGraphicFramePr>
            <a:graphicFrameLocks noChangeAspect="1"/>
          </p:cNvGraphicFramePr>
          <p:nvPr/>
        </p:nvGraphicFramePr>
        <p:xfrm>
          <a:off x="7285038" y="4479925"/>
          <a:ext cx="1325562" cy="311150"/>
        </p:xfrm>
        <a:graphic>
          <a:graphicData uri="http://schemas.openxmlformats.org/presentationml/2006/ole">
            <p:oleObj spid="_x0000_s6147" name="Equation" r:id="rId8" imgW="1028520" imgH="241200" progId="Equation.3">
              <p:embed/>
            </p:oleObj>
          </a:graphicData>
        </a:graphic>
      </p:graphicFrame>
      <p:sp>
        <p:nvSpPr>
          <p:cNvPr id="6181" name="Line 3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148" name="Object 24"/>
          <p:cNvGraphicFramePr>
            <a:graphicFrameLocks noChangeAspect="1"/>
          </p:cNvGraphicFramePr>
          <p:nvPr/>
        </p:nvGraphicFramePr>
        <p:xfrm>
          <a:off x="7840663" y="5103813"/>
          <a:ext cx="769937" cy="230187"/>
        </p:xfrm>
        <a:graphic>
          <a:graphicData uri="http://schemas.openxmlformats.org/presentationml/2006/ole">
            <p:oleObj spid="_x0000_s6148" name="Equation" r:id="rId9" imgW="596880" imgH="177480" progId="Equation.3">
              <p:embed/>
            </p:oleObj>
          </a:graphicData>
        </a:graphic>
      </p:graphicFrame>
      <p:sp>
        <p:nvSpPr>
          <p:cNvPr id="6182" name="Line 4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Slide Number Placeholder 5"/>
          <p:cNvSpPr txBox="1">
            <a:spLocks noGrp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E73E2ED-10AF-48CC-828F-48D75126BD35}" type="slidenum">
              <a:rPr lang="ja-JP" altLang="en-US" sz="1400">
                <a:latin typeface="+mj-lt"/>
                <a:ea typeface="ＭＳ Ｐゴシック" pitchFamily="34" charset="-128"/>
              </a:rPr>
              <a:pPr algn="r">
                <a:defRPr/>
              </a:pPr>
              <a:t>18</a:t>
            </a:fld>
            <a:endParaRPr lang="en-US" altLang="ja-JP" sz="1400">
              <a:latin typeface="+mj-lt"/>
              <a:ea typeface="ＭＳ Ｐゴシック" pitchFamily="34" charset="-128"/>
            </a:endParaRPr>
          </a:p>
        </p:txBody>
      </p:sp>
      <p:sp>
        <p:nvSpPr>
          <p:cNvPr id="6184" name="Line 4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22C018FD-59CD-4939-88AE-225238AF9615}" type="slidenum">
              <a:rPr lang="ja-JP" altLang="en-US" sz="1400">
                <a:latin typeface="+mj-lt"/>
                <a:ea typeface="ＭＳ Ｐゴシック" pitchFamily="34" charset="-128"/>
              </a:rPr>
              <a:pPr algn="r">
                <a:defRPr/>
              </a:pPr>
              <a:t>18</a:t>
            </a:fld>
            <a:endParaRPr lang="en-US" altLang="ja-JP" sz="1400" dirty="0">
              <a:latin typeface="+mj-lt"/>
              <a:ea typeface="ＭＳ Ｐゴシック" pitchFamily="34" charset="-128"/>
            </a:endParaRPr>
          </a:p>
        </p:txBody>
      </p:sp>
      <p:sp>
        <p:nvSpPr>
          <p:cNvPr id="6186" name="Line 4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87" name="Text Box 22"/>
          <p:cNvSpPr txBox="1">
            <a:spLocks noChangeArrowheads="1"/>
          </p:cNvSpPr>
          <p:nvPr/>
        </p:nvSpPr>
        <p:spPr bwMode="auto">
          <a:xfrm>
            <a:off x="2743200" y="4191000"/>
            <a:ext cx="168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CC0000"/>
                </a:solidFill>
                <a:latin typeface="Times New Roman" pitchFamily="18" charset="0"/>
              </a:rPr>
              <a:t>[Next page]</a:t>
            </a:r>
          </a:p>
        </p:txBody>
      </p:sp>
      <p:sp>
        <p:nvSpPr>
          <p:cNvPr id="6188" name="Line 43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F5489F3-B48D-4C08-B077-B53C2114F415}" type="slidenum">
              <a:rPr lang="ja-JP" altLang="en-US" smtClean="0"/>
              <a:pPr/>
              <a:t>19</a:t>
            </a:fld>
            <a:endParaRPr lang="en-US" altLang="ja-JP" smtClean="0"/>
          </a:p>
        </p:txBody>
      </p:sp>
      <p:sp>
        <p:nvSpPr>
          <p:cNvPr id="840742" name="Line 38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840725" name="Line 2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2032643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7127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a) E</a:t>
            </a:r>
            <a:r>
              <a:rPr lang="en-US" sz="4400" baseline="-25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400" baseline="30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miss</a:t>
            </a:r>
            <a:r>
              <a:rPr lang="en-US" sz="4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+4j</a:t>
            </a:r>
            <a:endParaRPr lang="en-US" sz="4400" b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840726" name="Line 2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840707" name="Rectangle 1044"/>
          <p:cNvSpPr>
            <a:spLocks noChangeArrowheads="1"/>
          </p:cNvSpPr>
          <p:nvPr/>
        </p:nvSpPr>
        <p:spPr bwMode="auto">
          <a:xfrm>
            <a:off x="4206875" y="1463675"/>
            <a:ext cx="457200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ja-JP" altLang="en-US" sz="24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 </a:t>
            </a:r>
            <a:r>
              <a:rPr lang="en-US" altLang="ja-JP" sz="2400" i="1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E</a:t>
            </a:r>
            <a:r>
              <a:rPr lang="en-US" altLang="ja-JP" sz="2400" baseline="-250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T</a:t>
            </a:r>
            <a:r>
              <a:rPr lang="en-US" altLang="ja-JP" sz="2400" baseline="300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j1</a:t>
            </a:r>
            <a:r>
              <a:rPr lang="en-US" altLang="ja-JP" sz="16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 </a:t>
            </a:r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&gt;</a:t>
            </a:r>
            <a:r>
              <a:rPr lang="en-US" altLang="ja-JP" sz="16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 </a:t>
            </a:r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100</a:t>
            </a:r>
            <a:r>
              <a:rPr lang="en-US" altLang="ja-JP" sz="16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,   </a:t>
            </a:r>
            <a:r>
              <a:rPr lang="en-US" altLang="ja-JP" sz="2400" i="1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E</a:t>
            </a:r>
            <a:r>
              <a:rPr lang="en-US" altLang="ja-JP" sz="2400" baseline="-250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T</a:t>
            </a:r>
            <a:r>
              <a:rPr lang="en-US" altLang="ja-JP" sz="2400" baseline="300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j2,3,4</a:t>
            </a:r>
            <a:r>
              <a:rPr lang="en-US" altLang="ja-JP" sz="16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 </a:t>
            </a:r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&gt; 50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 No </a:t>
            </a:r>
            <a:r>
              <a:rPr lang="en-US" altLang="ja-JP" sz="2400" i="1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e</a:t>
            </a:r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’s, </a:t>
            </a:r>
            <a:r>
              <a:rPr lang="en-US" altLang="ja-JP" sz="2400" i="1">
                <a:solidFill>
                  <a:srgbClr val="000000"/>
                </a:solidFill>
                <a:latin typeface="Symbol" pitchFamily="18" charset="2"/>
                <a:ea typeface="ＭＳ Ｐゴシック" pitchFamily="34" charset="-128"/>
                <a:cs typeface="+mn-cs"/>
              </a:rPr>
              <a:t>m</a:t>
            </a:r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’s with </a:t>
            </a:r>
            <a:r>
              <a:rPr lang="en-US" altLang="ja-JP" sz="2400" i="1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p</a:t>
            </a:r>
            <a:r>
              <a:rPr lang="en-US" altLang="ja-JP" sz="2400" baseline="-250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T</a:t>
            </a:r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 &gt; 20 GeV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 </a:t>
            </a:r>
            <a:r>
              <a:rPr lang="en-US" altLang="ja-JP" sz="2400" i="1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M</a:t>
            </a:r>
            <a:r>
              <a:rPr lang="en-US" altLang="ja-JP" sz="2400" baseline="-250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eff </a:t>
            </a:r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&gt; 400 GeV; 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altLang="ja-JP" sz="2400" i="1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E</a:t>
            </a:r>
            <a:r>
              <a:rPr lang="en-US" altLang="ja-JP" sz="2400" baseline="-250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T</a:t>
            </a:r>
            <a:r>
              <a:rPr lang="en-US" altLang="ja-JP" sz="2400" baseline="300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miss </a:t>
            </a:r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&gt; max [100, 0.2 </a:t>
            </a:r>
            <a:r>
              <a:rPr lang="en-US" altLang="ja-JP" sz="2400" i="1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M</a:t>
            </a:r>
            <a:r>
              <a:rPr lang="en-US" altLang="ja-JP" sz="2400" baseline="-250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eff</a:t>
            </a:r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]</a:t>
            </a:r>
          </a:p>
        </p:txBody>
      </p:sp>
      <p:sp>
        <p:nvSpPr>
          <p:cNvPr id="840727" name="Line 2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pic>
        <p:nvPicPr>
          <p:cNvPr id="7179" name="Picture 29" descr="susy_Illustration_sqsq_CA.jpg"/>
          <p:cNvPicPr>
            <a:picLocks noChangeAspect="1"/>
          </p:cNvPicPr>
          <p:nvPr/>
        </p:nvPicPr>
        <p:blipFill>
          <a:blip r:embed="rId4" cstate="print"/>
          <a:srcRect l="6660"/>
          <a:stretch>
            <a:fillRect/>
          </a:stretch>
        </p:blipFill>
        <p:spPr bwMode="auto">
          <a:xfrm>
            <a:off x="46038" y="1752600"/>
            <a:ext cx="32004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0728" name="Line 2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840710" name="Freeform 6" descr="25%"/>
          <p:cNvSpPr>
            <a:spLocks noChangeAspect="1"/>
          </p:cNvSpPr>
          <p:nvPr/>
        </p:nvSpPr>
        <p:spPr bwMode="auto">
          <a:xfrm>
            <a:off x="0" y="2057400"/>
            <a:ext cx="3108325" cy="4314825"/>
          </a:xfrm>
          <a:custGeom>
            <a:avLst/>
            <a:gdLst>
              <a:gd name="T0" fmla="*/ 2147483647 w 2304"/>
              <a:gd name="T1" fmla="*/ 2147483647 h 3220"/>
              <a:gd name="T2" fmla="*/ 2147483647 w 2304"/>
              <a:gd name="T3" fmla="*/ 2147483647 h 3220"/>
              <a:gd name="T4" fmla="*/ 2147483647 w 2304"/>
              <a:gd name="T5" fmla="*/ 2147483647 h 3220"/>
              <a:gd name="T6" fmla="*/ 2147483647 w 2304"/>
              <a:gd name="T7" fmla="*/ 2147483647 h 3220"/>
              <a:gd name="T8" fmla="*/ 2147483647 w 2304"/>
              <a:gd name="T9" fmla="*/ 2147483647 h 3220"/>
              <a:gd name="T10" fmla="*/ 2147483647 w 2304"/>
              <a:gd name="T11" fmla="*/ 2147483647 h 3220"/>
              <a:gd name="T12" fmla="*/ 2147483647 w 2304"/>
              <a:gd name="T13" fmla="*/ 2147483647 h 3220"/>
              <a:gd name="T14" fmla="*/ 2147483647 w 2304"/>
              <a:gd name="T15" fmla="*/ 2147483647 h 3220"/>
              <a:gd name="T16" fmla="*/ 2147483647 w 2304"/>
              <a:gd name="T17" fmla="*/ 2147483647 h 3220"/>
              <a:gd name="T18" fmla="*/ 2147483647 w 2304"/>
              <a:gd name="T19" fmla="*/ 2147483647 h 3220"/>
              <a:gd name="T20" fmla="*/ 2147483647 w 2304"/>
              <a:gd name="T21" fmla="*/ 2147483647 h 3220"/>
              <a:gd name="T22" fmla="*/ 2147483647 w 2304"/>
              <a:gd name="T23" fmla="*/ 2147483647 h 3220"/>
              <a:gd name="T24" fmla="*/ 2147483647 w 2304"/>
              <a:gd name="T25" fmla="*/ 2147483647 h 3220"/>
              <a:gd name="T26" fmla="*/ 2147483647 w 2304"/>
              <a:gd name="T27" fmla="*/ 2147483647 h 3220"/>
              <a:gd name="T28" fmla="*/ 2147483647 w 2304"/>
              <a:gd name="T29" fmla="*/ 2147483647 h 3220"/>
              <a:gd name="T30" fmla="*/ 2147483647 w 2304"/>
              <a:gd name="T31" fmla="*/ 2147483647 h 3220"/>
              <a:gd name="T32" fmla="*/ 2147483647 w 2304"/>
              <a:gd name="T33" fmla="*/ 2147483647 h 3220"/>
              <a:gd name="T34" fmla="*/ 2147483647 w 2304"/>
              <a:gd name="T35" fmla="*/ 2147483647 h 3220"/>
              <a:gd name="T36" fmla="*/ 2147483647 w 2304"/>
              <a:gd name="T37" fmla="*/ 2147483647 h 3220"/>
              <a:gd name="T38" fmla="*/ 2147483647 w 2304"/>
              <a:gd name="T39" fmla="*/ 2147483647 h 3220"/>
              <a:gd name="T40" fmla="*/ 2147483647 w 2304"/>
              <a:gd name="T41" fmla="*/ 2147483647 h 3220"/>
              <a:gd name="T42" fmla="*/ 2147483647 w 2304"/>
              <a:gd name="T43" fmla="*/ 2147483647 h 3220"/>
              <a:gd name="T44" fmla="*/ 2147483647 w 2304"/>
              <a:gd name="T45" fmla="*/ 2147483647 h 322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2304"/>
              <a:gd name="T70" fmla="*/ 0 h 3220"/>
              <a:gd name="T71" fmla="*/ 2304 w 2304"/>
              <a:gd name="T72" fmla="*/ 3220 h 322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2304" h="3220">
                <a:moveTo>
                  <a:pt x="350" y="2193"/>
                </a:moveTo>
                <a:cubicBezTo>
                  <a:pt x="383" y="2270"/>
                  <a:pt x="446" y="2541"/>
                  <a:pt x="550" y="2794"/>
                </a:cubicBezTo>
                <a:cubicBezTo>
                  <a:pt x="615" y="2920"/>
                  <a:pt x="614" y="2890"/>
                  <a:pt x="742" y="2949"/>
                </a:cubicBezTo>
                <a:cubicBezTo>
                  <a:pt x="870" y="3008"/>
                  <a:pt x="1090" y="3127"/>
                  <a:pt x="1318" y="3150"/>
                </a:cubicBezTo>
                <a:cubicBezTo>
                  <a:pt x="1547" y="3173"/>
                  <a:pt x="1955" y="3220"/>
                  <a:pt x="2113" y="3086"/>
                </a:cubicBezTo>
                <a:cubicBezTo>
                  <a:pt x="2271" y="2952"/>
                  <a:pt x="2242" y="2752"/>
                  <a:pt x="2269" y="2345"/>
                </a:cubicBezTo>
                <a:cubicBezTo>
                  <a:pt x="2296" y="1938"/>
                  <a:pt x="2304" y="1017"/>
                  <a:pt x="2278" y="645"/>
                </a:cubicBezTo>
                <a:cubicBezTo>
                  <a:pt x="2252" y="273"/>
                  <a:pt x="2148" y="225"/>
                  <a:pt x="2114" y="115"/>
                </a:cubicBezTo>
                <a:cubicBezTo>
                  <a:pt x="1922" y="10"/>
                  <a:pt x="1517" y="0"/>
                  <a:pt x="1208" y="23"/>
                </a:cubicBezTo>
                <a:cubicBezTo>
                  <a:pt x="899" y="46"/>
                  <a:pt x="444" y="135"/>
                  <a:pt x="257" y="252"/>
                </a:cubicBezTo>
                <a:cubicBezTo>
                  <a:pt x="70" y="369"/>
                  <a:pt x="0" y="645"/>
                  <a:pt x="84" y="727"/>
                </a:cubicBezTo>
                <a:cubicBezTo>
                  <a:pt x="168" y="809"/>
                  <a:pt x="574" y="792"/>
                  <a:pt x="760" y="745"/>
                </a:cubicBezTo>
                <a:cubicBezTo>
                  <a:pt x="946" y="698"/>
                  <a:pt x="1047" y="458"/>
                  <a:pt x="1199" y="444"/>
                </a:cubicBezTo>
                <a:cubicBezTo>
                  <a:pt x="1351" y="430"/>
                  <a:pt x="1602" y="559"/>
                  <a:pt x="1670" y="662"/>
                </a:cubicBezTo>
                <a:cubicBezTo>
                  <a:pt x="1738" y="765"/>
                  <a:pt x="1580" y="958"/>
                  <a:pt x="1607" y="1065"/>
                </a:cubicBezTo>
                <a:cubicBezTo>
                  <a:pt x="1634" y="1172"/>
                  <a:pt x="1738" y="1202"/>
                  <a:pt x="1830" y="1303"/>
                </a:cubicBezTo>
                <a:cubicBezTo>
                  <a:pt x="1922" y="1404"/>
                  <a:pt x="2119" y="1473"/>
                  <a:pt x="2159" y="1669"/>
                </a:cubicBezTo>
                <a:cubicBezTo>
                  <a:pt x="2199" y="1865"/>
                  <a:pt x="2147" y="2303"/>
                  <a:pt x="2068" y="2478"/>
                </a:cubicBezTo>
                <a:cubicBezTo>
                  <a:pt x="1989" y="2653"/>
                  <a:pt x="1870" y="2722"/>
                  <a:pt x="1684" y="2718"/>
                </a:cubicBezTo>
                <a:cubicBezTo>
                  <a:pt x="1498" y="2714"/>
                  <a:pt x="1090" y="2572"/>
                  <a:pt x="952" y="2455"/>
                </a:cubicBezTo>
                <a:cubicBezTo>
                  <a:pt x="814" y="2338"/>
                  <a:pt x="926" y="2103"/>
                  <a:pt x="857" y="2014"/>
                </a:cubicBezTo>
                <a:cubicBezTo>
                  <a:pt x="788" y="1925"/>
                  <a:pt x="618" y="1903"/>
                  <a:pt x="536" y="1919"/>
                </a:cubicBezTo>
                <a:cubicBezTo>
                  <a:pt x="454" y="1935"/>
                  <a:pt x="379" y="2042"/>
                  <a:pt x="362" y="2111"/>
                </a:cubicBezTo>
              </a:path>
            </a:pathLst>
          </a:custGeom>
          <a:noFill/>
          <a:ln w="38100">
            <a:solidFill>
              <a:srgbClr val="669900"/>
            </a:solidFill>
            <a:prstDash val="dash"/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en-US" sz="2800" b="0">
              <a:solidFill>
                <a:srgbClr val="000000"/>
              </a:solidFill>
              <a:cs typeface="+mn-cs"/>
            </a:endParaRPr>
          </a:p>
        </p:txBody>
      </p:sp>
      <p:sp>
        <p:nvSpPr>
          <p:cNvPr id="840729" name="Line 2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840711" name="Text Box 7"/>
          <p:cNvSpPr txBox="1">
            <a:spLocks noChangeArrowheads="1"/>
          </p:cNvSpPr>
          <p:nvPr/>
        </p:nvSpPr>
        <p:spPr bwMode="auto">
          <a:xfrm>
            <a:off x="2667000" y="2530475"/>
            <a:ext cx="815975" cy="557213"/>
          </a:xfrm>
          <a:prstGeom prst="rect">
            <a:avLst/>
          </a:prstGeom>
          <a:solidFill>
            <a:srgbClr val="FFFF66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2800" i="1">
                <a:solidFill>
                  <a:srgbClr val="006600"/>
                </a:solidFill>
                <a:ea typeface="ＭＳ Ｐゴシック" pitchFamily="34" charset="-128"/>
                <a:cs typeface="+mn-cs"/>
              </a:rPr>
              <a:t>M</a:t>
            </a:r>
            <a:r>
              <a:rPr lang="en-US" altLang="ja-JP" sz="2800" baseline="-25000">
                <a:solidFill>
                  <a:srgbClr val="006600"/>
                </a:solidFill>
                <a:ea typeface="ＭＳ Ｐゴシック" pitchFamily="34" charset="-128"/>
                <a:cs typeface="+mn-cs"/>
              </a:rPr>
              <a:t>eff</a:t>
            </a:r>
          </a:p>
        </p:txBody>
      </p:sp>
      <p:sp>
        <p:nvSpPr>
          <p:cNvPr id="840730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graphicFrame>
        <p:nvGraphicFramePr>
          <p:cNvPr id="7170" name="Object 8"/>
          <p:cNvGraphicFramePr>
            <a:graphicFrameLocks/>
          </p:cNvGraphicFramePr>
          <p:nvPr/>
        </p:nvGraphicFramePr>
        <p:xfrm>
          <a:off x="1150938" y="1646238"/>
          <a:ext cx="1744662" cy="487362"/>
        </p:xfrm>
        <a:graphic>
          <a:graphicData uri="http://schemas.openxmlformats.org/presentationml/2006/ole">
            <p:oleObj spid="_x0000_s7170" name="Equation" r:id="rId5" imgW="622080" imgH="203040" progId="Equation.3">
              <p:embed/>
            </p:oleObj>
          </a:graphicData>
        </a:graphic>
      </p:graphicFrame>
      <p:sp>
        <p:nvSpPr>
          <p:cNvPr id="840731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2563" y="822325"/>
            <a:ext cx="8778875" cy="523875"/>
          </a:xfrm>
          <a:prstGeom prst="rect">
            <a:avLst/>
          </a:prstGeom>
          <a:solidFill>
            <a:srgbClr val="FFFF66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txBody>
          <a:bodyPr>
            <a:spAutoFit/>
          </a:bodyPr>
          <a:lstStyle/>
          <a:p>
            <a:pPr marL="457200" indent="-457200" algn="ctr">
              <a:defRPr/>
            </a:pPr>
            <a:r>
              <a:rPr lang="en-US" altLang="ja-JP" sz="2800" i="1" dirty="0" err="1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M</a:t>
            </a:r>
            <a:r>
              <a:rPr lang="en-US" altLang="ja-JP" sz="2800" baseline="-25000" dirty="0" err="1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eff</a:t>
            </a:r>
            <a:r>
              <a:rPr lang="en-US" altLang="ja-JP" sz="2800" baseline="-25000" dirty="0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 </a:t>
            </a:r>
            <a:r>
              <a:rPr lang="en-US" altLang="ja-JP" sz="2800" dirty="0">
                <a:solidFill>
                  <a:srgbClr val="000099"/>
                </a:solidFill>
                <a:latin typeface="Tahoma" pitchFamily="34" charset="0"/>
                <a:ea typeface="ＭＳ Ｐゴシック" pitchFamily="34" charset="-128"/>
                <a:cs typeface="+mn-cs"/>
                <a:sym typeface="Symbol" pitchFamily="18" charset="2"/>
              </a:rPr>
              <a:t></a:t>
            </a:r>
            <a:r>
              <a:rPr lang="en-US" altLang="ja-JP" sz="2800" dirty="0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 </a:t>
            </a:r>
            <a:r>
              <a:rPr lang="en-US" altLang="ja-JP" sz="2800" i="1" dirty="0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E</a:t>
            </a:r>
            <a:r>
              <a:rPr lang="en-US" altLang="ja-JP" sz="2800" baseline="-25000" dirty="0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T</a:t>
            </a:r>
            <a:r>
              <a:rPr lang="en-US" altLang="ja-JP" sz="2800" baseline="30000" dirty="0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j1</a:t>
            </a:r>
            <a:r>
              <a:rPr lang="en-US" altLang="ja-JP" sz="2800" dirty="0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+</a:t>
            </a:r>
            <a:r>
              <a:rPr lang="en-US" altLang="ja-JP" sz="2800" i="1" dirty="0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E</a:t>
            </a:r>
            <a:r>
              <a:rPr lang="en-US" altLang="ja-JP" sz="2800" baseline="-25000" dirty="0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T</a:t>
            </a:r>
            <a:r>
              <a:rPr lang="en-US" altLang="ja-JP" sz="2800" baseline="30000" dirty="0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j2</a:t>
            </a:r>
            <a:r>
              <a:rPr lang="en-US" altLang="ja-JP" sz="2800" dirty="0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+</a:t>
            </a:r>
            <a:r>
              <a:rPr lang="en-US" altLang="ja-JP" sz="2800" i="1" dirty="0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E</a:t>
            </a:r>
            <a:r>
              <a:rPr lang="en-US" altLang="ja-JP" sz="2800" baseline="-25000" dirty="0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T</a:t>
            </a:r>
            <a:r>
              <a:rPr lang="en-US" altLang="ja-JP" sz="2800" baseline="30000" dirty="0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j3</a:t>
            </a:r>
            <a:r>
              <a:rPr lang="en-US" altLang="ja-JP" sz="2800" dirty="0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+</a:t>
            </a:r>
            <a:r>
              <a:rPr lang="en-US" altLang="ja-JP" sz="2800" i="1" dirty="0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E</a:t>
            </a:r>
            <a:r>
              <a:rPr lang="en-US" altLang="ja-JP" sz="2800" baseline="-25000" dirty="0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T</a:t>
            </a:r>
            <a:r>
              <a:rPr lang="en-US" altLang="ja-JP" sz="2800" baseline="30000" dirty="0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j4</a:t>
            </a:r>
            <a:r>
              <a:rPr lang="en-US" altLang="ja-JP" sz="2800" dirty="0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+ </a:t>
            </a:r>
            <a:r>
              <a:rPr lang="en-US" altLang="ja-JP" sz="2800" i="1" dirty="0" err="1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E</a:t>
            </a:r>
            <a:r>
              <a:rPr lang="en-US" altLang="ja-JP" sz="2800" baseline="-25000" dirty="0" err="1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T</a:t>
            </a:r>
            <a:r>
              <a:rPr lang="en-US" altLang="ja-JP" sz="2800" baseline="30000" dirty="0" err="1">
                <a:solidFill>
                  <a:srgbClr val="000099"/>
                </a:solidFill>
                <a:latin typeface="Arial" charset="0"/>
                <a:ea typeface="ＭＳ Ｐゴシック" pitchFamily="34" charset="-128"/>
                <a:cs typeface="+mn-cs"/>
              </a:rPr>
              <a:t>miss</a:t>
            </a:r>
            <a:r>
              <a:rPr lang="en-US" altLang="ja-JP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  </a:t>
            </a:r>
            <a:r>
              <a:rPr lang="en-US" altLang="ja-JP" sz="24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+mn-cs"/>
              </a:rPr>
              <a:t>[No </a:t>
            </a:r>
            <a:r>
              <a:rPr lang="en-US" altLang="ja-JP" sz="2400" i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+mn-cs"/>
              </a:rPr>
              <a:t>b</a:t>
            </a:r>
            <a:r>
              <a:rPr lang="en-US" altLang="ja-JP" sz="24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+mn-cs"/>
              </a:rPr>
              <a:t> jets; </a:t>
            </a:r>
            <a:r>
              <a:rPr lang="en-US" altLang="ja-JP" sz="2400" i="1" dirty="0" err="1">
                <a:solidFill>
                  <a:srgbClr val="FF0000"/>
                </a:solidFill>
                <a:latin typeface="Symbol" pitchFamily="18" charset="2"/>
                <a:ea typeface="ＭＳ Ｐゴシック" pitchFamily="34" charset="-128"/>
                <a:cs typeface="+mn-cs"/>
              </a:rPr>
              <a:t>e</a:t>
            </a:r>
            <a:r>
              <a:rPr lang="en-US" altLang="ja-JP" sz="2400" i="1" baseline="-25000" dirty="0" err="1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+mn-cs"/>
              </a:rPr>
              <a:t>b</a:t>
            </a:r>
            <a:r>
              <a:rPr lang="en-US" altLang="ja-JP" sz="24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+mn-cs"/>
              </a:rPr>
              <a:t> ~ 50%]</a:t>
            </a:r>
            <a:endParaRPr lang="en-US" altLang="ja-JP" sz="2000" dirty="0">
              <a:solidFill>
                <a:srgbClr val="FF0000"/>
              </a:solidFill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840732" name="Line 2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pic>
        <p:nvPicPr>
          <p:cNvPr id="7188" name="Picture 14" descr="Meff_ref_mhalf335_mhalf365_superimposed.jpg"/>
          <p:cNvPicPr>
            <a:picLocks noChangeAspect="1"/>
          </p:cNvPicPr>
          <p:nvPr/>
        </p:nvPicPr>
        <p:blipFill>
          <a:blip r:embed="rId6" cstate="print"/>
          <a:srcRect l="7272" r="2727" b="5284"/>
          <a:stretch>
            <a:fillRect/>
          </a:stretch>
        </p:blipFill>
        <p:spPr bwMode="auto">
          <a:xfrm>
            <a:off x="3522663" y="3048000"/>
            <a:ext cx="5205412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0733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20" name="Text Box 1042"/>
          <p:cNvSpPr txBox="1">
            <a:spLocks noChangeArrowheads="1"/>
          </p:cNvSpPr>
          <p:nvPr/>
        </p:nvSpPr>
        <p:spPr bwMode="auto">
          <a:xfrm>
            <a:off x="6670675" y="3048000"/>
            <a:ext cx="2224088" cy="66992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  <a:prstDash val="dash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i="1" dirty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m</a:t>
            </a:r>
            <a:r>
              <a:rPr lang="en-US" altLang="ja-JP" baseline="-250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1/2</a:t>
            </a:r>
            <a:r>
              <a:rPr lang="en-US" altLang="ja-JP" dirty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 = 335 </a:t>
            </a:r>
            <a:r>
              <a:rPr lang="en-US" altLang="ja-JP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GeV</a:t>
            </a:r>
            <a:endParaRPr lang="en-US" altLang="ja-JP" dirty="0">
              <a:solidFill>
                <a:srgbClr val="000000"/>
              </a:solidFill>
              <a:latin typeface="Arial" charset="0"/>
              <a:ea typeface="ＭＳ Ｐゴシック" pitchFamily="34" charset="-128"/>
              <a:cs typeface="+mn-cs"/>
            </a:endParaRPr>
          </a:p>
          <a:p>
            <a:pPr>
              <a:defRPr/>
            </a:pPr>
            <a:r>
              <a:rPr lang="en-US" altLang="ja-JP" i="1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M</a:t>
            </a:r>
            <a:r>
              <a:rPr lang="en-US" altLang="ja-JP" baseline="-25000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eff</a:t>
            </a:r>
            <a:r>
              <a:rPr lang="en-US" altLang="ja-JP" baseline="30000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peak</a:t>
            </a:r>
            <a:r>
              <a:rPr lang="en-US" altLang="ja-JP" dirty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 = 1220 </a:t>
            </a:r>
            <a:r>
              <a:rPr lang="en-US" altLang="ja-JP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GeV</a:t>
            </a:r>
            <a:endParaRPr lang="en-US" altLang="ja-JP" dirty="0">
              <a:solidFill>
                <a:srgbClr val="000000"/>
              </a:solidFill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840734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21" name="Text Box 1042"/>
          <p:cNvSpPr txBox="1">
            <a:spLocks noChangeArrowheads="1"/>
          </p:cNvSpPr>
          <p:nvPr/>
        </p:nvSpPr>
        <p:spPr bwMode="auto">
          <a:xfrm>
            <a:off x="6899275" y="3733800"/>
            <a:ext cx="2224088" cy="66992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i="1" dirty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m</a:t>
            </a:r>
            <a:r>
              <a:rPr lang="en-US" altLang="ja-JP" baseline="-250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1/2</a:t>
            </a:r>
            <a:r>
              <a:rPr lang="en-US" altLang="ja-JP" dirty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 = 351 </a:t>
            </a:r>
            <a:r>
              <a:rPr lang="en-US" altLang="ja-JP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GeV</a:t>
            </a:r>
            <a:endParaRPr lang="en-US" altLang="ja-JP" dirty="0">
              <a:solidFill>
                <a:srgbClr val="000000"/>
              </a:solidFill>
              <a:latin typeface="Arial" charset="0"/>
              <a:ea typeface="ＭＳ Ｐゴシック" pitchFamily="34" charset="-128"/>
              <a:cs typeface="+mn-cs"/>
            </a:endParaRPr>
          </a:p>
          <a:p>
            <a:pPr>
              <a:defRPr/>
            </a:pPr>
            <a:r>
              <a:rPr lang="en-US" altLang="ja-JP" i="1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M</a:t>
            </a:r>
            <a:r>
              <a:rPr lang="en-US" altLang="ja-JP" baseline="-25000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eff</a:t>
            </a:r>
            <a:r>
              <a:rPr lang="en-US" altLang="ja-JP" baseline="30000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peak</a:t>
            </a:r>
            <a:r>
              <a:rPr lang="en-US" altLang="ja-JP" dirty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 = 1274 </a:t>
            </a:r>
            <a:r>
              <a:rPr lang="en-US" altLang="ja-JP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GeV</a:t>
            </a:r>
            <a:endParaRPr lang="en-US" altLang="ja-JP" dirty="0">
              <a:solidFill>
                <a:srgbClr val="000000"/>
              </a:solidFill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840735" name="Line 3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22" name="Text Box 1042"/>
          <p:cNvSpPr txBox="1">
            <a:spLocks noChangeArrowheads="1"/>
          </p:cNvSpPr>
          <p:nvPr/>
        </p:nvSpPr>
        <p:spPr bwMode="auto">
          <a:xfrm>
            <a:off x="6934200" y="4419600"/>
            <a:ext cx="2224088" cy="66992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i="1" dirty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m</a:t>
            </a:r>
            <a:r>
              <a:rPr lang="en-US" altLang="ja-JP" baseline="-250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1/2</a:t>
            </a:r>
            <a:r>
              <a:rPr lang="en-US" altLang="ja-JP" dirty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 = 365 </a:t>
            </a:r>
            <a:r>
              <a:rPr lang="en-US" altLang="ja-JP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GeV</a:t>
            </a:r>
            <a:endParaRPr lang="en-US" altLang="ja-JP" dirty="0">
              <a:solidFill>
                <a:srgbClr val="000000"/>
              </a:solidFill>
              <a:latin typeface="Arial" charset="0"/>
              <a:ea typeface="ＭＳ Ｐゴシック" pitchFamily="34" charset="-128"/>
              <a:cs typeface="+mn-cs"/>
            </a:endParaRPr>
          </a:p>
          <a:p>
            <a:pPr>
              <a:defRPr/>
            </a:pPr>
            <a:r>
              <a:rPr lang="en-US" altLang="ja-JP" i="1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M</a:t>
            </a:r>
            <a:r>
              <a:rPr lang="en-US" altLang="ja-JP" baseline="-25000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eff</a:t>
            </a:r>
            <a:r>
              <a:rPr lang="en-US" altLang="ja-JP" baseline="30000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peak</a:t>
            </a:r>
            <a:r>
              <a:rPr lang="en-US" altLang="ja-JP" dirty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 = 1331 </a:t>
            </a:r>
            <a:r>
              <a:rPr lang="en-US" altLang="ja-JP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t>GeV</a:t>
            </a:r>
            <a:endParaRPr lang="en-US" altLang="ja-JP" dirty="0">
              <a:solidFill>
                <a:srgbClr val="000000"/>
              </a:solidFill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840736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840719" name="TextBox 22"/>
          <p:cNvSpPr txBox="1">
            <a:spLocks noChangeArrowheads="1"/>
          </p:cNvSpPr>
          <p:nvPr/>
        </p:nvSpPr>
        <p:spPr bwMode="auto">
          <a:xfrm>
            <a:off x="361950" y="1646238"/>
            <a:ext cx="7985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i="1">
                <a:solidFill>
                  <a:srgbClr val="000000"/>
                </a:solidFill>
                <a:cs typeface="+mn-cs"/>
              </a:rPr>
              <a:t>e.g</a:t>
            </a:r>
            <a:r>
              <a:rPr lang="en-US" sz="2400">
                <a:solidFill>
                  <a:srgbClr val="000000"/>
                </a:solidFill>
                <a:cs typeface="+mn-cs"/>
              </a:rPr>
              <a:t>.,</a:t>
            </a:r>
          </a:p>
        </p:txBody>
      </p:sp>
      <p:sp>
        <p:nvSpPr>
          <p:cNvPr id="840737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6477000" y="6053138"/>
          <a:ext cx="1865313" cy="576262"/>
        </p:xfrm>
        <a:graphic>
          <a:graphicData uri="http://schemas.openxmlformats.org/presentationml/2006/ole">
            <p:oleObj spid="_x0000_s7171" name="Equation" r:id="rId7" imgW="736560" imgH="228600" progId="Equation.3">
              <p:embed/>
            </p:oleObj>
          </a:graphicData>
        </a:graphic>
      </p:graphicFrame>
      <p:sp>
        <p:nvSpPr>
          <p:cNvPr id="840738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7" name="Date Placeholder 3"/>
          <p:cNvSpPr txBox="1">
            <a:spLocks noGrp="1"/>
          </p:cNvSpPr>
          <p:nvPr/>
        </p:nvSpPr>
        <p:spPr bwMode="auto">
          <a:xfrm>
            <a:off x="762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endParaRPr lang="en-US" altLang="ja-JP" sz="1400">
              <a:solidFill>
                <a:srgbClr val="000000"/>
              </a:solidFill>
              <a:ea typeface="ＭＳ Ｐゴシック" pitchFamily="34" charset="-128"/>
              <a:cs typeface="+mn-cs"/>
            </a:endParaRPr>
          </a:p>
        </p:txBody>
      </p:sp>
      <p:sp>
        <p:nvSpPr>
          <p:cNvPr id="840739" name="Line 3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9" name="Slide Number Placeholder 5"/>
          <p:cNvSpPr txBox="1">
            <a:spLocks noGrp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C6D833DC-57F0-4986-8EEF-D626967DF7B4}" type="slidenum">
              <a:rPr lang="ja-JP" altLang="en-US" sz="1400">
                <a:solidFill>
                  <a:srgbClr val="000000"/>
                </a:solidFill>
                <a:latin typeface="Georgia"/>
                <a:ea typeface="ＭＳ Ｐゴシック" pitchFamily="34" charset="-128"/>
                <a:cs typeface="+mn-cs"/>
              </a:rPr>
              <a:pPr algn="r">
                <a:defRPr/>
              </a:pPr>
              <a:t>19</a:t>
            </a:fld>
            <a:endParaRPr lang="en-US" altLang="ja-JP" sz="1400">
              <a:solidFill>
                <a:srgbClr val="000000"/>
              </a:solidFill>
              <a:latin typeface="Georgia"/>
              <a:ea typeface="ＭＳ Ｐゴシック" pitchFamily="34" charset="-128"/>
              <a:cs typeface="+mn-cs"/>
            </a:endParaRPr>
          </a:p>
        </p:txBody>
      </p:sp>
      <p:sp>
        <p:nvSpPr>
          <p:cNvPr id="840740" name="Line 3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6B23201B-6215-4C16-8113-9B1AB7C512B9}" type="slidenum">
              <a:rPr lang="ja-JP" altLang="en-US" sz="1400">
                <a:solidFill>
                  <a:srgbClr val="000000"/>
                </a:solidFill>
                <a:latin typeface="Georgia"/>
                <a:ea typeface="ＭＳ Ｐゴシック" pitchFamily="34" charset="-128"/>
                <a:cs typeface="+mn-cs"/>
              </a:rPr>
              <a:pPr algn="r">
                <a:defRPr/>
              </a:pPr>
              <a:t>19</a:t>
            </a:fld>
            <a:endParaRPr lang="en-US" altLang="ja-JP" sz="1400" dirty="0">
              <a:solidFill>
                <a:srgbClr val="000000"/>
              </a:solidFill>
              <a:latin typeface="Georgia"/>
              <a:ea typeface="ＭＳ Ｐゴシック" pitchFamily="34" charset="-128"/>
              <a:cs typeface="+mn-cs"/>
            </a:endParaRPr>
          </a:p>
        </p:txBody>
      </p:sp>
      <p:sp>
        <p:nvSpPr>
          <p:cNvPr id="840741" name="Line 37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0692F3-B708-4229-8A32-36EB8AAC63A8}" type="slidenum">
              <a:rPr lang="ja-JP" altLang="en-US"/>
              <a:pPr>
                <a:defRPr/>
              </a:pPr>
              <a:t>20</a:t>
            </a:fld>
            <a:endParaRPr lang="en-US" altLang="ja-JP"/>
          </a:p>
        </p:txBody>
      </p:sp>
      <p:sp>
        <p:nvSpPr>
          <p:cNvPr id="846885" name="Line 37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6868" name="Line 2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846850" name="Picture 17" descr="MeffPrime_ref_mhalf335_mhalf365_superimposed_IncreasedBinSiz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95600"/>
            <a:ext cx="4572000" cy="259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6869" name="Line 2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98178" name="Rectangle 2"/>
          <p:cNvSpPr>
            <a:spLocks noChangeArrowheads="1"/>
          </p:cNvSpPr>
          <p:nvPr/>
        </p:nvSpPr>
        <p:spPr bwMode="auto">
          <a:xfrm>
            <a:off x="0" y="0"/>
            <a:ext cx="9144000" cy="7127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c) E</a:t>
            </a:r>
            <a:r>
              <a:rPr lang="en-US" sz="4000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000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miss</a:t>
            </a:r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+b+3j</a:t>
            </a:r>
            <a:endParaRPr lang="en-US" altLang="ja-JP" sz="40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846870" name="Line 2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6852" name="Rectangle 9"/>
          <p:cNvSpPr>
            <a:spLocks noChangeArrowheads="1"/>
          </p:cNvSpPr>
          <p:nvPr/>
        </p:nvSpPr>
        <p:spPr bwMode="auto">
          <a:xfrm>
            <a:off x="182563" y="822325"/>
            <a:ext cx="8778875" cy="113982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ja-JP" sz="2800" i="1">
                <a:ea typeface="ＭＳ Ｐゴシック" pitchFamily="34" charset="-128"/>
              </a:rPr>
              <a:t>M</a:t>
            </a:r>
            <a:r>
              <a:rPr lang="en-US" altLang="ja-JP" sz="2800" baseline="-25000">
                <a:ea typeface="ＭＳ Ｐゴシック" pitchFamily="34" charset="-128"/>
              </a:rPr>
              <a:t>eff</a:t>
            </a:r>
            <a:r>
              <a:rPr lang="en-US" altLang="ja-JP" sz="2800" baseline="30000">
                <a:ea typeface="ＭＳ Ｐゴシック" pitchFamily="34" charset="-128"/>
              </a:rPr>
              <a:t>(</a:t>
            </a:r>
            <a:r>
              <a:rPr lang="en-US" altLang="ja-JP" sz="2800" i="1" baseline="30000">
                <a:solidFill>
                  <a:srgbClr val="FF0000"/>
                </a:solidFill>
                <a:ea typeface="ＭＳ Ｐゴシック" pitchFamily="34" charset="-128"/>
              </a:rPr>
              <a:t>b</a:t>
            </a:r>
            <a:r>
              <a:rPr lang="en-US" altLang="ja-JP" sz="2800" baseline="30000">
                <a:ea typeface="ＭＳ Ｐゴシック" pitchFamily="34" charset="-128"/>
              </a:rPr>
              <a:t>)</a:t>
            </a:r>
            <a:r>
              <a:rPr lang="en-US" altLang="ja-JP" sz="2800" baseline="-25000">
                <a:ea typeface="ＭＳ Ｐゴシック" pitchFamily="34" charset="-128"/>
              </a:rPr>
              <a:t> </a:t>
            </a:r>
            <a:r>
              <a:rPr lang="en-US" altLang="ja-JP" sz="2800">
                <a:latin typeface="Tahoma" pitchFamily="34" charset="0"/>
                <a:ea typeface="ＭＳ Ｐゴシック" pitchFamily="34" charset="-128"/>
                <a:sym typeface="Symbol" pitchFamily="18" charset="2"/>
              </a:rPr>
              <a:t></a:t>
            </a:r>
            <a:r>
              <a:rPr lang="en-US" altLang="ja-JP" sz="2800">
                <a:ea typeface="ＭＳ Ｐゴシック" pitchFamily="34" charset="-128"/>
              </a:rPr>
              <a:t> </a:t>
            </a:r>
            <a:r>
              <a:rPr lang="en-US" altLang="ja-JP" sz="2800" i="1">
                <a:ea typeface="ＭＳ Ｐゴシック" pitchFamily="34" charset="-128"/>
              </a:rPr>
              <a:t>E</a:t>
            </a:r>
            <a:r>
              <a:rPr lang="en-US" altLang="ja-JP" sz="2800" baseline="-25000">
                <a:ea typeface="ＭＳ Ｐゴシック" pitchFamily="34" charset="-128"/>
              </a:rPr>
              <a:t>T</a:t>
            </a:r>
            <a:r>
              <a:rPr lang="en-US" altLang="ja-JP" sz="2800" baseline="30000">
                <a:ea typeface="ＭＳ Ｐゴシック" pitchFamily="34" charset="-128"/>
              </a:rPr>
              <a:t>j1=</a:t>
            </a:r>
            <a:r>
              <a:rPr lang="en-US" altLang="ja-JP" sz="2800" i="1" baseline="30000">
                <a:solidFill>
                  <a:srgbClr val="FF0000"/>
                </a:solidFill>
                <a:ea typeface="ＭＳ Ｐゴシック" pitchFamily="34" charset="-128"/>
              </a:rPr>
              <a:t>b</a:t>
            </a:r>
            <a:r>
              <a:rPr lang="en-US" altLang="ja-JP" sz="2800">
                <a:ea typeface="ＭＳ Ｐゴシック" pitchFamily="34" charset="-128"/>
              </a:rPr>
              <a:t>+</a:t>
            </a:r>
            <a:r>
              <a:rPr lang="en-US" altLang="ja-JP" sz="2800" i="1">
                <a:ea typeface="ＭＳ Ｐゴシック" pitchFamily="34" charset="-128"/>
              </a:rPr>
              <a:t>E</a:t>
            </a:r>
            <a:r>
              <a:rPr lang="en-US" altLang="ja-JP" sz="2800" baseline="-25000">
                <a:ea typeface="ＭＳ Ｐゴシック" pitchFamily="34" charset="-128"/>
              </a:rPr>
              <a:t>T</a:t>
            </a:r>
            <a:r>
              <a:rPr lang="en-US" altLang="ja-JP" sz="2800" baseline="30000">
                <a:ea typeface="ＭＳ Ｐゴシック" pitchFamily="34" charset="-128"/>
              </a:rPr>
              <a:t>j2</a:t>
            </a:r>
            <a:r>
              <a:rPr lang="en-US" altLang="ja-JP" sz="2800">
                <a:ea typeface="ＭＳ Ｐゴシック" pitchFamily="34" charset="-128"/>
              </a:rPr>
              <a:t>+</a:t>
            </a:r>
            <a:r>
              <a:rPr lang="en-US" altLang="ja-JP" sz="2800" i="1">
                <a:ea typeface="ＭＳ Ｐゴシック" pitchFamily="34" charset="-128"/>
              </a:rPr>
              <a:t>E</a:t>
            </a:r>
            <a:r>
              <a:rPr lang="en-US" altLang="ja-JP" sz="2800" baseline="-25000">
                <a:ea typeface="ＭＳ Ｐゴシック" pitchFamily="34" charset="-128"/>
              </a:rPr>
              <a:t>T</a:t>
            </a:r>
            <a:r>
              <a:rPr lang="en-US" altLang="ja-JP" sz="2800" baseline="30000">
                <a:ea typeface="ＭＳ Ｐゴシック" pitchFamily="34" charset="-128"/>
              </a:rPr>
              <a:t>j3</a:t>
            </a:r>
            <a:r>
              <a:rPr lang="en-US" altLang="ja-JP" sz="2800">
                <a:ea typeface="ＭＳ Ｐゴシック" pitchFamily="34" charset="-128"/>
              </a:rPr>
              <a:t>+</a:t>
            </a:r>
            <a:r>
              <a:rPr lang="en-US" altLang="ja-JP" sz="2800" i="1">
                <a:ea typeface="ＭＳ Ｐゴシック" pitchFamily="34" charset="-128"/>
              </a:rPr>
              <a:t>E</a:t>
            </a:r>
            <a:r>
              <a:rPr lang="en-US" altLang="ja-JP" sz="2800" baseline="-25000">
                <a:ea typeface="ＭＳ Ｐゴシック" pitchFamily="34" charset="-128"/>
              </a:rPr>
              <a:t>T</a:t>
            </a:r>
            <a:r>
              <a:rPr lang="en-US" altLang="ja-JP" sz="2800" baseline="30000">
                <a:ea typeface="ＭＳ Ｐゴシック" pitchFamily="34" charset="-128"/>
              </a:rPr>
              <a:t>j4</a:t>
            </a:r>
            <a:r>
              <a:rPr lang="en-US" altLang="ja-JP" sz="2800">
                <a:ea typeface="ＭＳ Ｐゴシック" pitchFamily="34" charset="-128"/>
              </a:rPr>
              <a:t>+ </a:t>
            </a:r>
            <a:r>
              <a:rPr lang="en-US" altLang="ja-JP" sz="2800" i="1">
                <a:ea typeface="ＭＳ Ｐゴシック" pitchFamily="34" charset="-128"/>
              </a:rPr>
              <a:t>E</a:t>
            </a:r>
            <a:r>
              <a:rPr lang="en-US" altLang="ja-JP" sz="2800" baseline="-25000">
                <a:ea typeface="ＭＳ Ｐゴシック" pitchFamily="34" charset="-128"/>
              </a:rPr>
              <a:t>T</a:t>
            </a:r>
            <a:r>
              <a:rPr lang="en-US" altLang="ja-JP" sz="2800" baseline="30000">
                <a:ea typeface="ＭＳ Ｐゴシック" pitchFamily="34" charset="-128"/>
              </a:rPr>
              <a:t>miss</a:t>
            </a:r>
            <a:r>
              <a:rPr lang="en-US" altLang="ja-JP" sz="2800">
                <a:ea typeface="ＭＳ Ｐゴシック" pitchFamily="34" charset="-128"/>
              </a:rPr>
              <a:t> </a:t>
            </a:r>
            <a:r>
              <a:rPr lang="en-US" altLang="ja-JP" sz="2800">
                <a:solidFill>
                  <a:srgbClr val="FF0000"/>
                </a:solidFill>
                <a:ea typeface="ＭＳ Ｐゴシック" pitchFamily="34" charset="-128"/>
              </a:rPr>
              <a:t>[j1 = </a:t>
            </a:r>
            <a:r>
              <a:rPr lang="en-US" altLang="ja-JP" sz="2800" i="1">
                <a:solidFill>
                  <a:srgbClr val="FF0000"/>
                </a:solidFill>
                <a:ea typeface="ＭＳ Ｐゴシック" pitchFamily="34" charset="-128"/>
              </a:rPr>
              <a:t>b</a:t>
            </a:r>
            <a:r>
              <a:rPr lang="en-US" altLang="ja-JP" sz="2800">
                <a:solidFill>
                  <a:srgbClr val="FF0000"/>
                </a:solidFill>
                <a:ea typeface="ＭＳ Ｐゴシック" pitchFamily="34" charset="-128"/>
              </a:rPr>
              <a:t> jet] </a:t>
            </a:r>
          </a:p>
          <a:p>
            <a:pPr algn="ctr"/>
            <a:r>
              <a:rPr lang="en-US" altLang="ja-JP" sz="2000" i="1">
                <a:ea typeface="ＭＳ Ｐゴシック" pitchFamily="34" charset="-128"/>
              </a:rPr>
              <a:t>E</a:t>
            </a:r>
            <a:r>
              <a:rPr lang="en-US" altLang="ja-JP" sz="2000" baseline="-25000">
                <a:ea typeface="ＭＳ Ｐゴシック" pitchFamily="34" charset="-128"/>
              </a:rPr>
              <a:t>T</a:t>
            </a:r>
            <a:r>
              <a:rPr lang="en-US" altLang="ja-JP" sz="2000" baseline="30000">
                <a:ea typeface="ＭＳ Ｐゴシック" pitchFamily="34" charset="-128"/>
              </a:rPr>
              <a:t>j1</a:t>
            </a:r>
            <a:r>
              <a:rPr lang="en-US" altLang="ja-JP" sz="1400">
                <a:ea typeface="ＭＳ Ｐゴシック" pitchFamily="34" charset="-128"/>
              </a:rPr>
              <a:t> </a:t>
            </a:r>
            <a:r>
              <a:rPr lang="en-US" altLang="ja-JP" sz="2000">
                <a:ea typeface="ＭＳ Ｐゴシック" pitchFamily="34" charset="-128"/>
              </a:rPr>
              <a:t>&gt;</a:t>
            </a:r>
            <a:r>
              <a:rPr lang="en-US" altLang="ja-JP" sz="1400">
                <a:ea typeface="ＭＳ Ｐゴシック" pitchFamily="34" charset="-128"/>
              </a:rPr>
              <a:t> </a:t>
            </a:r>
            <a:r>
              <a:rPr lang="en-US" altLang="ja-JP" sz="2000">
                <a:ea typeface="ＭＳ Ｐゴシック" pitchFamily="34" charset="-128"/>
              </a:rPr>
              <a:t>100 GeV</a:t>
            </a:r>
            <a:r>
              <a:rPr lang="en-US" altLang="ja-JP" sz="1400">
                <a:ea typeface="ＭＳ Ｐゴシック" pitchFamily="34" charset="-128"/>
              </a:rPr>
              <a:t>,      </a:t>
            </a:r>
            <a:r>
              <a:rPr lang="en-US" altLang="ja-JP" sz="2000" i="1">
                <a:ea typeface="ＭＳ Ｐゴシック" pitchFamily="34" charset="-128"/>
              </a:rPr>
              <a:t>E</a:t>
            </a:r>
            <a:r>
              <a:rPr lang="en-US" altLang="ja-JP" sz="2000" baseline="-25000">
                <a:ea typeface="ＭＳ Ｐゴシック" pitchFamily="34" charset="-128"/>
              </a:rPr>
              <a:t>T</a:t>
            </a:r>
            <a:r>
              <a:rPr lang="en-US" altLang="ja-JP" sz="2000" baseline="30000">
                <a:ea typeface="ＭＳ Ｐゴシック" pitchFamily="34" charset="-128"/>
              </a:rPr>
              <a:t>j2,3,4</a:t>
            </a:r>
            <a:r>
              <a:rPr lang="en-US" altLang="ja-JP" sz="1400">
                <a:ea typeface="ＭＳ Ｐゴシック" pitchFamily="34" charset="-128"/>
              </a:rPr>
              <a:t> </a:t>
            </a:r>
            <a:r>
              <a:rPr lang="en-US" altLang="ja-JP" sz="2000">
                <a:ea typeface="ＭＳ Ｐゴシック" pitchFamily="34" charset="-128"/>
              </a:rPr>
              <a:t>&gt; 50 GeV [No </a:t>
            </a:r>
            <a:r>
              <a:rPr lang="en-US" altLang="ja-JP" sz="2000" i="1">
                <a:ea typeface="ＭＳ Ｐゴシック" pitchFamily="34" charset="-128"/>
              </a:rPr>
              <a:t>e</a:t>
            </a:r>
            <a:r>
              <a:rPr lang="en-US" altLang="ja-JP" sz="2000">
                <a:ea typeface="ＭＳ Ｐゴシック" pitchFamily="34" charset="-128"/>
              </a:rPr>
              <a:t>’s, </a:t>
            </a:r>
            <a:r>
              <a:rPr lang="en-US" altLang="ja-JP" sz="2000" i="1">
                <a:latin typeface="Symbol" pitchFamily="18" charset="2"/>
                <a:ea typeface="ＭＳ Ｐゴシック" pitchFamily="34" charset="-128"/>
              </a:rPr>
              <a:t>m</a:t>
            </a:r>
            <a:r>
              <a:rPr lang="en-US" altLang="ja-JP" sz="2000">
                <a:ea typeface="ＭＳ Ｐゴシック" pitchFamily="34" charset="-128"/>
              </a:rPr>
              <a:t>’s with </a:t>
            </a:r>
            <a:r>
              <a:rPr lang="en-US" altLang="ja-JP" sz="2000" i="1">
                <a:ea typeface="ＭＳ Ｐゴシック" pitchFamily="34" charset="-128"/>
              </a:rPr>
              <a:t>p</a:t>
            </a:r>
            <a:r>
              <a:rPr lang="en-US" altLang="ja-JP" sz="2000" baseline="-25000">
                <a:ea typeface="ＭＳ Ｐゴシック" pitchFamily="34" charset="-128"/>
              </a:rPr>
              <a:t>T</a:t>
            </a:r>
            <a:r>
              <a:rPr lang="en-US" altLang="ja-JP" sz="2000">
                <a:ea typeface="ＭＳ Ｐゴシック" pitchFamily="34" charset="-128"/>
              </a:rPr>
              <a:t> &gt; 20 GeV]</a:t>
            </a:r>
          </a:p>
          <a:p>
            <a:pPr algn="ctr"/>
            <a:r>
              <a:rPr lang="en-US" altLang="ja-JP" sz="2000" i="1">
                <a:ea typeface="ＭＳ Ｐゴシック" pitchFamily="34" charset="-128"/>
              </a:rPr>
              <a:t>M</a:t>
            </a:r>
            <a:r>
              <a:rPr lang="en-US" altLang="ja-JP" sz="2000" baseline="-25000">
                <a:ea typeface="ＭＳ Ｐゴシック" pitchFamily="34" charset="-128"/>
              </a:rPr>
              <a:t>eff</a:t>
            </a:r>
            <a:r>
              <a:rPr lang="en-US" altLang="ja-JP" sz="2000" baseline="30000">
                <a:ea typeface="ＭＳ Ｐゴシック" pitchFamily="34" charset="-128"/>
              </a:rPr>
              <a:t>(</a:t>
            </a:r>
            <a:r>
              <a:rPr lang="en-US" altLang="ja-JP" sz="2000" i="1" baseline="30000">
                <a:ea typeface="ＭＳ Ｐゴシック" pitchFamily="34" charset="-128"/>
              </a:rPr>
              <a:t>b</a:t>
            </a:r>
            <a:r>
              <a:rPr lang="en-US" altLang="ja-JP" sz="2000" baseline="30000">
                <a:ea typeface="ＭＳ Ｐゴシック" pitchFamily="34" charset="-128"/>
              </a:rPr>
              <a:t>)</a:t>
            </a:r>
            <a:r>
              <a:rPr lang="en-US" altLang="ja-JP" sz="2000" baseline="-25000">
                <a:ea typeface="ＭＳ Ｐゴシック" pitchFamily="34" charset="-128"/>
              </a:rPr>
              <a:t> </a:t>
            </a:r>
            <a:r>
              <a:rPr lang="en-US" altLang="ja-JP" sz="2000">
                <a:ea typeface="ＭＳ Ｐゴシック" pitchFamily="34" charset="-128"/>
              </a:rPr>
              <a:t>&gt; 400 GeV ; </a:t>
            </a:r>
            <a:r>
              <a:rPr lang="en-US" altLang="ja-JP" sz="2000" i="1">
                <a:ea typeface="ＭＳ Ｐゴシック" pitchFamily="34" charset="-128"/>
              </a:rPr>
              <a:t>E</a:t>
            </a:r>
            <a:r>
              <a:rPr lang="en-US" altLang="ja-JP" sz="2000" baseline="-25000">
                <a:ea typeface="ＭＳ Ｐゴシック" pitchFamily="34" charset="-128"/>
              </a:rPr>
              <a:t>T</a:t>
            </a:r>
            <a:r>
              <a:rPr lang="en-US" altLang="ja-JP" sz="2000" baseline="30000">
                <a:ea typeface="ＭＳ Ｐゴシック" pitchFamily="34" charset="-128"/>
              </a:rPr>
              <a:t>miss </a:t>
            </a:r>
            <a:r>
              <a:rPr lang="en-US" altLang="ja-JP" sz="2000">
                <a:ea typeface="ＭＳ Ｐゴシック" pitchFamily="34" charset="-128"/>
              </a:rPr>
              <a:t>&gt; max [100, 0.2 </a:t>
            </a:r>
            <a:r>
              <a:rPr lang="en-US" altLang="ja-JP" sz="2000" i="1">
                <a:ea typeface="ＭＳ Ｐゴシック" pitchFamily="34" charset="-128"/>
              </a:rPr>
              <a:t>M</a:t>
            </a:r>
            <a:r>
              <a:rPr lang="en-US" altLang="ja-JP" sz="2000" baseline="-25000">
                <a:ea typeface="ＭＳ Ｐゴシック" pitchFamily="34" charset="-128"/>
              </a:rPr>
              <a:t>eff</a:t>
            </a:r>
            <a:r>
              <a:rPr lang="en-US" altLang="ja-JP" sz="2000">
                <a:ea typeface="ＭＳ Ｐゴシック" pitchFamily="34" charset="-128"/>
              </a:rPr>
              <a:t>]</a:t>
            </a:r>
          </a:p>
        </p:txBody>
      </p:sp>
      <p:sp>
        <p:nvSpPr>
          <p:cNvPr id="846871" name="Line 2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74638" y="5578475"/>
            <a:ext cx="8594725" cy="954088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en-US" altLang="ja-JP" sz="28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ency FB" pitchFamily="34" charset="0"/>
                <a:ea typeface="ＭＳ Ｐゴシック" pitchFamily="34" charset="-128"/>
              </a:rPr>
              <a:t>M</a:t>
            </a:r>
            <a:r>
              <a:rPr lang="en-US" altLang="ja-JP" sz="2800" baseline="-25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ency FB" pitchFamily="34" charset="0"/>
                <a:ea typeface="ＭＳ Ｐゴシック" pitchFamily="34" charset="-128"/>
              </a:rPr>
              <a:t>eff</a:t>
            </a:r>
            <a:r>
              <a:rPr lang="en-US" altLang="ja-JP" sz="2800" baseline="30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ency FB" pitchFamily="34" charset="0"/>
                <a:ea typeface="ＭＳ Ｐゴシック" pitchFamily="34" charset="-128"/>
              </a:rPr>
              <a:t>(</a:t>
            </a:r>
            <a:r>
              <a:rPr lang="en-US" altLang="ja-JP" sz="2800" i="1" baseline="30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ency FB" pitchFamily="34" charset="0"/>
                <a:ea typeface="ＭＳ Ｐゴシック" pitchFamily="34" charset="-128"/>
              </a:rPr>
              <a:t>b</a:t>
            </a:r>
            <a:r>
              <a:rPr lang="en-US" altLang="ja-JP" sz="2800" baseline="30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ency FB" pitchFamily="34" charset="0"/>
                <a:ea typeface="ＭＳ Ｐゴシック" pitchFamily="34" charset="-128"/>
              </a:rPr>
              <a:t>)</a:t>
            </a:r>
            <a:r>
              <a:rPr 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ency FB" pitchFamily="34" charset="0"/>
              </a:rPr>
              <a:t> </a:t>
            </a: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can be used to probe </a:t>
            </a:r>
            <a:r>
              <a:rPr lang="en-US" sz="28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r>
              <a:rPr lang="en-US" sz="2800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0</a:t>
            </a: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and tan</a:t>
            </a:r>
            <a:r>
              <a:rPr lang="en-US" sz="2800" i="1"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b</a:t>
            </a: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without  measuring stop and sbottom masses</a:t>
            </a:r>
          </a:p>
        </p:txBody>
      </p:sp>
      <p:sp>
        <p:nvSpPr>
          <p:cNvPr id="846872" name="Line 2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6854" name="Rectangle 16"/>
          <p:cNvSpPr>
            <a:spLocks noChangeArrowheads="1"/>
          </p:cNvSpPr>
          <p:nvPr/>
        </p:nvSpPr>
        <p:spPr bwMode="auto">
          <a:xfrm>
            <a:off x="1482725" y="5105400"/>
            <a:ext cx="2327275" cy="461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 i="1">
                <a:ea typeface="ＭＳ Ｐゴシック" pitchFamily="34" charset="-128"/>
              </a:rPr>
              <a:t>M</a:t>
            </a:r>
            <a:r>
              <a:rPr lang="en-US" altLang="ja-JP" sz="2400" baseline="-25000">
                <a:ea typeface="ＭＳ Ｐゴシック" pitchFamily="34" charset="-128"/>
              </a:rPr>
              <a:t>eff</a:t>
            </a:r>
            <a:r>
              <a:rPr lang="en-US" altLang="ja-JP" sz="2400" baseline="30000">
                <a:ea typeface="ＭＳ Ｐゴシック" pitchFamily="34" charset="-128"/>
              </a:rPr>
              <a:t>(</a:t>
            </a:r>
            <a:r>
              <a:rPr lang="en-US" altLang="ja-JP" sz="2400" i="1" baseline="30000">
                <a:ea typeface="ＭＳ Ｐゴシック" pitchFamily="34" charset="-128"/>
              </a:rPr>
              <a:t>b</a:t>
            </a:r>
            <a:r>
              <a:rPr lang="en-US" altLang="ja-JP" sz="2400" baseline="30000">
                <a:ea typeface="ＭＳ Ｐゴシック" pitchFamily="34" charset="-128"/>
              </a:rPr>
              <a:t>)peak</a:t>
            </a:r>
            <a:r>
              <a:rPr lang="en-US" altLang="ja-JP" sz="2400">
                <a:ea typeface="ＭＳ Ｐゴシック" pitchFamily="34" charset="-128"/>
              </a:rPr>
              <a:t> (GeV)</a:t>
            </a:r>
            <a:endParaRPr lang="en-US" sz="2400"/>
          </a:p>
        </p:txBody>
      </p:sp>
      <p:sp>
        <p:nvSpPr>
          <p:cNvPr id="846873" name="Line 2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6855" name="Text Box 1042"/>
          <p:cNvSpPr txBox="1">
            <a:spLocks noChangeArrowheads="1"/>
          </p:cNvSpPr>
          <p:nvPr/>
        </p:nvSpPr>
        <p:spPr bwMode="auto">
          <a:xfrm>
            <a:off x="77788" y="2143125"/>
            <a:ext cx="2284412" cy="646113"/>
          </a:xfrm>
          <a:prstGeom prst="rect">
            <a:avLst/>
          </a:prstGeom>
          <a:solidFill>
            <a:schemeClr val="bg1"/>
          </a:solidFill>
          <a:ln w="38100">
            <a:solidFill>
              <a:srgbClr val="000099"/>
            </a:solidFill>
            <a:prstDash val="dash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i="1">
                <a:ea typeface="ＭＳ Ｐゴシック" pitchFamily="34" charset="-128"/>
              </a:rPr>
              <a:t>tan</a:t>
            </a:r>
            <a:r>
              <a:rPr lang="en-US" altLang="ja-JP" i="1">
                <a:latin typeface="Symbol" pitchFamily="18" charset="2"/>
                <a:ea typeface="ＭＳ Ｐゴシック" pitchFamily="34" charset="-128"/>
              </a:rPr>
              <a:t>b</a:t>
            </a:r>
            <a:r>
              <a:rPr lang="en-US" altLang="ja-JP" i="1">
                <a:ea typeface="ＭＳ Ｐゴシック" pitchFamily="34" charset="-128"/>
              </a:rPr>
              <a:t> = 48</a:t>
            </a:r>
            <a:endParaRPr lang="en-US" altLang="ja-JP">
              <a:ea typeface="ＭＳ Ｐゴシック" pitchFamily="34" charset="-128"/>
            </a:endParaRPr>
          </a:p>
          <a:p>
            <a:r>
              <a:rPr lang="en-US" altLang="ja-JP" i="1">
                <a:ea typeface="ＭＳ Ｐゴシック" pitchFamily="34" charset="-128"/>
              </a:rPr>
              <a:t>M</a:t>
            </a:r>
            <a:r>
              <a:rPr lang="en-US" altLang="ja-JP" baseline="-25000">
                <a:ea typeface="ＭＳ Ｐゴシック" pitchFamily="34" charset="-128"/>
              </a:rPr>
              <a:t>eff</a:t>
            </a:r>
            <a:r>
              <a:rPr lang="en-US" altLang="ja-JP" baseline="30000">
                <a:ea typeface="ＭＳ Ｐゴシック" pitchFamily="34" charset="-128"/>
              </a:rPr>
              <a:t>(</a:t>
            </a:r>
            <a:r>
              <a:rPr lang="en-US" altLang="ja-JP" i="1" baseline="30000">
                <a:ea typeface="ＭＳ Ｐゴシック" pitchFamily="34" charset="-128"/>
              </a:rPr>
              <a:t>b</a:t>
            </a:r>
            <a:r>
              <a:rPr lang="en-US" altLang="ja-JP" baseline="30000">
                <a:ea typeface="ＭＳ Ｐゴシック" pitchFamily="34" charset="-128"/>
              </a:rPr>
              <a:t>)peak</a:t>
            </a:r>
            <a:r>
              <a:rPr lang="en-US" altLang="ja-JP">
                <a:ea typeface="ＭＳ Ｐゴシック" pitchFamily="34" charset="-128"/>
              </a:rPr>
              <a:t> = 933 GeV</a:t>
            </a:r>
          </a:p>
        </p:txBody>
      </p:sp>
      <p:sp>
        <p:nvSpPr>
          <p:cNvPr id="846874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 Box 1042"/>
          <p:cNvSpPr txBox="1">
            <a:spLocks noChangeArrowheads="1"/>
          </p:cNvSpPr>
          <p:nvPr/>
        </p:nvSpPr>
        <p:spPr bwMode="auto">
          <a:xfrm>
            <a:off x="2463800" y="2143125"/>
            <a:ext cx="2413000" cy="646113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i="1" dirty="0" err="1">
                <a:latin typeface="Arial" pitchFamily="34" charset="0"/>
                <a:ea typeface="ＭＳ Ｐゴシック" pitchFamily="34" charset="-128"/>
              </a:rPr>
              <a:t>tan</a:t>
            </a:r>
            <a:r>
              <a:rPr lang="en-US" altLang="ja-JP" i="1" dirty="0" err="1">
                <a:latin typeface="Symbol" pitchFamily="18" charset="2"/>
                <a:ea typeface="ＭＳ Ｐゴシック" pitchFamily="34" charset="-128"/>
              </a:rPr>
              <a:t>b</a:t>
            </a:r>
            <a:r>
              <a:rPr lang="en-US" altLang="ja-JP" i="1" dirty="0">
                <a:latin typeface="Arial" pitchFamily="34" charset="0"/>
                <a:ea typeface="ＭＳ Ｐゴシック" pitchFamily="34" charset="-128"/>
              </a:rPr>
              <a:t> = 40</a:t>
            </a:r>
            <a:endParaRPr lang="en-US" altLang="ja-JP" dirty="0">
              <a:latin typeface="Arial" pitchFamily="34" charset="0"/>
              <a:ea typeface="ＭＳ Ｐゴシック" pitchFamily="34" charset="-128"/>
            </a:endParaRPr>
          </a:p>
          <a:p>
            <a:pPr>
              <a:defRPr/>
            </a:pPr>
            <a:r>
              <a:rPr lang="en-US" altLang="ja-JP" i="1" dirty="0" err="1">
                <a:ea typeface="ＭＳ Ｐゴシック" pitchFamily="34" charset="-128"/>
              </a:rPr>
              <a:t>M</a:t>
            </a:r>
            <a:r>
              <a:rPr lang="en-US" altLang="ja-JP" baseline="-25000" dirty="0" err="1">
                <a:ea typeface="ＭＳ Ｐゴシック" pitchFamily="34" charset="-128"/>
              </a:rPr>
              <a:t>eff</a:t>
            </a:r>
            <a:r>
              <a:rPr lang="en-US" altLang="ja-JP" baseline="30000" dirty="0">
                <a:ea typeface="ＭＳ Ｐゴシック" pitchFamily="34" charset="-128"/>
              </a:rPr>
              <a:t>(</a:t>
            </a:r>
            <a:r>
              <a:rPr lang="en-US" altLang="ja-JP" i="1" baseline="30000" dirty="0">
                <a:ea typeface="ＭＳ Ｐゴシック" pitchFamily="34" charset="-128"/>
              </a:rPr>
              <a:t>b</a:t>
            </a:r>
            <a:r>
              <a:rPr lang="en-US" altLang="ja-JP" baseline="30000" dirty="0">
                <a:ea typeface="ＭＳ Ｐゴシック" pitchFamily="34" charset="-128"/>
              </a:rPr>
              <a:t>)peak</a:t>
            </a:r>
            <a:r>
              <a:rPr lang="en-US" altLang="ja-JP" dirty="0">
                <a:ea typeface="ＭＳ Ｐゴシック" pitchFamily="34" charset="-128"/>
              </a:rPr>
              <a:t> = 1026 </a:t>
            </a:r>
            <a:r>
              <a:rPr lang="en-US" altLang="ja-JP" dirty="0" err="1">
                <a:ea typeface="ＭＳ Ｐゴシック" pitchFamily="34" charset="-128"/>
              </a:rPr>
              <a:t>GeV</a:t>
            </a:r>
            <a:endParaRPr lang="en-US" altLang="ja-JP" dirty="0">
              <a:ea typeface="ＭＳ Ｐゴシック" pitchFamily="34" charset="-128"/>
            </a:endParaRPr>
          </a:p>
        </p:txBody>
      </p:sp>
      <p:sp>
        <p:nvSpPr>
          <p:cNvPr id="846875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 Box 1042"/>
          <p:cNvSpPr txBox="1">
            <a:spLocks noChangeArrowheads="1"/>
          </p:cNvSpPr>
          <p:nvPr/>
        </p:nvSpPr>
        <p:spPr bwMode="auto">
          <a:xfrm>
            <a:off x="4991100" y="2143125"/>
            <a:ext cx="2400300" cy="646113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i="1" dirty="0" err="1">
                <a:latin typeface="Arial" pitchFamily="34" charset="0"/>
                <a:ea typeface="ＭＳ Ｐゴシック" pitchFamily="34" charset="-128"/>
              </a:rPr>
              <a:t>tan</a:t>
            </a:r>
            <a:r>
              <a:rPr lang="en-US" altLang="ja-JP" i="1" dirty="0" err="1">
                <a:latin typeface="Symbol" pitchFamily="18" charset="2"/>
                <a:ea typeface="ＭＳ Ｐゴシック" pitchFamily="34" charset="-128"/>
              </a:rPr>
              <a:t>b</a:t>
            </a:r>
            <a:r>
              <a:rPr lang="en-US" altLang="ja-JP" i="1" dirty="0">
                <a:latin typeface="Arial" pitchFamily="34" charset="0"/>
                <a:ea typeface="ＭＳ Ｐゴシック" pitchFamily="34" charset="-128"/>
              </a:rPr>
              <a:t> = 32</a:t>
            </a:r>
            <a:endParaRPr lang="en-US" altLang="ja-JP" dirty="0">
              <a:latin typeface="Arial" pitchFamily="34" charset="0"/>
              <a:ea typeface="ＭＳ Ｐゴシック" pitchFamily="34" charset="-128"/>
            </a:endParaRPr>
          </a:p>
          <a:p>
            <a:pPr>
              <a:defRPr/>
            </a:pPr>
            <a:r>
              <a:rPr lang="en-US" altLang="ja-JP" i="1" dirty="0" err="1">
                <a:ea typeface="ＭＳ Ｐゴシック" pitchFamily="34" charset="-128"/>
              </a:rPr>
              <a:t>M</a:t>
            </a:r>
            <a:r>
              <a:rPr lang="en-US" altLang="ja-JP" baseline="-25000" dirty="0" err="1">
                <a:ea typeface="ＭＳ Ｐゴシック" pitchFamily="34" charset="-128"/>
              </a:rPr>
              <a:t>eff</a:t>
            </a:r>
            <a:r>
              <a:rPr lang="en-US" altLang="ja-JP" baseline="30000" dirty="0">
                <a:ea typeface="ＭＳ Ｐゴシック" pitchFamily="34" charset="-128"/>
              </a:rPr>
              <a:t>(</a:t>
            </a:r>
            <a:r>
              <a:rPr lang="en-US" altLang="ja-JP" i="1" baseline="30000" dirty="0">
                <a:ea typeface="ＭＳ Ｐゴシック" pitchFamily="34" charset="-128"/>
              </a:rPr>
              <a:t>b</a:t>
            </a:r>
            <a:r>
              <a:rPr lang="en-US" altLang="ja-JP" baseline="30000" dirty="0">
                <a:ea typeface="ＭＳ Ｐゴシック" pitchFamily="34" charset="-128"/>
              </a:rPr>
              <a:t>)peak</a:t>
            </a:r>
            <a:r>
              <a:rPr lang="en-US" altLang="ja-JP" dirty="0">
                <a:ea typeface="ＭＳ Ｐゴシック" pitchFamily="34" charset="-128"/>
              </a:rPr>
              <a:t> = 1122 </a:t>
            </a:r>
            <a:r>
              <a:rPr lang="en-US" altLang="ja-JP" dirty="0" err="1">
                <a:ea typeface="ＭＳ Ｐゴシック" pitchFamily="34" charset="-128"/>
              </a:rPr>
              <a:t>GeV</a:t>
            </a:r>
            <a:endParaRPr lang="en-US" altLang="ja-JP" dirty="0">
              <a:ea typeface="ＭＳ Ｐゴシック" pitchFamily="34" charset="-128"/>
            </a:endParaRPr>
          </a:p>
        </p:txBody>
      </p:sp>
      <p:sp>
        <p:nvSpPr>
          <p:cNvPr id="846876" name="Line 2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46858" name="Straight Arrow Connector 23"/>
          <p:cNvCxnSpPr>
            <a:cxnSpLocks noChangeShapeType="1"/>
            <a:stCxn id="846855" idx="2"/>
          </p:cNvCxnSpPr>
          <p:nvPr/>
        </p:nvCxnSpPr>
        <p:spPr bwMode="auto">
          <a:xfrm rot="16200000" flipH="1">
            <a:off x="929482" y="3080544"/>
            <a:ext cx="1039812" cy="4572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 type="arrow" w="med" len="med"/>
          </a:ln>
        </p:spPr>
      </p:cxnSp>
      <p:sp>
        <p:nvSpPr>
          <p:cNvPr id="846877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46859" name="Straight Arrow Connector 24"/>
          <p:cNvCxnSpPr>
            <a:cxnSpLocks noChangeShapeType="1"/>
          </p:cNvCxnSpPr>
          <p:nvPr/>
        </p:nvCxnSpPr>
        <p:spPr bwMode="auto">
          <a:xfrm rot="10800000" flipV="1">
            <a:off x="2057400" y="2828925"/>
            <a:ext cx="1143000" cy="9144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 type="arrow" w="med" len="med"/>
          </a:ln>
        </p:spPr>
      </p:cxnSp>
      <p:sp>
        <p:nvSpPr>
          <p:cNvPr id="846878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846861" name="Picture 11" descr="Fig4.jpg"/>
          <p:cNvPicPr>
            <a:picLocks noChangeAspect="1"/>
          </p:cNvPicPr>
          <p:nvPr/>
        </p:nvPicPr>
        <p:blipFill>
          <a:blip r:embed="rId4" cstate="print"/>
          <a:srcRect b="46928"/>
          <a:stretch>
            <a:fillRect/>
          </a:stretch>
        </p:blipFill>
        <p:spPr bwMode="auto">
          <a:xfrm>
            <a:off x="4572000" y="2905125"/>
            <a:ext cx="45720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6879" name="Line 3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846862" name="Picture 11" descr="Fig4.jpg"/>
          <p:cNvPicPr>
            <a:picLocks noChangeAspect="1"/>
          </p:cNvPicPr>
          <p:nvPr/>
        </p:nvPicPr>
        <p:blipFill>
          <a:blip r:embed="rId4" cstate="print"/>
          <a:srcRect l="18124" t="87370"/>
          <a:stretch>
            <a:fillRect/>
          </a:stretch>
        </p:blipFill>
        <p:spPr bwMode="auto">
          <a:xfrm>
            <a:off x="5400675" y="4903788"/>
            <a:ext cx="37433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6880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46863" name="Straight Arrow Connector 25"/>
          <p:cNvCxnSpPr>
            <a:cxnSpLocks noChangeShapeType="1"/>
            <a:stCxn id="22" idx="2"/>
          </p:cNvCxnSpPr>
          <p:nvPr/>
        </p:nvCxnSpPr>
        <p:spPr bwMode="auto">
          <a:xfrm rot="5400000">
            <a:off x="3500438" y="1662113"/>
            <a:ext cx="1563687" cy="381793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 type="arrow" w="med" len="med"/>
          </a:ln>
        </p:spPr>
      </p:cxnSp>
      <p:sp>
        <p:nvSpPr>
          <p:cNvPr id="846881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6864" name="Text Box 60"/>
          <p:cNvSpPr txBox="1">
            <a:spLocks noChangeArrowheads="1"/>
          </p:cNvSpPr>
          <p:nvPr/>
        </p:nvSpPr>
        <p:spPr bwMode="auto">
          <a:xfrm rot="-5400000">
            <a:off x="-885031" y="3875881"/>
            <a:ext cx="2514600" cy="40163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Times New Roman" pitchFamily="18" charset="0"/>
                <a:cs typeface="Times New Roman" pitchFamily="18" charset="0"/>
              </a:rPr>
              <a:t>Arbitrary Scale units</a:t>
            </a:r>
          </a:p>
        </p:txBody>
      </p:sp>
      <p:sp>
        <p:nvSpPr>
          <p:cNvPr id="846882" name="Line 3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Slide Number Placeholder 5"/>
          <p:cNvSpPr txBox="1">
            <a:spLocks noGrp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40ADFB42-D345-452D-BD61-982BA54255FD}" type="slidenum">
              <a:rPr lang="ja-JP" altLang="en-US" sz="1400">
                <a:latin typeface="+mj-lt"/>
                <a:ea typeface="ＭＳ Ｐゴシック" pitchFamily="34" charset="-128"/>
              </a:rPr>
              <a:pPr algn="r">
                <a:defRPr/>
              </a:pPr>
              <a:t>20</a:t>
            </a:fld>
            <a:endParaRPr lang="en-US" altLang="ja-JP" sz="1400">
              <a:latin typeface="+mj-lt"/>
              <a:ea typeface="ＭＳ Ｐゴシック" pitchFamily="34" charset="-128"/>
            </a:endParaRPr>
          </a:p>
        </p:txBody>
      </p:sp>
      <p:sp>
        <p:nvSpPr>
          <p:cNvPr id="846883" name="Line 3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11F396C9-069E-4446-8025-1AE969AD9EB4}" type="slidenum">
              <a:rPr lang="ja-JP" altLang="en-US" sz="1400">
                <a:latin typeface="+mj-lt"/>
                <a:ea typeface="ＭＳ Ｐゴシック" pitchFamily="34" charset="-128"/>
              </a:rPr>
              <a:pPr algn="r">
                <a:defRPr/>
              </a:pPr>
              <a:t>20</a:t>
            </a:fld>
            <a:endParaRPr lang="en-US" altLang="ja-JP" sz="1400" dirty="0">
              <a:latin typeface="+mj-lt"/>
              <a:ea typeface="ＭＳ Ｐゴシック" pitchFamily="34" charset="-128"/>
            </a:endParaRPr>
          </a:p>
        </p:txBody>
      </p:sp>
      <p:sp>
        <p:nvSpPr>
          <p:cNvPr id="846884" name="Line 36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6" name="Text Box 13"/>
          <p:cNvSpPr txBox="1">
            <a:spLocks noChangeArrowheads="1"/>
          </p:cNvSpPr>
          <p:nvPr/>
        </p:nvSpPr>
        <p:spPr bwMode="auto">
          <a:xfrm>
            <a:off x="3108960" y="762000"/>
            <a:ext cx="5924550" cy="192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just">
              <a:defRPr/>
            </a:pPr>
            <a:r>
              <a:rPr lang="en-US" altLang="ja-JP" sz="24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[1] Established the CA region by detecting low energy </a:t>
            </a:r>
            <a:r>
              <a:rPr lang="en-US" altLang="ja-JP" sz="2400" i="1" dirty="0" err="1">
                <a:latin typeface="Symbol" pitchFamily="18" charset="2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altLang="ja-JP" sz="2400" dirty="0" err="1">
                <a:ea typeface="ＭＳ Ｐゴシック" pitchFamily="34" charset="-128"/>
                <a:cs typeface="Times New Roman" pitchFamily="18" charset="0"/>
              </a:rPr>
              <a:t>’</a:t>
            </a:r>
            <a:r>
              <a:rPr lang="en-US" altLang="ja-JP" sz="2400" dirty="0" err="1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s</a:t>
            </a:r>
            <a:r>
              <a:rPr lang="en-US" altLang="ja-JP" sz="24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(</a:t>
            </a:r>
            <a:r>
              <a:rPr lang="en-US" altLang="ja-JP" sz="2400" i="1" dirty="0" err="1">
                <a:solidFill>
                  <a:srgbClr val="FF0000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p</a:t>
            </a:r>
            <a:r>
              <a:rPr lang="en-US" altLang="ja-JP" sz="2400" baseline="-25000" dirty="0" err="1">
                <a:solidFill>
                  <a:srgbClr val="FF0000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altLang="ja-JP" sz="2400" baseline="30000" dirty="0" err="1">
                <a:solidFill>
                  <a:srgbClr val="FF0000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vis</a:t>
            </a:r>
            <a:r>
              <a:rPr lang="en-US" altLang="ja-JP" sz="2400" dirty="0">
                <a:solidFill>
                  <a:srgbClr val="FF0000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&gt; 20 </a:t>
            </a:r>
            <a:r>
              <a:rPr lang="en-US" altLang="ja-JP" sz="2400" dirty="0" err="1">
                <a:solidFill>
                  <a:srgbClr val="FF0000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GeV</a:t>
            </a:r>
            <a:r>
              <a:rPr lang="en-US" altLang="ja-JP" sz="24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) </a:t>
            </a:r>
          </a:p>
          <a:p>
            <a:pPr algn="just">
              <a:defRPr/>
            </a:pPr>
            <a:endParaRPr lang="en-US" altLang="ja-JP" sz="1400" dirty="0">
              <a:ea typeface="ＭＳ Ｐゴシック" pitchFamily="34" charset="-128"/>
              <a:cs typeface="Times New Roman" pitchFamily="18" charset="0"/>
            </a:endParaRPr>
          </a:p>
          <a:p>
            <a:pPr algn="just">
              <a:buFont typeface="Wingdings" pitchFamily="2" charset="2"/>
              <a:buNone/>
              <a:defRPr/>
            </a:pPr>
            <a:r>
              <a:rPr lang="en-US" altLang="ja-JP" sz="24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[2] Measured 5 SUSY masses (</a:t>
            </a:r>
            <a:r>
              <a:rPr lang="en-US" altLang="ja-JP" sz="2400" dirty="0">
                <a:latin typeface="Symbol" pitchFamily="18" charset="2"/>
                <a:ea typeface="ＭＳ Ｐゴシック" pitchFamily="34" charset="-128"/>
                <a:cs typeface="Times New Roman" pitchFamily="18" charset="0"/>
              </a:rPr>
              <a:t>D</a:t>
            </a:r>
            <a:r>
              <a:rPr lang="en-US" altLang="ja-JP" sz="24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M,       ,         ,      ,       ) from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en-US" altLang="ja-JP" sz="24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endParaRPr lang="en-US" altLang="ja-JP" sz="2400" dirty="0">
              <a:solidFill>
                <a:srgbClr val="FF0000"/>
              </a:solidFill>
              <a:latin typeface="Times New Roman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2110473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7127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ja-JP" sz="4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DM Relic Density in mSUGRA</a:t>
            </a:r>
          </a:p>
        </p:txBody>
      </p:sp>
      <p:grpSp>
        <p:nvGrpSpPr>
          <p:cNvPr id="8205" name="Group 27"/>
          <p:cNvGrpSpPr>
            <a:grpSpLocks/>
          </p:cNvGrpSpPr>
          <p:nvPr/>
        </p:nvGrpSpPr>
        <p:grpSpPr bwMode="auto">
          <a:xfrm>
            <a:off x="0" y="731838"/>
            <a:ext cx="2760663" cy="5475287"/>
            <a:chOff x="0" y="766763"/>
            <a:chExt cx="2760663" cy="5475287"/>
          </a:xfrm>
        </p:grpSpPr>
        <p:pic>
          <p:nvPicPr>
            <p:cNvPr id="8213" name="Picture 2" descr="sl_synergism_illustration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766763"/>
              <a:ext cx="2760663" cy="5475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14" name="Line 3"/>
            <p:cNvSpPr>
              <a:spLocks noChangeShapeType="1"/>
            </p:cNvSpPr>
            <p:nvPr/>
          </p:nvSpPr>
          <p:spPr bwMode="auto">
            <a:xfrm rot="5400000">
              <a:off x="1127760" y="5292725"/>
              <a:ext cx="640080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215" name="Line 4"/>
            <p:cNvSpPr>
              <a:spLocks noChangeShapeType="1"/>
            </p:cNvSpPr>
            <p:nvPr/>
          </p:nvSpPr>
          <p:spPr bwMode="auto">
            <a:xfrm rot="5400000">
              <a:off x="1127760" y="2758440"/>
              <a:ext cx="640080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216" name="Rectangle 25"/>
            <p:cNvSpPr>
              <a:spLocks noChangeArrowheads="1"/>
            </p:cNvSpPr>
            <p:nvPr/>
          </p:nvSpPr>
          <p:spPr bwMode="auto">
            <a:xfrm>
              <a:off x="1524000" y="3200400"/>
              <a:ext cx="990600" cy="146304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/>
            <a:lstStyle/>
            <a:p>
              <a:endParaRPr lang="en-US" sz="2800" b="0"/>
            </a:p>
          </p:txBody>
        </p:sp>
        <p:sp>
          <p:nvSpPr>
            <p:cNvPr id="8217" name="Rectangle 26"/>
            <p:cNvSpPr>
              <a:spLocks noChangeArrowheads="1"/>
            </p:cNvSpPr>
            <p:nvPr/>
          </p:nvSpPr>
          <p:spPr bwMode="auto">
            <a:xfrm>
              <a:off x="1636776" y="5715000"/>
              <a:ext cx="365760" cy="32004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/>
            <a:lstStyle/>
            <a:p>
              <a:endParaRPr lang="en-US" sz="2800" b="0"/>
            </a:p>
          </p:txBody>
        </p:sp>
      </p:grpSp>
      <p:graphicFrame>
        <p:nvGraphicFramePr>
          <p:cNvPr id="8194" name="Object 6"/>
          <p:cNvGraphicFramePr>
            <a:graphicFrameLocks noChangeAspect="1"/>
          </p:cNvGraphicFramePr>
          <p:nvPr/>
        </p:nvGraphicFramePr>
        <p:xfrm>
          <a:off x="3657600" y="2514600"/>
          <a:ext cx="4268788" cy="1882775"/>
        </p:xfrm>
        <a:graphic>
          <a:graphicData uri="http://schemas.openxmlformats.org/presentationml/2006/ole">
            <p:oleObj spid="_x0000_s8194" name="Equation" r:id="rId5" imgW="2120760" imgH="939600" progId="Equation.3">
              <p:embed/>
            </p:oleObj>
          </a:graphicData>
        </a:graphic>
      </p:graphicFrame>
      <p:graphicFrame>
        <p:nvGraphicFramePr>
          <p:cNvPr id="8195" name="Object 7"/>
          <p:cNvGraphicFramePr>
            <a:graphicFrameLocks noChangeAspect="1"/>
          </p:cNvGraphicFramePr>
          <p:nvPr/>
        </p:nvGraphicFramePr>
        <p:xfrm>
          <a:off x="92075" y="5562600"/>
          <a:ext cx="3657600" cy="533400"/>
        </p:xfrm>
        <a:graphic>
          <a:graphicData uri="http://schemas.openxmlformats.org/presentationml/2006/ole">
            <p:oleObj spid="_x0000_s8195" name="Equation" r:id="rId6" imgW="1917360" imgH="279360" progId="Equation.3">
              <p:embed/>
            </p:oleObj>
          </a:graphicData>
        </a:graphic>
      </p:graphicFrame>
      <p:sp>
        <p:nvSpPr>
          <p:cNvPr id="8206" name="Left Brace 36"/>
          <p:cNvSpPr>
            <a:spLocks/>
          </p:cNvSpPr>
          <p:nvPr/>
        </p:nvSpPr>
        <p:spPr bwMode="auto">
          <a:xfrm rot="10800000">
            <a:off x="2667000" y="822325"/>
            <a:ext cx="381000" cy="1828800"/>
          </a:xfrm>
          <a:prstGeom prst="leftBrace">
            <a:avLst>
              <a:gd name="adj1" fmla="val 78822"/>
              <a:gd name="adj2" fmla="val 70546"/>
            </a:avLst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 sz="2800" b="0"/>
          </a:p>
        </p:txBody>
      </p:sp>
      <p:sp>
        <p:nvSpPr>
          <p:cNvPr id="8207" name="Left Brace 36"/>
          <p:cNvSpPr>
            <a:spLocks/>
          </p:cNvSpPr>
          <p:nvPr/>
        </p:nvSpPr>
        <p:spPr bwMode="auto">
          <a:xfrm rot="10800000">
            <a:off x="2667000" y="2925763"/>
            <a:ext cx="381000" cy="2195512"/>
          </a:xfrm>
          <a:prstGeom prst="leftBrace">
            <a:avLst>
              <a:gd name="adj1" fmla="val 78861"/>
              <a:gd name="adj2" fmla="val 70546"/>
            </a:avLst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 sz="2800" b="0"/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3219451" y="4495800"/>
            <a:ext cx="5924549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just">
              <a:buFont typeface="Wingdings" pitchFamily="2" charset="2"/>
              <a:buNone/>
              <a:defRPr/>
            </a:pPr>
            <a:r>
              <a:rPr lang="en-US" altLang="ja-JP" sz="2400" dirty="0">
                <a:solidFill>
                  <a:srgbClr val="000099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[3] Determine the dark matter relic density by determining </a:t>
            </a:r>
            <a:r>
              <a:rPr lang="en-US" altLang="ja-JP" sz="2400" i="1" dirty="0">
                <a:solidFill>
                  <a:srgbClr val="000099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m</a:t>
            </a:r>
            <a:r>
              <a:rPr lang="en-US" altLang="ja-JP" sz="2400" baseline="-25000" dirty="0">
                <a:solidFill>
                  <a:srgbClr val="000099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0</a:t>
            </a:r>
            <a:r>
              <a:rPr lang="en-US" altLang="ja-JP" sz="2400" dirty="0">
                <a:solidFill>
                  <a:srgbClr val="000099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, </a:t>
            </a:r>
            <a:r>
              <a:rPr lang="en-US" altLang="ja-JP" sz="2400" i="1" dirty="0">
                <a:solidFill>
                  <a:srgbClr val="000099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m</a:t>
            </a:r>
            <a:r>
              <a:rPr lang="en-US" altLang="ja-JP" sz="2400" baseline="-25000" dirty="0">
                <a:solidFill>
                  <a:srgbClr val="000099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1/2</a:t>
            </a:r>
            <a:r>
              <a:rPr lang="en-US" altLang="ja-JP" sz="2400" dirty="0">
                <a:solidFill>
                  <a:srgbClr val="000099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, </a:t>
            </a:r>
            <a:r>
              <a:rPr lang="en-US" altLang="ja-JP" sz="2400" dirty="0" err="1">
                <a:solidFill>
                  <a:srgbClr val="000099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tan</a:t>
            </a:r>
            <a:r>
              <a:rPr lang="en-US" altLang="ja-JP" sz="2400" i="1" dirty="0" err="1">
                <a:solidFill>
                  <a:srgbClr val="000099"/>
                </a:solidFill>
                <a:latin typeface="Symbol" pitchFamily="18" charset="2"/>
                <a:ea typeface="ＭＳ Ｐゴシック" pitchFamily="34" charset="-128"/>
                <a:cs typeface="+mn-cs"/>
              </a:rPr>
              <a:t>b</a:t>
            </a:r>
            <a:r>
              <a:rPr lang="en-US" altLang="ja-JP" sz="2400" dirty="0">
                <a:solidFill>
                  <a:srgbClr val="000099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, and </a:t>
            </a:r>
            <a:r>
              <a:rPr lang="en-US" altLang="ja-JP" sz="2400" i="1" dirty="0">
                <a:solidFill>
                  <a:srgbClr val="000099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A</a:t>
            </a:r>
            <a:r>
              <a:rPr lang="en-US" altLang="ja-JP" sz="2400" baseline="-25000" dirty="0">
                <a:solidFill>
                  <a:srgbClr val="000099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0</a:t>
            </a:r>
            <a:endParaRPr lang="en-US" altLang="ja-JP" sz="2400" dirty="0">
              <a:solidFill>
                <a:srgbClr val="000099"/>
              </a:solidFill>
              <a:latin typeface="Times New Roman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19" name="Slide Number Placeholder 5"/>
          <p:cNvSpPr txBox="1">
            <a:spLocks noGrp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FDE1FA7C-F04E-4021-91F4-6B40D884EEFB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21</a:t>
            </a:fld>
            <a:endParaRPr lang="en-US" altLang="ja-JP" sz="140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CCD0FA62-5367-44DB-B16B-AB281033FC56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21</a:t>
            </a:fld>
            <a:endParaRPr lang="en-US" altLang="ja-JP" sz="1400" dirty="0">
              <a:latin typeface="+mj-lt"/>
              <a:ea typeface="ＭＳ Ｐゴシック" pitchFamily="34" charset="-128"/>
              <a:cs typeface="+mn-cs"/>
            </a:endParaRPr>
          </a:p>
        </p:txBody>
      </p:sp>
      <p:graphicFrame>
        <p:nvGraphicFramePr>
          <p:cNvPr id="8196" name="Object 24"/>
          <p:cNvGraphicFramePr>
            <a:graphicFrameLocks noChangeAspect="1"/>
          </p:cNvGraphicFramePr>
          <p:nvPr/>
        </p:nvGraphicFramePr>
        <p:xfrm>
          <a:off x="3886200" y="2057400"/>
          <a:ext cx="490538" cy="484188"/>
        </p:xfrm>
        <a:graphic>
          <a:graphicData uri="http://schemas.openxmlformats.org/presentationml/2006/ole">
            <p:oleObj spid="_x0000_s8196" name="Equation" r:id="rId7" imgW="203040" imgH="228600" progId="Equation.3">
              <p:embed/>
            </p:oleObj>
          </a:graphicData>
        </a:graphic>
      </p:graphicFrame>
      <p:graphicFrame>
        <p:nvGraphicFramePr>
          <p:cNvPr id="8197" name="Object 25"/>
          <p:cNvGraphicFramePr>
            <a:graphicFrameLocks noChangeAspect="1"/>
          </p:cNvGraphicFramePr>
          <p:nvPr/>
        </p:nvGraphicFramePr>
        <p:xfrm>
          <a:off x="4572000" y="2057400"/>
          <a:ext cx="490538" cy="484188"/>
        </p:xfrm>
        <a:graphic>
          <a:graphicData uri="http://schemas.openxmlformats.org/presentationml/2006/ole">
            <p:oleObj spid="_x0000_s8197" name="Equation" r:id="rId8" imgW="203040" imgH="228600" progId="Equation.3">
              <p:embed/>
            </p:oleObj>
          </a:graphicData>
        </a:graphic>
      </p:graphicFrame>
      <p:graphicFrame>
        <p:nvGraphicFramePr>
          <p:cNvPr id="8198" name="Object 27"/>
          <p:cNvGraphicFramePr>
            <a:graphicFrameLocks noChangeAspect="1"/>
          </p:cNvGraphicFramePr>
          <p:nvPr/>
        </p:nvGraphicFramePr>
        <p:xfrm>
          <a:off x="5257800" y="2057400"/>
          <a:ext cx="314325" cy="457200"/>
        </p:xfrm>
        <a:graphic>
          <a:graphicData uri="http://schemas.openxmlformats.org/presentationml/2006/ole">
            <p:oleObj spid="_x0000_s8198" name="Equation" r:id="rId9" imgW="139680" imgH="203040" progId="Equation.3">
              <p:embed/>
            </p:oleObj>
          </a:graphicData>
        </a:graphic>
      </p:graphicFrame>
      <p:graphicFrame>
        <p:nvGraphicFramePr>
          <p:cNvPr id="8199" name="Object 28"/>
          <p:cNvGraphicFramePr>
            <a:graphicFrameLocks noChangeAspect="1"/>
          </p:cNvGraphicFramePr>
          <p:nvPr/>
        </p:nvGraphicFramePr>
        <p:xfrm>
          <a:off x="5867400" y="2057400"/>
          <a:ext cx="314325" cy="457200"/>
        </p:xfrm>
        <a:graphic>
          <a:graphicData uri="http://schemas.openxmlformats.org/presentationml/2006/ole">
            <p:oleObj spid="_x0000_s8199" name="Equation" r:id="rId10" imgW="13968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EEAD19-52FF-40A3-A54E-2A03E02E304C}" type="slidenum">
              <a:rPr lang="ja-JP" altLang="en-US"/>
              <a:pPr>
                <a:defRPr/>
              </a:pPr>
              <a:t>22</a:t>
            </a:fld>
            <a:endParaRPr lang="en-US" altLang="ja-JP"/>
          </a:p>
        </p:txBody>
      </p:sp>
      <p:sp>
        <p:nvSpPr>
          <p:cNvPr id="9227" name="Line 45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8" name="Text Box 4"/>
          <p:cNvSpPr txBox="1">
            <a:spLocks noChangeArrowheads="1"/>
          </p:cNvSpPr>
          <p:nvPr/>
        </p:nvSpPr>
        <p:spPr bwMode="auto">
          <a:xfrm rot="10800000">
            <a:off x="5715000" y="3276600"/>
            <a:ext cx="1752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 wrap="none"/>
          <a:lstStyle/>
          <a:p>
            <a:endParaRPr lang="en-US" sz="2800" b="0"/>
          </a:p>
        </p:txBody>
      </p:sp>
      <p:sp>
        <p:nvSpPr>
          <p:cNvPr id="9229" name="Text Box 12"/>
          <p:cNvSpPr txBox="1">
            <a:spLocks noChangeArrowheads="1"/>
          </p:cNvSpPr>
          <p:nvPr/>
        </p:nvSpPr>
        <p:spPr bwMode="auto">
          <a:xfrm>
            <a:off x="247650" y="3432175"/>
            <a:ext cx="4533900" cy="288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en-US" sz="2800" b="0"/>
          </a:p>
        </p:txBody>
      </p:sp>
      <p:sp>
        <p:nvSpPr>
          <p:cNvPr id="9230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9231" name="Picture 25" descr="ppi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2288" y="3163888"/>
            <a:ext cx="1981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2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1490" name="Rectangle 2"/>
          <p:cNvSpPr>
            <a:spLocks noChangeArrowheads="1"/>
          </p:cNvSpPr>
          <p:nvPr/>
        </p:nvSpPr>
        <p:spPr bwMode="auto">
          <a:xfrm>
            <a:off x="0" y="0"/>
            <a:ext cx="9144000" cy="7127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en-US" altLang="ja-JP" sz="4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Determining mSUGRA Parameters</a:t>
            </a:r>
          </a:p>
        </p:txBody>
      </p:sp>
      <p:sp>
        <p:nvSpPr>
          <p:cNvPr id="9234" name="Line 2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Text Box 7"/>
          <p:cNvSpPr txBox="1">
            <a:spLocks noChangeArrowheads="1"/>
          </p:cNvSpPr>
          <p:nvPr/>
        </p:nvSpPr>
        <p:spPr bwMode="auto">
          <a:xfrm>
            <a:off x="92075" y="762000"/>
            <a:ext cx="79359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800"/>
              <a:t>Solved by inverting the following functions:</a:t>
            </a:r>
          </a:p>
        </p:txBody>
      </p:sp>
      <p:sp>
        <p:nvSpPr>
          <p:cNvPr id="9236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218" name="Object 6"/>
          <p:cNvGraphicFramePr>
            <a:graphicFrameLocks noChangeAspect="1"/>
          </p:cNvGraphicFramePr>
          <p:nvPr/>
        </p:nvGraphicFramePr>
        <p:xfrm>
          <a:off x="6583363" y="1219200"/>
          <a:ext cx="2122487" cy="1831975"/>
        </p:xfrm>
        <a:graphic>
          <a:graphicData uri="http://schemas.openxmlformats.org/presentationml/2006/ole">
            <p:oleObj spid="_x0000_s9218" name="Equation" r:id="rId5" imgW="1054080" imgH="914400" progId="Equation.3">
              <p:embed/>
            </p:oleObj>
          </a:graphicData>
        </a:graphic>
      </p:graphicFrame>
      <p:sp>
        <p:nvSpPr>
          <p:cNvPr id="9237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8" name="Left Brace 29"/>
          <p:cNvSpPr>
            <a:spLocks/>
          </p:cNvSpPr>
          <p:nvPr/>
        </p:nvSpPr>
        <p:spPr bwMode="auto">
          <a:xfrm>
            <a:off x="6126163" y="1219200"/>
            <a:ext cx="381000" cy="1828800"/>
          </a:xfrm>
          <a:prstGeom prst="leftBrace">
            <a:avLst>
              <a:gd name="adj1" fmla="val 78800"/>
              <a:gd name="adj2" fmla="val 45546"/>
            </a:avLst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 sz="2800" b="0"/>
          </a:p>
        </p:txBody>
      </p:sp>
      <p:sp>
        <p:nvSpPr>
          <p:cNvPr id="9239" name="Line 3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219" name="Object 7"/>
          <p:cNvGraphicFramePr>
            <a:graphicFrameLocks noChangeAspect="1"/>
          </p:cNvGraphicFramePr>
          <p:nvPr/>
        </p:nvGraphicFramePr>
        <p:xfrm>
          <a:off x="5319713" y="3505200"/>
          <a:ext cx="3748087" cy="546100"/>
        </p:xfrm>
        <a:graphic>
          <a:graphicData uri="http://schemas.openxmlformats.org/presentationml/2006/ole">
            <p:oleObj spid="_x0000_s9219" name="Equation" r:id="rId6" imgW="1917360" imgH="279360" progId="Equation.3">
              <p:embed/>
            </p:oleObj>
          </a:graphicData>
        </a:graphic>
      </p:graphicFrame>
      <p:sp>
        <p:nvSpPr>
          <p:cNvPr id="9240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9241" name="Picture 32" descr="ppi2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30163" y="3157538"/>
            <a:ext cx="5089526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42" name="Line 3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9243" name="Picture 32" descr="C:\Docs\teruki\research\talk\2008\UNM_seminar\Fig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800" y="3505200"/>
            <a:ext cx="42672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44" name="Line 3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220" name="Object 15"/>
          <p:cNvGraphicFramePr>
            <a:graphicFrameLocks noChangeAspect="1"/>
          </p:cNvGraphicFramePr>
          <p:nvPr/>
        </p:nvGraphicFramePr>
        <p:xfrm>
          <a:off x="2746375" y="4968875"/>
          <a:ext cx="1276350" cy="365125"/>
        </p:xfrm>
        <a:graphic>
          <a:graphicData uri="http://schemas.openxmlformats.org/presentationml/2006/ole">
            <p:oleObj spid="_x0000_s9220" name="Equation" r:id="rId9" imgW="711000" imgH="203040" progId="Equation.3">
              <p:embed/>
            </p:oleObj>
          </a:graphicData>
        </a:graphic>
      </p:graphicFrame>
      <p:sp>
        <p:nvSpPr>
          <p:cNvPr id="9245" name="Line 3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221" name="Object 16"/>
          <p:cNvGraphicFramePr>
            <a:graphicFrameLocks noChangeAspect="1"/>
          </p:cNvGraphicFramePr>
          <p:nvPr/>
        </p:nvGraphicFramePr>
        <p:xfrm>
          <a:off x="3200400" y="4664075"/>
          <a:ext cx="822325" cy="365125"/>
        </p:xfrm>
        <a:graphic>
          <a:graphicData uri="http://schemas.openxmlformats.org/presentationml/2006/ole">
            <p:oleObj spid="_x0000_s9221" name="Equation" r:id="rId10" imgW="457200" imgH="203040" progId="Equation.3">
              <p:embed/>
            </p:oleObj>
          </a:graphicData>
        </a:graphic>
      </p:graphicFrame>
      <p:sp>
        <p:nvSpPr>
          <p:cNvPr id="9246" name="Line 3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222" name="Object 4" descr="70%"/>
          <p:cNvGraphicFramePr>
            <a:graphicFrameLocks noChangeAspect="1"/>
          </p:cNvGraphicFramePr>
          <p:nvPr/>
        </p:nvGraphicFramePr>
        <p:xfrm>
          <a:off x="4572000" y="5434013"/>
          <a:ext cx="4535488" cy="1042987"/>
        </p:xfrm>
        <a:graphic>
          <a:graphicData uri="http://schemas.openxmlformats.org/presentationml/2006/ole">
            <p:oleObj spid="_x0000_s9222" name="Equation" r:id="rId11" imgW="2095200" imgH="482400" progId="Equation.3">
              <p:embed/>
            </p:oleObj>
          </a:graphicData>
        </a:graphic>
      </p:graphicFrame>
      <p:sp>
        <p:nvSpPr>
          <p:cNvPr id="9247" name="Line 3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223" name="Object 5"/>
          <p:cNvGraphicFramePr>
            <a:graphicFrameLocks noChangeAspect="1"/>
          </p:cNvGraphicFramePr>
          <p:nvPr/>
        </p:nvGraphicFramePr>
        <p:xfrm>
          <a:off x="182563" y="1254125"/>
          <a:ext cx="4448175" cy="1882775"/>
        </p:xfrm>
        <a:graphic>
          <a:graphicData uri="http://schemas.openxmlformats.org/presentationml/2006/ole">
            <p:oleObj spid="_x0000_s9223" name="Equation" r:id="rId12" imgW="2209680" imgH="939600" progId="Equation.3">
              <p:embed/>
            </p:oleObj>
          </a:graphicData>
        </a:graphic>
      </p:graphicFrame>
      <p:sp>
        <p:nvSpPr>
          <p:cNvPr id="9248" name="Line 4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9249" name="Picture 39" descr="ppi2A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87888" y="1487488"/>
            <a:ext cx="1450975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0" name="Line 4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51" name="Text Box 21"/>
          <p:cNvSpPr txBox="1">
            <a:spLocks noChangeArrowheads="1"/>
          </p:cNvSpPr>
          <p:nvPr/>
        </p:nvSpPr>
        <p:spPr bwMode="auto">
          <a:xfrm>
            <a:off x="4800600" y="1816100"/>
            <a:ext cx="10033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r>
              <a:rPr lang="en-US" altLang="ja-JP" sz="28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10 fb</a:t>
            </a:r>
            <a:r>
              <a:rPr lang="en-US" altLang="ja-JP" sz="2800" baseline="300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-1</a:t>
            </a:r>
            <a:endParaRPr lang="en-US" sz="2800">
              <a:latin typeface="Times New Roman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9252" name="Line 4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Slide Number Placeholder 5"/>
          <p:cNvSpPr txBox="1">
            <a:spLocks noGrp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AC52E0D4-4DD2-4327-9010-82DD277E903E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22</a:t>
            </a:fld>
            <a:endParaRPr lang="en-US" altLang="ja-JP" sz="140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9254" name="Line 4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20ECDFFE-A5F2-4664-89D8-E40BB5BF1BC1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22</a:t>
            </a:fld>
            <a:endParaRPr lang="en-US" altLang="ja-JP" sz="1400" dirty="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9256" name="Line 4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224" name="Object 13"/>
          <p:cNvGraphicFramePr>
            <a:graphicFrameLocks noChangeAspect="1"/>
          </p:cNvGraphicFramePr>
          <p:nvPr/>
        </p:nvGraphicFramePr>
        <p:xfrm>
          <a:off x="3429000" y="6248400"/>
          <a:ext cx="2895600" cy="457200"/>
        </p:xfrm>
        <a:graphic>
          <a:graphicData uri="http://schemas.openxmlformats.org/presentationml/2006/ole">
            <p:oleObj spid="_x0000_s9224" name="Equation" r:id="rId14" imgW="1803240" imgH="279360" progId="Equation.3">
              <p:embed/>
            </p:oleObj>
          </a:graphicData>
        </a:graphic>
      </p:graphicFrame>
      <p:sp>
        <p:nvSpPr>
          <p:cNvPr id="40" name="Rectangle 39"/>
          <p:cNvSpPr/>
          <p:nvPr/>
        </p:nvSpPr>
        <p:spPr>
          <a:xfrm>
            <a:off x="7696200" y="4191000"/>
            <a:ext cx="121924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PRL 100,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2008) 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231802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C8539-24CB-4FF1-9A56-B04BD4672132}" type="slidenum">
              <a:rPr lang="en-US" smtClean="0"/>
              <a:pPr>
                <a:defRPr/>
              </a:pPr>
              <a:t>23</a:t>
            </a:fld>
            <a:endParaRPr lang="en-US" smtClean="0"/>
          </a:p>
        </p:txBody>
      </p:sp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2971800" y="1219200"/>
            <a:ext cx="22320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ILC analysis:  </a:t>
            </a:r>
          </a:p>
          <a:p>
            <a:r>
              <a:rPr lang="en-US" sz="2400"/>
              <a:t>500 GeV</a:t>
            </a:r>
          </a:p>
        </p:txBody>
      </p:sp>
      <p:graphicFrame>
        <p:nvGraphicFramePr>
          <p:cNvPr id="10242" name="Object 6"/>
          <p:cNvGraphicFramePr>
            <a:graphicFrameLocks noChangeAspect="1"/>
          </p:cNvGraphicFramePr>
          <p:nvPr/>
        </p:nvGraphicFramePr>
        <p:xfrm>
          <a:off x="228600" y="2286000"/>
          <a:ext cx="1970088" cy="2290763"/>
        </p:xfrm>
        <a:graphic>
          <a:graphicData uri="http://schemas.openxmlformats.org/presentationml/2006/ole">
            <p:oleObj spid="_x0000_s10242" name="Equation" r:id="rId3" imgW="977760" imgH="1143000" progId="Equation.3">
              <p:embed/>
            </p:oleObj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2819400" y="2209800"/>
          <a:ext cx="1752600" cy="528638"/>
        </p:xfrm>
        <a:graphic>
          <a:graphicData uri="http://schemas.openxmlformats.org/presentationml/2006/ole">
            <p:oleObj spid="_x0000_s10243" name="Equation" r:id="rId4" imgW="799920" imgH="241200" progId="Equation.3">
              <p:embed/>
            </p:oleObj>
          </a:graphicData>
        </a:graphic>
      </p:graphicFrame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3048000" y="2895600"/>
            <a:ext cx="1949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Arnowitt, Dutta, </a:t>
            </a:r>
          </a:p>
          <a:p>
            <a:r>
              <a:rPr lang="en-US"/>
              <a:t>Kamon; PLB 05</a:t>
            </a:r>
          </a:p>
        </p:txBody>
      </p:sp>
      <p:sp>
        <p:nvSpPr>
          <p:cNvPr id="10247" name="Text Box 8"/>
          <p:cNvSpPr txBox="1">
            <a:spLocks noChangeArrowheads="1"/>
          </p:cNvSpPr>
          <p:nvPr/>
        </p:nvSpPr>
        <p:spPr bwMode="auto">
          <a:xfrm>
            <a:off x="6400800" y="1371600"/>
            <a:ext cx="232886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LHC</a:t>
            </a:r>
          </a:p>
          <a:p>
            <a:endParaRPr lang="en-US" sz="2400"/>
          </a:p>
          <a:p>
            <a:r>
              <a:rPr lang="en-US" sz="2400"/>
              <a:t>We need 50fb</a:t>
            </a:r>
            <a:r>
              <a:rPr lang="en-US" sz="2400" baseline="30000"/>
              <a:t>-1</a:t>
            </a:r>
          </a:p>
        </p:txBody>
      </p:sp>
      <p:sp>
        <p:nvSpPr>
          <p:cNvPr id="10248" name="Rectangle 10"/>
          <p:cNvSpPr>
            <a:spLocks noChangeArrowheads="1"/>
          </p:cNvSpPr>
          <p:nvPr/>
        </p:nvSpPr>
        <p:spPr bwMode="auto">
          <a:xfrm>
            <a:off x="4572000" y="2209800"/>
            <a:ext cx="1449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(500 fb</a:t>
            </a:r>
            <a:r>
              <a:rPr lang="en-US" sz="2400" baseline="30000"/>
              <a:t>-1</a:t>
            </a:r>
            <a:r>
              <a:rPr lang="en-US" sz="2400"/>
              <a:t>)</a:t>
            </a:r>
          </a:p>
        </p:txBody>
      </p:sp>
      <p:sp>
        <p:nvSpPr>
          <p:cNvPr id="10249" name="Rectangle 11"/>
          <p:cNvSpPr>
            <a:spLocks noChangeArrowheads="1"/>
          </p:cNvSpPr>
          <p:nvPr/>
        </p:nvSpPr>
        <p:spPr bwMode="auto">
          <a:xfrm>
            <a:off x="2971800" y="4114800"/>
            <a:ext cx="2971800" cy="22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Text Box 12"/>
          <p:cNvSpPr txBox="1">
            <a:spLocks noChangeArrowheads="1"/>
          </p:cNvSpPr>
          <p:nvPr/>
        </p:nvSpPr>
        <p:spPr bwMode="auto">
          <a:xfrm>
            <a:off x="3184525" y="4227513"/>
            <a:ext cx="2530475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This result was used </a:t>
            </a:r>
          </a:p>
          <a:p>
            <a:r>
              <a:rPr lang="en-US"/>
              <a:t>in Baltz, Battaglia, Peskin, Wizansky’ 05 to extract relic density by using</a:t>
            </a:r>
          </a:p>
          <a:p>
            <a:r>
              <a:rPr lang="en-US"/>
              <a:t> ILC and LHC</a:t>
            </a:r>
          </a:p>
          <a:p>
            <a:r>
              <a:rPr lang="en-US"/>
              <a:t>(LCC3 point)’05</a:t>
            </a:r>
          </a:p>
        </p:txBody>
      </p:sp>
      <p:sp>
        <p:nvSpPr>
          <p:cNvPr id="10251" name="Line 13"/>
          <p:cNvSpPr>
            <a:spLocks noChangeShapeType="1"/>
          </p:cNvSpPr>
          <p:nvPr/>
        </p:nvSpPr>
        <p:spPr bwMode="auto">
          <a:xfrm>
            <a:off x="4114800" y="3505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252" name="Text Box 14"/>
          <p:cNvSpPr txBox="1">
            <a:spLocks noChangeArrowheads="1"/>
          </p:cNvSpPr>
          <p:nvPr/>
        </p:nvSpPr>
        <p:spPr bwMode="auto">
          <a:xfrm>
            <a:off x="6877050" y="3733800"/>
            <a:ext cx="22669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66FF"/>
                </a:solidFill>
              </a:rPr>
              <a:t>We can  determine </a:t>
            </a:r>
          </a:p>
          <a:p>
            <a:r>
              <a:rPr lang="en-US">
                <a:solidFill>
                  <a:srgbClr val="CC66FF"/>
                </a:solidFill>
                <a:latin typeface="Symbol" pitchFamily="18" charset="2"/>
              </a:rPr>
              <a:t>D</a:t>
            </a:r>
            <a:r>
              <a:rPr lang="en-US">
                <a:solidFill>
                  <a:srgbClr val="CC66FF"/>
                </a:solidFill>
              </a:rPr>
              <a:t>M at the LHC</a:t>
            </a:r>
            <a:r>
              <a:rPr lang="en-US"/>
              <a:t>,</a:t>
            </a:r>
          </a:p>
          <a:p>
            <a:endParaRPr lang="en-US"/>
          </a:p>
          <a:p>
            <a:r>
              <a:rPr lang="en-US"/>
              <a:t>Arnowitt, Dutta, </a:t>
            </a:r>
          </a:p>
          <a:p>
            <a:r>
              <a:rPr lang="en-US"/>
              <a:t>Kamon et al,</a:t>
            </a:r>
          </a:p>
          <a:p>
            <a:r>
              <a:rPr lang="en-US"/>
              <a:t>PRL 08</a:t>
            </a:r>
          </a:p>
        </p:txBody>
      </p:sp>
      <p:sp>
        <p:nvSpPr>
          <p:cNvPr id="10253" name="Rectangle 15"/>
          <p:cNvSpPr>
            <a:spLocks noChangeArrowheads="1"/>
          </p:cNvSpPr>
          <p:nvPr/>
        </p:nvSpPr>
        <p:spPr bwMode="auto">
          <a:xfrm>
            <a:off x="6781800" y="3581400"/>
            <a:ext cx="2362200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4" name="Line 16"/>
          <p:cNvSpPr>
            <a:spLocks noChangeShapeType="1"/>
          </p:cNvSpPr>
          <p:nvPr/>
        </p:nvSpPr>
        <p:spPr bwMode="auto">
          <a:xfrm>
            <a:off x="7391400" y="2743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255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7127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4400" b="0">
                <a:solidFill>
                  <a:schemeClr val="tx2"/>
                </a:solidFill>
              </a:rPr>
              <a:t>Comparison</a:t>
            </a:r>
            <a:endParaRPr lang="en-US" altLang="ja-JP" sz="4400" b="0">
              <a:solidFill>
                <a:schemeClr val="tx2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D865A3-3370-4DC2-9DF7-0A07335EB600}" type="slidenum">
              <a:rPr lang="en-US" smtClean="0"/>
              <a:pPr>
                <a:defRPr/>
              </a:pPr>
              <a:t>24</a:t>
            </a:fld>
            <a:endParaRPr lang="en-US" smtClean="0"/>
          </a:p>
        </p:txBody>
      </p:sp>
      <p:sp>
        <p:nvSpPr>
          <p:cNvPr id="56323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016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4000">
                <a:solidFill>
                  <a:schemeClr val="bg1"/>
                </a:solidFill>
                <a:latin typeface="Georgia" pitchFamily="18" charset="0"/>
                <a:ea typeface="ＭＳ Ｐゴシック" pitchFamily="34" charset="-128"/>
              </a:rPr>
              <a:t>GUT Scale Symmetry</a:t>
            </a:r>
            <a:endParaRPr lang="en-US" altLang="ja-JP" sz="4000" baseline="-25000">
              <a:solidFill>
                <a:schemeClr val="bg1"/>
              </a:solidFill>
              <a:latin typeface="Georgia" pitchFamily="18" charset="0"/>
              <a:ea typeface="ＭＳ Ｐゴシック" pitchFamily="34" charset="-128"/>
            </a:endParaRPr>
          </a:p>
        </p:txBody>
      </p:sp>
      <p:sp>
        <p:nvSpPr>
          <p:cNvPr id="56324" name="Text Box 3"/>
          <p:cNvSpPr txBox="1">
            <a:spLocks noChangeArrowheads="1"/>
          </p:cNvSpPr>
          <p:nvPr/>
        </p:nvSpPr>
        <p:spPr bwMode="auto">
          <a:xfrm>
            <a:off x="0" y="838200"/>
            <a:ext cx="9144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ja-JP" sz="2800" dirty="0">
                <a:ea typeface="ＭＳ Ｐゴシック" pitchFamily="34" charset="-128"/>
              </a:rPr>
              <a:t>We can probe </a:t>
            </a:r>
            <a:r>
              <a:rPr lang="en-US" altLang="ja-JP" sz="2800" dirty="0" smtClean="0">
                <a:ea typeface="ＭＳ Ｐゴシック" pitchFamily="34" charset="-128"/>
              </a:rPr>
              <a:t>physics </a:t>
            </a:r>
            <a:r>
              <a:rPr lang="en-US" altLang="ja-JP" sz="2800" dirty="0">
                <a:ea typeface="ＭＳ Ｐゴシック" pitchFamily="34" charset="-128"/>
              </a:rPr>
              <a:t>at the Grand unified theory </a:t>
            </a:r>
            <a:r>
              <a:rPr lang="en-US" altLang="ja-JP" sz="2800" dirty="0">
                <a:solidFill>
                  <a:srgbClr val="FF0000"/>
                </a:solidFill>
                <a:ea typeface="ＭＳ Ｐゴシック" pitchFamily="34" charset="-128"/>
              </a:rPr>
              <a:t>(GUT)</a:t>
            </a:r>
            <a:r>
              <a:rPr lang="en-US" altLang="ja-JP" sz="2800" dirty="0">
                <a:ea typeface="ＭＳ Ｐゴシック" pitchFamily="34" charset="-128"/>
              </a:rPr>
              <a:t> scale </a:t>
            </a:r>
          </a:p>
        </p:txBody>
      </p:sp>
      <p:sp>
        <p:nvSpPr>
          <p:cNvPr id="56325" name="Text Box 4"/>
          <p:cNvSpPr txBox="1">
            <a:spLocks noChangeArrowheads="1"/>
          </p:cNvSpPr>
          <p:nvPr/>
        </p:nvSpPr>
        <p:spPr bwMode="auto">
          <a:xfrm>
            <a:off x="533400" y="4648200"/>
            <a:ext cx="81803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>
                <a:solidFill>
                  <a:srgbClr val="FF0000"/>
                </a:solidFill>
                <a:ea typeface="ＭＳ Ｐゴシック" pitchFamily="34" charset="-128"/>
              </a:rPr>
              <a:t>The masses       ,      ,     unify at the grand unified scale </a:t>
            </a:r>
          </a:p>
          <a:p>
            <a:r>
              <a:rPr lang="en-US" altLang="ja-JP" sz="2400">
                <a:solidFill>
                  <a:srgbClr val="FF0000"/>
                </a:solidFill>
                <a:ea typeface="ＭＳ Ｐゴシック" pitchFamily="34" charset="-128"/>
              </a:rPr>
              <a:t>in the mSUGRA model</a:t>
            </a:r>
          </a:p>
        </p:txBody>
      </p:sp>
      <p:sp>
        <p:nvSpPr>
          <p:cNvPr id="56326" name="Rectangle 5"/>
          <p:cNvSpPr>
            <a:spLocks noChangeArrowheads="1"/>
          </p:cNvSpPr>
          <p:nvPr/>
        </p:nvSpPr>
        <p:spPr bwMode="auto">
          <a:xfrm>
            <a:off x="7493000" y="3094038"/>
            <a:ext cx="158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ja-JP" altLang="en-US">
              <a:ea typeface="ＭＳ Ｐゴシック" pitchFamily="34" charset="-128"/>
            </a:endParaRPr>
          </a:p>
        </p:txBody>
      </p:sp>
      <p:grpSp>
        <p:nvGrpSpPr>
          <p:cNvPr id="56327" name="Group 6"/>
          <p:cNvGrpSpPr>
            <a:grpSpLocks/>
          </p:cNvGrpSpPr>
          <p:nvPr/>
        </p:nvGrpSpPr>
        <p:grpSpPr bwMode="auto">
          <a:xfrm>
            <a:off x="2411413" y="4586288"/>
            <a:ext cx="533400" cy="557212"/>
            <a:chOff x="4272" y="1737"/>
            <a:chExt cx="336" cy="358"/>
          </a:xfrm>
        </p:grpSpPr>
        <p:sp>
          <p:nvSpPr>
            <p:cNvPr id="56371" name="AutoShape 7"/>
            <p:cNvSpPr>
              <a:spLocks noChangeAspect="1" noChangeArrowheads="1" noTextEdit="1"/>
            </p:cNvSpPr>
            <p:nvPr/>
          </p:nvSpPr>
          <p:spPr bwMode="auto">
            <a:xfrm>
              <a:off x="4272" y="1780"/>
              <a:ext cx="336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372" name="Rectangle 8"/>
            <p:cNvSpPr>
              <a:spLocks noChangeArrowheads="1"/>
            </p:cNvSpPr>
            <p:nvPr/>
          </p:nvSpPr>
          <p:spPr bwMode="auto">
            <a:xfrm>
              <a:off x="4465" y="1825"/>
              <a:ext cx="56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ja-JP" altLang="en-US" sz="1400">
                  <a:solidFill>
                    <a:srgbClr val="000000"/>
                  </a:solidFill>
                  <a:latin typeface="Times New Roman" pitchFamily="18" charset="0"/>
                  <a:ea typeface="ＭＳ Ｐゴシック" pitchFamily="34" charset="-128"/>
                </a:rPr>
                <a:t>0</a:t>
              </a:r>
              <a:endParaRPr lang="ja-JP" altLang="en-US">
                <a:ea typeface="ＭＳ Ｐゴシック" pitchFamily="34" charset="-128"/>
              </a:endParaRPr>
            </a:p>
          </p:txBody>
        </p:sp>
        <p:sp>
          <p:nvSpPr>
            <p:cNvPr id="56373" name="Rectangle 9"/>
            <p:cNvSpPr>
              <a:spLocks noChangeArrowheads="1"/>
            </p:cNvSpPr>
            <p:nvPr/>
          </p:nvSpPr>
          <p:spPr bwMode="auto">
            <a:xfrm>
              <a:off x="4452" y="1949"/>
              <a:ext cx="79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ja-JP" altLang="en-US" sz="1400">
                  <a:solidFill>
                    <a:srgbClr val="000000"/>
                  </a:solidFill>
                  <a:latin typeface="Times New Roman" pitchFamily="18" charset="0"/>
                  <a:ea typeface="ＭＳ Ｐゴシック" pitchFamily="34" charset="-128"/>
                </a:rPr>
                <a:t>1</a:t>
              </a:r>
              <a:endParaRPr lang="ja-JP" altLang="en-US">
                <a:ea typeface="ＭＳ Ｐゴシック" pitchFamily="34" charset="-128"/>
              </a:endParaRPr>
            </a:p>
          </p:txBody>
        </p:sp>
        <p:sp>
          <p:nvSpPr>
            <p:cNvPr id="56374" name="Rectangle 10"/>
            <p:cNvSpPr>
              <a:spLocks noChangeArrowheads="1"/>
            </p:cNvSpPr>
            <p:nvPr/>
          </p:nvSpPr>
          <p:spPr bwMode="auto">
            <a:xfrm>
              <a:off x="4314" y="1797"/>
              <a:ext cx="105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 sz="2400" i="1">
                  <a:solidFill>
                    <a:srgbClr val="000000"/>
                  </a:solidFill>
                  <a:latin typeface="Symbol" pitchFamily="18" charset="2"/>
                  <a:ea typeface="ＭＳ Ｐゴシック" pitchFamily="34" charset="-128"/>
                </a:rPr>
                <a:t>c</a:t>
              </a:r>
              <a:endParaRPr lang="en-US" altLang="ja-JP">
                <a:ea typeface="ＭＳ Ｐゴシック" pitchFamily="34" charset="-128"/>
              </a:endParaRPr>
            </a:p>
          </p:txBody>
        </p:sp>
        <p:sp>
          <p:nvSpPr>
            <p:cNvPr id="56375" name="Rectangle 11"/>
            <p:cNvSpPr>
              <a:spLocks noChangeArrowheads="1"/>
            </p:cNvSpPr>
            <p:nvPr/>
          </p:nvSpPr>
          <p:spPr bwMode="auto">
            <a:xfrm>
              <a:off x="4337" y="1737"/>
              <a:ext cx="191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ja-JP" altLang="en-US" sz="2400" i="1">
                  <a:solidFill>
                    <a:srgbClr val="000000"/>
                  </a:solidFill>
                  <a:latin typeface="Times New Roman" pitchFamily="18" charset="0"/>
                  <a:ea typeface="ＭＳ Ｐゴシック" pitchFamily="34" charset="-128"/>
                </a:rPr>
                <a:t>~</a:t>
              </a:r>
              <a:endParaRPr lang="ja-JP" altLang="en-US">
                <a:ea typeface="ＭＳ Ｐゴシック" pitchFamily="34" charset="-128"/>
              </a:endParaRPr>
            </a:p>
          </p:txBody>
        </p:sp>
      </p:grpSp>
      <p:grpSp>
        <p:nvGrpSpPr>
          <p:cNvPr id="56328" name="Group 12"/>
          <p:cNvGrpSpPr>
            <a:grpSpLocks/>
          </p:cNvGrpSpPr>
          <p:nvPr/>
        </p:nvGrpSpPr>
        <p:grpSpPr bwMode="auto">
          <a:xfrm>
            <a:off x="457200" y="1828800"/>
            <a:ext cx="3971925" cy="2652713"/>
            <a:chOff x="1344" y="1161"/>
            <a:chExt cx="2502" cy="1671"/>
          </a:xfrm>
        </p:grpSpPr>
        <p:grpSp>
          <p:nvGrpSpPr>
            <p:cNvPr id="56342" name="Group 13"/>
            <p:cNvGrpSpPr>
              <a:grpSpLocks/>
            </p:cNvGrpSpPr>
            <p:nvPr/>
          </p:nvGrpSpPr>
          <p:grpSpPr bwMode="auto">
            <a:xfrm>
              <a:off x="1344" y="1209"/>
              <a:ext cx="2502" cy="1623"/>
              <a:chOff x="2256" y="1104"/>
              <a:chExt cx="2502" cy="1623"/>
            </a:xfrm>
          </p:grpSpPr>
          <p:sp>
            <p:nvSpPr>
              <p:cNvPr id="56358" name="Line 14"/>
              <p:cNvSpPr>
                <a:spLocks noChangeShapeType="1"/>
              </p:cNvSpPr>
              <p:nvPr/>
            </p:nvSpPr>
            <p:spPr bwMode="auto">
              <a:xfrm>
                <a:off x="2640" y="1104"/>
                <a:ext cx="0" cy="13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59" name="Line 15"/>
              <p:cNvSpPr>
                <a:spLocks noChangeShapeType="1"/>
              </p:cNvSpPr>
              <p:nvPr/>
            </p:nvSpPr>
            <p:spPr bwMode="auto">
              <a:xfrm>
                <a:off x="2640" y="2448"/>
                <a:ext cx="201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60" name="Line 16"/>
              <p:cNvSpPr>
                <a:spLocks noChangeShapeType="1"/>
              </p:cNvSpPr>
              <p:nvPr/>
            </p:nvSpPr>
            <p:spPr bwMode="auto">
              <a:xfrm>
                <a:off x="2880" y="1248"/>
                <a:ext cx="1488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61" name="Line 17"/>
              <p:cNvSpPr>
                <a:spLocks noChangeShapeType="1"/>
              </p:cNvSpPr>
              <p:nvPr/>
            </p:nvSpPr>
            <p:spPr bwMode="auto">
              <a:xfrm flipV="1">
                <a:off x="2880" y="1536"/>
                <a:ext cx="1488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62" name="Line 18"/>
              <p:cNvSpPr>
                <a:spLocks noChangeShapeType="1"/>
              </p:cNvSpPr>
              <p:nvPr/>
            </p:nvSpPr>
            <p:spPr bwMode="auto">
              <a:xfrm flipV="1">
                <a:off x="2880" y="1536"/>
                <a:ext cx="1488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63" name="Text Box 19"/>
              <p:cNvSpPr txBox="1">
                <a:spLocks noChangeArrowheads="1"/>
              </p:cNvSpPr>
              <p:nvPr/>
            </p:nvSpPr>
            <p:spPr bwMode="auto">
              <a:xfrm>
                <a:off x="4406" y="1382"/>
                <a:ext cx="35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>
                    <a:ea typeface="ＭＳ Ｐゴシック" pitchFamily="34" charset="-128"/>
                  </a:rPr>
                  <a:t>m</a:t>
                </a:r>
                <a:r>
                  <a:rPr lang="en-US" altLang="ja-JP" sz="1600" baseline="-25000">
                    <a:ea typeface="ＭＳ Ｐゴシック" pitchFamily="34" charset="-128"/>
                  </a:rPr>
                  <a:t>1/2</a:t>
                </a:r>
              </a:p>
            </p:txBody>
          </p:sp>
          <p:sp>
            <p:nvSpPr>
              <p:cNvPr id="56364" name="Text Box 20"/>
              <p:cNvSpPr txBox="1">
                <a:spLocks noChangeArrowheads="1"/>
              </p:cNvSpPr>
              <p:nvPr/>
            </p:nvSpPr>
            <p:spPr bwMode="auto">
              <a:xfrm rot="-5400000">
                <a:off x="2130" y="1710"/>
                <a:ext cx="4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>
                    <a:ea typeface="ＭＳ Ｐゴシック" pitchFamily="34" charset="-128"/>
                  </a:rPr>
                  <a:t>mass</a:t>
                </a:r>
              </a:p>
            </p:txBody>
          </p:sp>
          <p:sp>
            <p:nvSpPr>
              <p:cNvPr id="56365" name="Line 21"/>
              <p:cNvSpPr>
                <a:spLocks noChangeShapeType="1"/>
              </p:cNvSpPr>
              <p:nvPr/>
            </p:nvSpPr>
            <p:spPr bwMode="auto">
              <a:xfrm>
                <a:off x="2880" y="2448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66" name="Text Box 22"/>
              <p:cNvSpPr txBox="1">
                <a:spLocks noChangeArrowheads="1"/>
              </p:cNvSpPr>
              <p:nvPr/>
            </p:nvSpPr>
            <p:spPr bwMode="auto">
              <a:xfrm>
                <a:off x="2784" y="2496"/>
                <a:ext cx="29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>
                    <a:ea typeface="ＭＳ Ｐゴシック" pitchFamily="34" charset="-128"/>
                  </a:rPr>
                  <a:t>M</a:t>
                </a:r>
                <a:r>
                  <a:rPr lang="en-US" altLang="ja-JP" baseline="-25000">
                    <a:ea typeface="ＭＳ Ｐゴシック" pitchFamily="34" charset="-128"/>
                  </a:rPr>
                  <a:t>Z</a:t>
                </a:r>
              </a:p>
            </p:txBody>
          </p:sp>
          <p:sp>
            <p:nvSpPr>
              <p:cNvPr id="56367" name="Text Box 23"/>
              <p:cNvSpPr txBox="1">
                <a:spLocks noChangeArrowheads="1"/>
              </p:cNvSpPr>
              <p:nvPr/>
            </p:nvSpPr>
            <p:spPr bwMode="auto">
              <a:xfrm>
                <a:off x="4224" y="2448"/>
                <a:ext cx="43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>
                    <a:ea typeface="ＭＳ Ｐゴシック" pitchFamily="34" charset="-128"/>
                  </a:rPr>
                  <a:t>M</a:t>
                </a:r>
                <a:r>
                  <a:rPr lang="en-US" altLang="ja-JP" baseline="-25000">
                    <a:ea typeface="ＭＳ Ｐゴシック" pitchFamily="34" charset="-128"/>
                  </a:rPr>
                  <a:t>GUT</a:t>
                </a:r>
              </a:p>
            </p:txBody>
          </p:sp>
          <p:sp>
            <p:nvSpPr>
              <p:cNvPr id="56368" name="Line 24"/>
              <p:cNvSpPr>
                <a:spLocks noChangeShapeType="1"/>
              </p:cNvSpPr>
              <p:nvPr/>
            </p:nvSpPr>
            <p:spPr bwMode="auto">
              <a:xfrm>
                <a:off x="2880" y="2400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69" name="Line 25"/>
              <p:cNvSpPr>
                <a:spLocks noChangeShapeType="1"/>
              </p:cNvSpPr>
              <p:nvPr/>
            </p:nvSpPr>
            <p:spPr bwMode="auto">
              <a:xfrm>
                <a:off x="4368" y="2352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70" name="Text Box 26"/>
              <p:cNvSpPr txBox="1">
                <a:spLocks noChangeArrowheads="1"/>
              </p:cNvSpPr>
              <p:nvPr/>
            </p:nvSpPr>
            <p:spPr bwMode="auto">
              <a:xfrm>
                <a:off x="3350" y="2486"/>
                <a:ext cx="53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>
                    <a:ea typeface="ＭＳ Ｐゴシック" pitchFamily="34" charset="-128"/>
                  </a:rPr>
                  <a:t>Log[Q]</a:t>
                </a:r>
              </a:p>
            </p:txBody>
          </p:sp>
        </p:grpSp>
        <p:grpSp>
          <p:nvGrpSpPr>
            <p:cNvPr id="56343" name="Group 27"/>
            <p:cNvGrpSpPr>
              <a:grpSpLocks/>
            </p:cNvGrpSpPr>
            <p:nvPr/>
          </p:nvGrpSpPr>
          <p:grpSpPr bwMode="auto">
            <a:xfrm>
              <a:off x="1776" y="1161"/>
              <a:ext cx="210" cy="302"/>
              <a:chOff x="4646" y="1632"/>
              <a:chExt cx="210" cy="302"/>
            </a:xfrm>
          </p:grpSpPr>
          <p:sp>
            <p:nvSpPr>
              <p:cNvPr id="56356" name="Text Box 28"/>
              <p:cNvSpPr txBox="1">
                <a:spLocks noChangeArrowheads="1"/>
              </p:cNvSpPr>
              <p:nvPr/>
            </p:nvSpPr>
            <p:spPr bwMode="auto">
              <a:xfrm>
                <a:off x="4646" y="1703"/>
                <a:ext cx="20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>
                    <a:ea typeface="ＭＳ Ｐゴシック" pitchFamily="34" charset="-128"/>
                  </a:rPr>
                  <a:t>g</a:t>
                </a:r>
              </a:p>
            </p:txBody>
          </p:sp>
          <p:sp>
            <p:nvSpPr>
              <p:cNvPr id="56357" name="Text Box 29"/>
              <p:cNvSpPr txBox="1">
                <a:spLocks noChangeArrowheads="1"/>
              </p:cNvSpPr>
              <p:nvPr/>
            </p:nvSpPr>
            <p:spPr bwMode="auto">
              <a:xfrm>
                <a:off x="4656" y="1632"/>
                <a:ext cx="20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ja-JP" altLang="en-US">
                    <a:ea typeface="ＭＳ Ｐゴシック" pitchFamily="34" charset="-128"/>
                  </a:rPr>
                  <a:t>~</a:t>
                </a:r>
              </a:p>
            </p:txBody>
          </p:sp>
        </p:grpSp>
        <p:grpSp>
          <p:nvGrpSpPr>
            <p:cNvPr id="56344" name="Group 30"/>
            <p:cNvGrpSpPr>
              <a:grpSpLocks/>
            </p:cNvGrpSpPr>
            <p:nvPr/>
          </p:nvGrpSpPr>
          <p:grpSpPr bwMode="auto">
            <a:xfrm>
              <a:off x="1728" y="2169"/>
              <a:ext cx="336" cy="351"/>
              <a:chOff x="4272" y="1737"/>
              <a:chExt cx="336" cy="358"/>
            </a:xfrm>
          </p:grpSpPr>
          <p:sp>
            <p:nvSpPr>
              <p:cNvPr id="56351" name="AutoShape 31"/>
              <p:cNvSpPr>
                <a:spLocks noChangeAspect="1" noChangeArrowheads="1" noTextEdit="1"/>
              </p:cNvSpPr>
              <p:nvPr/>
            </p:nvSpPr>
            <p:spPr bwMode="auto">
              <a:xfrm>
                <a:off x="4272" y="1780"/>
                <a:ext cx="336" cy="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52" name="Rectangle 32"/>
              <p:cNvSpPr>
                <a:spLocks noChangeArrowheads="1"/>
              </p:cNvSpPr>
              <p:nvPr/>
            </p:nvSpPr>
            <p:spPr bwMode="auto">
              <a:xfrm>
                <a:off x="4465" y="1825"/>
                <a:ext cx="56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ja-JP" altLang="en-US" sz="1400">
                    <a:solidFill>
                      <a:srgbClr val="000000"/>
                    </a:solidFill>
                    <a:latin typeface="Times New Roman" pitchFamily="18" charset="0"/>
                    <a:ea typeface="ＭＳ Ｐゴシック" pitchFamily="34" charset="-128"/>
                  </a:rPr>
                  <a:t>0</a:t>
                </a:r>
                <a:endParaRPr lang="ja-JP" altLang="en-US">
                  <a:ea typeface="ＭＳ Ｐゴシック" pitchFamily="34" charset="-128"/>
                </a:endParaRPr>
              </a:p>
            </p:txBody>
          </p:sp>
          <p:sp>
            <p:nvSpPr>
              <p:cNvPr id="56353" name="Rectangle 33"/>
              <p:cNvSpPr>
                <a:spLocks noChangeArrowheads="1"/>
              </p:cNvSpPr>
              <p:nvPr/>
            </p:nvSpPr>
            <p:spPr bwMode="auto">
              <a:xfrm>
                <a:off x="4452" y="1949"/>
                <a:ext cx="79" cy="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ja-JP" altLang="en-US" sz="1400">
                    <a:solidFill>
                      <a:srgbClr val="000000"/>
                    </a:solidFill>
                    <a:latin typeface="Times New Roman" pitchFamily="18" charset="0"/>
                    <a:ea typeface="ＭＳ Ｐゴシック" pitchFamily="34" charset="-128"/>
                  </a:rPr>
                  <a:t>1</a:t>
                </a:r>
                <a:endParaRPr lang="ja-JP" altLang="en-US">
                  <a:ea typeface="ＭＳ Ｐゴシック" pitchFamily="34" charset="-128"/>
                </a:endParaRPr>
              </a:p>
            </p:txBody>
          </p:sp>
          <p:sp>
            <p:nvSpPr>
              <p:cNvPr id="56354" name="Rectangle 34"/>
              <p:cNvSpPr>
                <a:spLocks noChangeArrowheads="1"/>
              </p:cNvSpPr>
              <p:nvPr/>
            </p:nvSpPr>
            <p:spPr bwMode="auto">
              <a:xfrm>
                <a:off x="4314" y="1797"/>
                <a:ext cx="105" cy="2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ja-JP" sz="2400" i="1">
                    <a:solidFill>
                      <a:srgbClr val="000000"/>
                    </a:solidFill>
                    <a:latin typeface="Symbol" pitchFamily="18" charset="2"/>
                    <a:ea typeface="ＭＳ Ｐゴシック" pitchFamily="34" charset="-128"/>
                  </a:rPr>
                  <a:t>c</a:t>
                </a:r>
                <a:endParaRPr lang="en-US" altLang="ja-JP">
                  <a:ea typeface="ＭＳ Ｐゴシック" pitchFamily="34" charset="-128"/>
                </a:endParaRPr>
              </a:p>
            </p:txBody>
          </p:sp>
          <p:sp>
            <p:nvSpPr>
              <p:cNvPr id="56355" name="Rectangle 35"/>
              <p:cNvSpPr>
                <a:spLocks noChangeArrowheads="1"/>
              </p:cNvSpPr>
              <p:nvPr/>
            </p:nvSpPr>
            <p:spPr bwMode="auto">
              <a:xfrm>
                <a:off x="4337" y="1737"/>
                <a:ext cx="191" cy="2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ja-JP" altLang="en-US" sz="2400" i="1">
                    <a:solidFill>
                      <a:srgbClr val="000000"/>
                    </a:solidFill>
                    <a:latin typeface="Times New Roman" pitchFamily="18" charset="0"/>
                    <a:ea typeface="ＭＳ Ｐゴシック" pitchFamily="34" charset="-128"/>
                  </a:rPr>
                  <a:t>~</a:t>
                </a:r>
                <a:endParaRPr lang="ja-JP" altLang="en-US">
                  <a:ea typeface="ＭＳ Ｐゴシック" pitchFamily="34" charset="-128"/>
                </a:endParaRPr>
              </a:p>
            </p:txBody>
          </p:sp>
        </p:grpSp>
        <p:grpSp>
          <p:nvGrpSpPr>
            <p:cNvPr id="56345" name="Group 36"/>
            <p:cNvGrpSpPr>
              <a:grpSpLocks/>
            </p:cNvGrpSpPr>
            <p:nvPr/>
          </p:nvGrpSpPr>
          <p:grpSpPr bwMode="auto">
            <a:xfrm>
              <a:off x="1680" y="1929"/>
              <a:ext cx="336" cy="351"/>
              <a:chOff x="4512" y="2064"/>
              <a:chExt cx="336" cy="351"/>
            </a:xfrm>
          </p:grpSpPr>
          <p:sp>
            <p:nvSpPr>
              <p:cNvPr id="56346" name="AutoShape 37"/>
              <p:cNvSpPr>
                <a:spLocks noChangeAspect="1" noChangeArrowheads="1" noTextEdit="1"/>
              </p:cNvSpPr>
              <p:nvPr/>
            </p:nvSpPr>
            <p:spPr bwMode="auto">
              <a:xfrm>
                <a:off x="4512" y="2106"/>
                <a:ext cx="336" cy="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47" name="Rectangle 38"/>
              <p:cNvSpPr>
                <a:spLocks noChangeArrowheads="1"/>
              </p:cNvSpPr>
              <p:nvPr/>
            </p:nvSpPr>
            <p:spPr bwMode="auto">
              <a:xfrm>
                <a:off x="4705" y="2150"/>
                <a:ext cx="56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ja-JP" altLang="en-US" sz="1400">
                    <a:solidFill>
                      <a:srgbClr val="000000"/>
                    </a:solidFill>
                    <a:latin typeface="Times New Roman" pitchFamily="18" charset="0"/>
                    <a:ea typeface="ＭＳ Ｐゴシック" pitchFamily="34" charset="-128"/>
                  </a:rPr>
                  <a:t>0</a:t>
                </a:r>
                <a:endParaRPr lang="ja-JP" altLang="en-US">
                  <a:ea typeface="ＭＳ Ｐゴシック" pitchFamily="34" charset="-128"/>
                </a:endParaRPr>
              </a:p>
            </p:txBody>
          </p:sp>
          <p:sp>
            <p:nvSpPr>
              <p:cNvPr id="56348" name="Rectangle 39"/>
              <p:cNvSpPr>
                <a:spLocks noChangeArrowheads="1"/>
              </p:cNvSpPr>
              <p:nvPr/>
            </p:nvSpPr>
            <p:spPr bwMode="auto">
              <a:xfrm>
                <a:off x="4692" y="2272"/>
                <a:ext cx="79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ja-JP" altLang="en-US" sz="1400">
                    <a:solidFill>
                      <a:srgbClr val="000000"/>
                    </a:solidFill>
                    <a:latin typeface="Times New Roman" pitchFamily="18" charset="0"/>
                    <a:ea typeface="ＭＳ Ｐゴシック" pitchFamily="34" charset="-128"/>
                  </a:rPr>
                  <a:t>2</a:t>
                </a:r>
                <a:endParaRPr lang="ja-JP" altLang="en-US">
                  <a:ea typeface="ＭＳ Ｐゴシック" pitchFamily="34" charset="-128"/>
                </a:endParaRPr>
              </a:p>
            </p:txBody>
          </p:sp>
          <p:sp>
            <p:nvSpPr>
              <p:cNvPr id="56349" name="Rectangle 40"/>
              <p:cNvSpPr>
                <a:spLocks noChangeArrowheads="1"/>
              </p:cNvSpPr>
              <p:nvPr/>
            </p:nvSpPr>
            <p:spPr bwMode="auto">
              <a:xfrm>
                <a:off x="4554" y="2123"/>
                <a:ext cx="105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ja-JP" sz="2400" i="1">
                    <a:solidFill>
                      <a:srgbClr val="000000"/>
                    </a:solidFill>
                    <a:latin typeface="Symbol" pitchFamily="18" charset="2"/>
                    <a:ea typeface="ＭＳ Ｐゴシック" pitchFamily="34" charset="-128"/>
                  </a:rPr>
                  <a:t>c</a:t>
                </a:r>
                <a:endParaRPr lang="en-US" altLang="ja-JP">
                  <a:ea typeface="ＭＳ Ｐゴシック" pitchFamily="34" charset="-128"/>
                </a:endParaRPr>
              </a:p>
            </p:txBody>
          </p:sp>
          <p:sp>
            <p:nvSpPr>
              <p:cNvPr id="56350" name="Rectangle 41"/>
              <p:cNvSpPr>
                <a:spLocks noChangeArrowheads="1"/>
              </p:cNvSpPr>
              <p:nvPr/>
            </p:nvSpPr>
            <p:spPr bwMode="auto">
              <a:xfrm>
                <a:off x="4577" y="2064"/>
                <a:ext cx="19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ja-JP" altLang="en-US" sz="2400" i="1">
                    <a:solidFill>
                      <a:srgbClr val="000000"/>
                    </a:solidFill>
                    <a:latin typeface="Times New Roman" pitchFamily="18" charset="0"/>
                    <a:ea typeface="ＭＳ Ｐゴシック" pitchFamily="34" charset="-128"/>
                  </a:rPr>
                  <a:t>~</a:t>
                </a:r>
                <a:endParaRPr lang="ja-JP" altLang="en-US">
                  <a:ea typeface="ＭＳ Ｐゴシック" pitchFamily="34" charset="-128"/>
                </a:endParaRPr>
              </a:p>
            </p:txBody>
          </p:sp>
        </p:grpSp>
      </p:grpSp>
      <p:grpSp>
        <p:nvGrpSpPr>
          <p:cNvPr id="56329" name="Group 42"/>
          <p:cNvGrpSpPr>
            <a:grpSpLocks/>
          </p:cNvGrpSpPr>
          <p:nvPr/>
        </p:nvGrpSpPr>
        <p:grpSpPr bwMode="auto">
          <a:xfrm>
            <a:off x="3048000" y="4572000"/>
            <a:ext cx="533400" cy="557213"/>
            <a:chOff x="4512" y="2064"/>
            <a:chExt cx="336" cy="351"/>
          </a:xfrm>
        </p:grpSpPr>
        <p:sp>
          <p:nvSpPr>
            <p:cNvPr id="56337" name="AutoShape 43"/>
            <p:cNvSpPr>
              <a:spLocks noChangeAspect="1" noChangeArrowheads="1" noTextEdit="1"/>
            </p:cNvSpPr>
            <p:nvPr/>
          </p:nvSpPr>
          <p:spPr bwMode="auto">
            <a:xfrm>
              <a:off x="4512" y="2106"/>
              <a:ext cx="33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338" name="Rectangle 44"/>
            <p:cNvSpPr>
              <a:spLocks noChangeArrowheads="1"/>
            </p:cNvSpPr>
            <p:nvPr/>
          </p:nvSpPr>
          <p:spPr bwMode="auto">
            <a:xfrm>
              <a:off x="4705" y="2150"/>
              <a:ext cx="5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ja-JP" altLang="en-US" sz="1400">
                  <a:solidFill>
                    <a:srgbClr val="000000"/>
                  </a:solidFill>
                  <a:latin typeface="Times New Roman" pitchFamily="18" charset="0"/>
                  <a:ea typeface="ＭＳ Ｐゴシック" pitchFamily="34" charset="-128"/>
                </a:rPr>
                <a:t>0</a:t>
              </a:r>
              <a:endParaRPr lang="ja-JP" altLang="en-US">
                <a:ea typeface="ＭＳ Ｐゴシック" pitchFamily="34" charset="-128"/>
              </a:endParaRPr>
            </a:p>
          </p:txBody>
        </p:sp>
        <p:sp>
          <p:nvSpPr>
            <p:cNvPr id="56339" name="Rectangle 45"/>
            <p:cNvSpPr>
              <a:spLocks noChangeArrowheads="1"/>
            </p:cNvSpPr>
            <p:nvPr/>
          </p:nvSpPr>
          <p:spPr bwMode="auto">
            <a:xfrm>
              <a:off x="4692" y="2272"/>
              <a:ext cx="7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ja-JP" altLang="en-US" sz="1400">
                  <a:solidFill>
                    <a:srgbClr val="000000"/>
                  </a:solidFill>
                  <a:latin typeface="Times New Roman" pitchFamily="18" charset="0"/>
                  <a:ea typeface="ＭＳ Ｐゴシック" pitchFamily="34" charset="-128"/>
                </a:rPr>
                <a:t>2</a:t>
              </a:r>
              <a:endParaRPr lang="ja-JP" altLang="en-US">
                <a:ea typeface="ＭＳ Ｐゴシック" pitchFamily="34" charset="-128"/>
              </a:endParaRPr>
            </a:p>
          </p:txBody>
        </p:sp>
        <p:sp>
          <p:nvSpPr>
            <p:cNvPr id="56340" name="Rectangle 46"/>
            <p:cNvSpPr>
              <a:spLocks noChangeArrowheads="1"/>
            </p:cNvSpPr>
            <p:nvPr/>
          </p:nvSpPr>
          <p:spPr bwMode="auto">
            <a:xfrm>
              <a:off x="4554" y="2123"/>
              <a:ext cx="105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 sz="2400" i="1">
                  <a:solidFill>
                    <a:srgbClr val="000000"/>
                  </a:solidFill>
                  <a:latin typeface="Symbol" pitchFamily="18" charset="2"/>
                  <a:ea typeface="ＭＳ Ｐゴシック" pitchFamily="34" charset="-128"/>
                </a:rPr>
                <a:t>c</a:t>
              </a:r>
              <a:endParaRPr lang="en-US" altLang="ja-JP">
                <a:ea typeface="ＭＳ Ｐゴシック" pitchFamily="34" charset="-128"/>
              </a:endParaRPr>
            </a:p>
          </p:txBody>
        </p:sp>
        <p:sp>
          <p:nvSpPr>
            <p:cNvPr id="56341" name="Rectangle 47"/>
            <p:cNvSpPr>
              <a:spLocks noChangeArrowheads="1"/>
            </p:cNvSpPr>
            <p:nvPr/>
          </p:nvSpPr>
          <p:spPr bwMode="auto">
            <a:xfrm>
              <a:off x="4577" y="2064"/>
              <a:ext cx="191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ja-JP" altLang="en-US" sz="2400" i="1">
                  <a:solidFill>
                    <a:srgbClr val="000000"/>
                  </a:solidFill>
                  <a:latin typeface="Times New Roman" pitchFamily="18" charset="0"/>
                  <a:ea typeface="ＭＳ Ｐゴシック" pitchFamily="34" charset="-128"/>
                </a:rPr>
                <a:t>~</a:t>
              </a:r>
              <a:endParaRPr lang="ja-JP" altLang="en-US">
                <a:ea typeface="ＭＳ Ｐゴシック" pitchFamily="34" charset="-128"/>
              </a:endParaRPr>
            </a:p>
          </p:txBody>
        </p:sp>
      </p:grpSp>
      <p:grpSp>
        <p:nvGrpSpPr>
          <p:cNvPr id="56330" name="Group 48"/>
          <p:cNvGrpSpPr>
            <a:grpSpLocks/>
          </p:cNvGrpSpPr>
          <p:nvPr/>
        </p:nvGrpSpPr>
        <p:grpSpPr bwMode="auto">
          <a:xfrm>
            <a:off x="3630613" y="4662488"/>
            <a:ext cx="333375" cy="479425"/>
            <a:chOff x="4646" y="1632"/>
            <a:chExt cx="210" cy="302"/>
          </a:xfrm>
        </p:grpSpPr>
        <p:sp>
          <p:nvSpPr>
            <p:cNvPr id="56335" name="Text Box 49"/>
            <p:cNvSpPr txBox="1">
              <a:spLocks noChangeArrowheads="1"/>
            </p:cNvSpPr>
            <p:nvPr/>
          </p:nvSpPr>
          <p:spPr bwMode="auto">
            <a:xfrm>
              <a:off x="4646" y="1703"/>
              <a:ext cx="2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>
                  <a:ea typeface="ＭＳ Ｐゴシック" pitchFamily="34" charset="-128"/>
                </a:rPr>
                <a:t>g</a:t>
              </a:r>
            </a:p>
          </p:txBody>
        </p:sp>
        <p:sp>
          <p:nvSpPr>
            <p:cNvPr id="56336" name="Text Box 50"/>
            <p:cNvSpPr txBox="1">
              <a:spLocks noChangeArrowheads="1"/>
            </p:cNvSpPr>
            <p:nvPr/>
          </p:nvSpPr>
          <p:spPr bwMode="auto">
            <a:xfrm>
              <a:off x="4656" y="1632"/>
              <a:ext cx="2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ja-JP" altLang="en-US">
                  <a:ea typeface="ＭＳ Ｐゴシック" pitchFamily="34" charset="-128"/>
                </a:rPr>
                <a:t>~</a:t>
              </a:r>
            </a:p>
          </p:txBody>
        </p:sp>
      </p:grpSp>
      <p:sp>
        <p:nvSpPr>
          <p:cNvPr id="56331" name="Text Box 51"/>
          <p:cNvSpPr txBox="1">
            <a:spLocks noChangeArrowheads="1"/>
          </p:cNvSpPr>
          <p:nvPr/>
        </p:nvSpPr>
        <p:spPr bwMode="auto">
          <a:xfrm>
            <a:off x="1524000" y="5410200"/>
            <a:ext cx="5964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altLang="ja-JP" sz="2400" dirty="0" err="1">
                <a:solidFill>
                  <a:schemeClr val="folHlink"/>
                </a:solidFill>
                <a:latin typeface="Times New Roman" pitchFamily="18" charset="0"/>
                <a:ea typeface="ＭＳ Ｐゴシック" pitchFamily="34" charset="-128"/>
              </a:rPr>
              <a:t>Gaugino</a:t>
            </a:r>
            <a:r>
              <a:rPr lang="en-US" altLang="ja-JP" sz="2400" dirty="0">
                <a:solidFill>
                  <a:schemeClr val="folHlink"/>
                </a:solidFill>
                <a:latin typeface="Times New Roman" pitchFamily="18" charset="0"/>
                <a:ea typeface="ＭＳ Ｐゴシック" pitchFamily="34" charset="-128"/>
              </a:rPr>
              <a:t> universality test  at ~15% (10 fb</a:t>
            </a:r>
            <a:r>
              <a:rPr lang="en-US" altLang="ja-JP" sz="2400" baseline="30000" dirty="0">
                <a:solidFill>
                  <a:schemeClr val="folHlink"/>
                </a:solidFill>
                <a:latin typeface="Times New Roman" pitchFamily="18" charset="0"/>
                <a:ea typeface="ＭＳ Ｐゴシック" pitchFamily="34" charset="-128"/>
              </a:rPr>
              <a:t>-1</a:t>
            </a:r>
            <a:r>
              <a:rPr lang="en-US" altLang="ja-JP" sz="2400" dirty="0">
                <a:solidFill>
                  <a:schemeClr val="folHlink"/>
                </a:solidFill>
                <a:latin typeface="Times New Roman" pitchFamily="18" charset="0"/>
                <a:ea typeface="ＭＳ Ｐゴシック" pitchFamily="34" charset="-128"/>
              </a:rPr>
              <a:t>)</a:t>
            </a:r>
            <a:r>
              <a:rPr lang="en-US" altLang="ja-JP" sz="2400" dirty="0">
                <a:latin typeface="Times New Roman" pitchFamily="18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56332" name="Text Box 52"/>
          <p:cNvSpPr txBox="1">
            <a:spLocks noChangeArrowheads="1"/>
          </p:cNvSpPr>
          <p:nvPr/>
        </p:nvSpPr>
        <p:spPr bwMode="auto">
          <a:xfrm>
            <a:off x="0" y="5791200"/>
            <a:ext cx="8937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>
                <a:ea typeface="ＭＳ Ｐゴシック" pitchFamily="34" charset="-128"/>
              </a:rPr>
              <a:t>Another evidence of a symmetry at the grand unifying scale!</a:t>
            </a:r>
          </a:p>
        </p:txBody>
      </p:sp>
      <p:sp>
        <p:nvSpPr>
          <p:cNvPr id="56333" name="Text Box 53"/>
          <p:cNvSpPr txBox="1">
            <a:spLocks noChangeArrowheads="1"/>
          </p:cNvSpPr>
          <p:nvPr/>
        </p:nvSpPr>
        <p:spPr bwMode="auto">
          <a:xfrm>
            <a:off x="4940300" y="2057400"/>
            <a:ext cx="42037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>
                <a:ea typeface="ＭＳ Ｐゴシック" pitchFamily="34" charset="-128"/>
              </a:rPr>
              <a:t>Use the masses measured at the </a:t>
            </a:r>
          </a:p>
          <a:p>
            <a:r>
              <a:rPr lang="en-US" altLang="ja-JP" sz="2000">
                <a:ea typeface="ＭＳ Ｐゴシック" pitchFamily="34" charset="-128"/>
              </a:rPr>
              <a:t>LHC and evolve them to the GUT </a:t>
            </a:r>
          </a:p>
          <a:p>
            <a:r>
              <a:rPr lang="en-US" altLang="ja-JP" sz="2000">
                <a:ea typeface="ＭＳ Ｐゴシック" pitchFamily="34" charset="-128"/>
              </a:rPr>
              <a:t>scale using mSUGRA</a:t>
            </a:r>
          </a:p>
        </p:txBody>
      </p:sp>
      <p:sp>
        <p:nvSpPr>
          <p:cNvPr id="56334" name="TextBox 55"/>
          <p:cNvSpPr txBox="1">
            <a:spLocks noChangeArrowheads="1"/>
          </p:cNvSpPr>
          <p:nvPr/>
        </p:nvSpPr>
        <p:spPr bwMode="auto">
          <a:xfrm>
            <a:off x="914400" y="6248400"/>
            <a:ext cx="75358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Mirage mediation models can be discerned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CC121-9D9C-416E-8455-11C0AC7BAE30}" type="slidenum">
              <a:rPr lang="ja-JP" altLang="en-US"/>
              <a:pPr>
                <a:defRPr/>
              </a:pPr>
              <a:t>25</a:t>
            </a:fld>
            <a:endParaRPr lang="en-US" altLang="ja-JP"/>
          </a:p>
        </p:txBody>
      </p:sp>
      <p:sp>
        <p:nvSpPr>
          <p:cNvPr id="57347" name="Line 41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48" name="Line 2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6229" name="Rectangle 1029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ja-JP" sz="5400">
                <a:solidFill>
                  <a:srgbClr val="FFFF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2. Over-dense DM Region</a:t>
            </a:r>
            <a:endParaRPr lang="en-US" altLang="ja-JP" sz="4000">
              <a:solidFill>
                <a:srgbClr val="FFFF66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ea typeface="ＭＳ Ｐゴシック" pitchFamily="34" charset="-128"/>
              <a:cs typeface="+mn-cs"/>
            </a:endParaRPr>
          </a:p>
        </p:txBody>
      </p:sp>
      <p:sp>
        <p:nvSpPr>
          <p:cNvPr id="57350" name="Line 2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7351" name="Picture 1028" descr="ff4"/>
          <p:cNvPicPr>
            <a:picLocks noChangeAspect="1" noChangeArrowheads="1"/>
          </p:cNvPicPr>
          <p:nvPr/>
        </p:nvPicPr>
        <p:blipFill>
          <a:blip r:embed="rId3" cstate="print"/>
          <a:srcRect l="2844" r="2844"/>
          <a:stretch>
            <a:fillRect/>
          </a:stretch>
        </p:blipFill>
        <p:spPr bwMode="auto">
          <a:xfrm>
            <a:off x="179388" y="914400"/>
            <a:ext cx="4849812" cy="448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2" name="Line 2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3" name="Line 1034"/>
          <p:cNvSpPr>
            <a:spLocks noChangeShapeType="1"/>
          </p:cNvSpPr>
          <p:nvPr/>
        </p:nvSpPr>
        <p:spPr bwMode="auto">
          <a:xfrm flipV="1">
            <a:off x="1006475" y="4435475"/>
            <a:ext cx="685800" cy="114300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7354" name="Line 2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5" name="Oval 1037"/>
          <p:cNvSpPr>
            <a:spLocks noChangeArrowheads="1"/>
          </p:cNvSpPr>
          <p:nvPr/>
        </p:nvSpPr>
        <p:spPr bwMode="auto">
          <a:xfrm>
            <a:off x="1143000" y="3886200"/>
            <a:ext cx="1371600" cy="381000"/>
          </a:xfrm>
          <a:prstGeom prst="ellipse">
            <a:avLst/>
          </a:prstGeom>
          <a:noFill/>
          <a:ln w="28575">
            <a:solidFill>
              <a:srgbClr val="0000CC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 sz="2800" b="0"/>
          </a:p>
        </p:txBody>
      </p:sp>
      <p:sp>
        <p:nvSpPr>
          <p:cNvPr id="57356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7" name="Rectangle 1038"/>
          <p:cNvSpPr>
            <a:spLocks noChangeArrowheads="1"/>
          </p:cNvSpPr>
          <p:nvPr/>
        </p:nvSpPr>
        <p:spPr bwMode="auto">
          <a:xfrm>
            <a:off x="3505200" y="6019800"/>
            <a:ext cx="5486400" cy="365125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tIns="0" bIns="0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n-US" altLang="ja-JP" sz="2400">
                <a:ea typeface="ＭＳ Ｐゴシック" pitchFamily="34" charset="-128"/>
              </a:rPr>
              <a:t>Smoking gun signals in the region?</a:t>
            </a:r>
          </a:p>
        </p:txBody>
      </p:sp>
      <p:sp>
        <p:nvSpPr>
          <p:cNvPr id="57358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7359" name="Picture 103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3038" y="990600"/>
            <a:ext cx="34337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60" name="Line 2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7361" name="Picture 103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075" y="5410200"/>
            <a:ext cx="2805113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62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3" name="Rectangle 15"/>
          <p:cNvSpPr>
            <a:spLocks noChangeArrowheads="1"/>
          </p:cNvSpPr>
          <p:nvPr/>
        </p:nvSpPr>
        <p:spPr bwMode="auto">
          <a:xfrm>
            <a:off x="2378075" y="2357438"/>
            <a:ext cx="2376488" cy="4619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A</a:t>
            </a:r>
            <a:r>
              <a:rPr lang="en-US" altLang="ja-JP" sz="2400" baseline="-25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0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= 0, tan</a:t>
            </a:r>
            <a:r>
              <a:rPr lang="en-US" altLang="ja-JP" sz="2400" i="1">
                <a:latin typeface="Symbol" pitchFamily="18" charset="2"/>
                <a:ea typeface="ＭＳ Ｐゴシック" pitchFamily="34" charset="-128"/>
                <a:cs typeface="Times New Roman" pitchFamily="18" charset="0"/>
              </a:rPr>
              <a:t>b</a:t>
            </a:r>
            <a:r>
              <a:rPr lang="en-US" altLang="ja-JP" sz="2400" i="1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= 40</a:t>
            </a:r>
            <a:endParaRPr lang="en-US" sz="2400">
              <a:latin typeface="Times New Roman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57364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549525" y="4937125"/>
            <a:ext cx="650875" cy="43021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2800" dirty="0">
                <a:latin typeface="Arial" charset="0"/>
                <a:cs typeface="+mn-cs"/>
              </a:rPr>
              <a:t>m</a:t>
            </a:r>
            <a:r>
              <a:rPr lang="en-US" sz="2800" baseline="-25000" dirty="0">
                <a:latin typeface="+mn-lt"/>
                <a:cs typeface="+mn-cs"/>
              </a:rPr>
              <a:t>1/2</a:t>
            </a:r>
          </a:p>
        </p:txBody>
      </p:sp>
      <p:sp>
        <p:nvSpPr>
          <p:cNvPr id="57366" name="Line 3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 rot="16200000">
            <a:off x="-57150" y="2979738"/>
            <a:ext cx="638175" cy="5238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latin typeface="Arial" charset="0"/>
                <a:cs typeface="+mn-cs"/>
              </a:rPr>
              <a:t>m</a:t>
            </a:r>
            <a:r>
              <a:rPr lang="en-US" sz="2800" baseline="-25000" dirty="0">
                <a:latin typeface="+mn-lt"/>
                <a:cs typeface="+mn-cs"/>
              </a:rPr>
              <a:t>0</a:t>
            </a:r>
          </a:p>
        </p:txBody>
      </p:sp>
      <p:sp>
        <p:nvSpPr>
          <p:cNvPr id="57368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5-Point Star 16"/>
          <p:cNvSpPr>
            <a:spLocks noChangeAspect="1"/>
          </p:cNvSpPr>
          <p:nvPr/>
        </p:nvSpPr>
        <p:spPr bwMode="auto">
          <a:xfrm>
            <a:off x="1736725" y="3932238"/>
            <a:ext cx="284163" cy="282575"/>
          </a:xfrm>
          <a:prstGeom prst="star5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800" b="0" dirty="0">
              <a:latin typeface="Arial" charset="0"/>
              <a:cs typeface="+mn-cs"/>
            </a:endParaRPr>
          </a:p>
        </p:txBody>
      </p:sp>
      <p:sp>
        <p:nvSpPr>
          <p:cNvPr id="57370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5-Point Star 17"/>
          <p:cNvSpPr>
            <a:spLocks noChangeAspect="1"/>
          </p:cNvSpPr>
          <p:nvPr/>
        </p:nvSpPr>
        <p:spPr bwMode="auto">
          <a:xfrm>
            <a:off x="1417638" y="3905250"/>
            <a:ext cx="284162" cy="282575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800" b="0" dirty="0">
              <a:latin typeface="Arial" charset="0"/>
              <a:cs typeface="+mn-cs"/>
            </a:endParaRPr>
          </a:p>
        </p:txBody>
      </p:sp>
      <p:sp>
        <p:nvSpPr>
          <p:cNvPr id="57372" name="Line 3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3" name="Line 1035"/>
          <p:cNvSpPr>
            <a:spLocks noChangeShapeType="1"/>
          </p:cNvSpPr>
          <p:nvPr/>
        </p:nvSpPr>
        <p:spPr bwMode="auto">
          <a:xfrm flipH="1">
            <a:off x="2286000" y="1676400"/>
            <a:ext cx="2971800" cy="2362200"/>
          </a:xfrm>
          <a:prstGeom prst="line">
            <a:avLst/>
          </a:prstGeom>
          <a:noFill/>
          <a:ln w="38100">
            <a:solidFill>
              <a:srgbClr val="CC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7374" name="Line 3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5" name="Line 1040"/>
          <p:cNvSpPr>
            <a:spLocks noChangeShapeType="1"/>
          </p:cNvSpPr>
          <p:nvPr/>
        </p:nvSpPr>
        <p:spPr bwMode="auto">
          <a:xfrm flipH="1">
            <a:off x="4572000" y="1676400"/>
            <a:ext cx="685800" cy="1600200"/>
          </a:xfrm>
          <a:prstGeom prst="line">
            <a:avLst/>
          </a:prstGeom>
          <a:noFill/>
          <a:ln w="38100">
            <a:solidFill>
              <a:srgbClr val="CC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7376" name="Line 3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Slide Number Placeholder 5"/>
          <p:cNvSpPr txBox="1">
            <a:spLocks noGrp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761A6F1A-AA15-4C6E-B5A1-57966406E720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25</a:t>
            </a:fld>
            <a:endParaRPr lang="en-US" altLang="ja-JP" sz="140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57378" name="Line 3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13"/>
          <p:cNvSpPr>
            <a:spLocks noChangeArrowheads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5DCA9A5-188F-413F-AFE4-C5A82601453D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25</a:t>
            </a:fld>
            <a:endParaRPr lang="en-US" altLang="ja-JP" sz="1400" dirty="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57380" name="Line 3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81" name="Text Box 20"/>
          <p:cNvSpPr txBox="1">
            <a:spLocks noChangeArrowheads="1"/>
          </p:cNvSpPr>
          <p:nvPr/>
        </p:nvSpPr>
        <p:spPr bwMode="auto">
          <a:xfrm>
            <a:off x="5791200" y="3048000"/>
            <a:ext cx="30003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Dilaton effect creates </a:t>
            </a:r>
          </a:p>
          <a:p>
            <a:r>
              <a:rPr lang="en-US" sz="2400">
                <a:latin typeface="Times New Roman" pitchFamily="18" charset="0"/>
              </a:rPr>
              <a:t>new parameter space</a:t>
            </a:r>
          </a:p>
        </p:txBody>
      </p:sp>
      <p:sp>
        <p:nvSpPr>
          <p:cNvPr id="57382" name="Line 3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83" name="Text Box 21"/>
          <p:cNvSpPr txBox="1">
            <a:spLocks noChangeArrowheads="1"/>
          </p:cNvSpPr>
          <p:nvPr/>
        </p:nvSpPr>
        <p:spPr bwMode="auto">
          <a:xfrm>
            <a:off x="3333750" y="5029200"/>
            <a:ext cx="5810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</a:rPr>
              <a:t>Lahanas, Mavromatos, Nanopoulos, PLB649:83-90,2007.</a:t>
            </a:r>
            <a:r>
              <a:rPr lang="en-US" sz="2400">
                <a:latin typeface="Times New Roman" pitchFamily="18" charset="0"/>
              </a:rPr>
              <a:t> </a:t>
            </a:r>
          </a:p>
        </p:txBody>
      </p:sp>
      <p:sp>
        <p:nvSpPr>
          <p:cNvPr id="57384" name="Line 40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F70FA-BF16-4F22-B96A-269AD8B8E145}" type="slidenum">
              <a:rPr lang="ja-JP" altLang="en-US"/>
              <a:pPr>
                <a:defRPr/>
              </a:pPr>
              <a:t>26</a:t>
            </a:fld>
            <a:endParaRPr lang="en-US" altLang="ja-JP"/>
          </a:p>
        </p:txBody>
      </p:sp>
      <p:sp>
        <p:nvSpPr>
          <p:cNvPr id="58371" name="Line 30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2" name="Line 1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8373" name="Picture 5" descr="Table_m12=440_m0_471.jpg"/>
          <p:cNvPicPr>
            <a:picLocks noChangeAspect="1"/>
          </p:cNvPicPr>
          <p:nvPr/>
        </p:nvPicPr>
        <p:blipFill>
          <a:blip r:embed="rId3" cstate="print"/>
          <a:srcRect t="40100"/>
          <a:stretch>
            <a:fillRect/>
          </a:stretch>
        </p:blipFill>
        <p:spPr bwMode="auto">
          <a:xfrm>
            <a:off x="0" y="1371600"/>
            <a:ext cx="91440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Line 1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05025" y="771525"/>
            <a:ext cx="4752975" cy="523875"/>
          </a:xfrm>
          <a:prstGeom prst="rect">
            <a:avLst/>
          </a:prstGeom>
          <a:solidFill>
            <a:schemeClr val="bg1"/>
          </a:solidFill>
          <a:ln w="38100">
            <a:solidFill>
              <a:srgbClr val="D60093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aseline="-25000" dirty="0">
                <a:latin typeface="+mn-lt"/>
                <a:cs typeface="+mn-cs"/>
              </a:rPr>
              <a:t>1/2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= 440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GeV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aseline="-25000" dirty="0">
                <a:latin typeface="+mn-lt"/>
                <a:cs typeface="+mn-cs"/>
              </a:rPr>
              <a:t>0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= 471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GeV</a:t>
            </a:r>
            <a:endParaRPr lang="en-US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376" name="Line 1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8377" name="Picture 7" descr="Table_m12=600_mo_440.jpg"/>
          <p:cNvPicPr>
            <a:picLocks noChangeAspect="1"/>
          </p:cNvPicPr>
          <p:nvPr/>
        </p:nvPicPr>
        <p:blipFill>
          <a:blip r:embed="rId4" cstate="print"/>
          <a:srcRect l="5333" t="30075" r="2667" b="10025"/>
          <a:stretch>
            <a:fillRect/>
          </a:stretch>
        </p:blipFill>
        <p:spPr bwMode="auto">
          <a:xfrm>
            <a:off x="0" y="4267200"/>
            <a:ext cx="9144000" cy="158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8" name="Line 1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105025" y="3743325"/>
            <a:ext cx="4724400" cy="523875"/>
          </a:xfrm>
          <a:prstGeom prst="rect">
            <a:avLst/>
          </a:prstGeom>
          <a:solidFill>
            <a:schemeClr val="bg1"/>
          </a:solidFill>
          <a:ln w="38100">
            <a:solidFill>
              <a:srgbClr val="D60093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aseline="-25000" dirty="0">
                <a:latin typeface="+mn-lt"/>
                <a:cs typeface="+mn-cs"/>
              </a:rPr>
              <a:t>1/2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= 600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GeV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aseline="-25000" dirty="0">
                <a:latin typeface="+mn-lt"/>
                <a:cs typeface="+mn-cs"/>
              </a:rPr>
              <a:t>0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= 440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GeV</a:t>
            </a:r>
            <a:endParaRPr lang="en-US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380" name="Line 2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5-Point Star 10"/>
          <p:cNvSpPr>
            <a:spLocks noChangeAspect="1"/>
          </p:cNvSpPr>
          <p:nvPr/>
        </p:nvSpPr>
        <p:spPr bwMode="auto">
          <a:xfrm>
            <a:off x="685800" y="3717925"/>
            <a:ext cx="549275" cy="549275"/>
          </a:xfrm>
          <a:prstGeom prst="star5">
            <a:avLst/>
          </a:prstGeom>
          <a:solidFill>
            <a:srgbClr val="00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3600" b="0" dirty="0">
              <a:latin typeface="Arial" charset="0"/>
              <a:cs typeface="+mn-cs"/>
            </a:endParaRPr>
          </a:p>
        </p:txBody>
      </p:sp>
      <p:sp>
        <p:nvSpPr>
          <p:cNvPr id="58382" name="Line 2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TextBox 11"/>
          <p:cNvSpPr txBox="1">
            <a:spLocks noChangeArrowheads="1"/>
          </p:cNvSpPr>
          <p:nvPr/>
        </p:nvSpPr>
        <p:spPr bwMode="auto">
          <a:xfrm>
            <a:off x="6675438" y="2122488"/>
            <a:ext cx="889000" cy="400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86.8%</a:t>
            </a:r>
          </a:p>
        </p:txBody>
      </p:sp>
      <p:sp>
        <p:nvSpPr>
          <p:cNvPr id="58384" name="Line 2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TextBox 12"/>
          <p:cNvSpPr txBox="1">
            <a:spLocks noChangeArrowheads="1"/>
          </p:cNvSpPr>
          <p:nvPr/>
        </p:nvSpPr>
        <p:spPr bwMode="auto">
          <a:xfrm>
            <a:off x="6858000" y="5346700"/>
            <a:ext cx="890588" cy="400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77.0%</a:t>
            </a:r>
          </a:p>
        </p:txBody>
      </p:sp>
      <p:sp>
        <p:nvSpPr>
          <p:cNvPr id="58386" name="Line 2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5-Point Star 11"/>
          <p:cNvSpPr>
            <a:spLocks noChangeAspect="1"/>
          </p:cNvSpPr>
          <p:nvPr/>
        </p:nvSpPr>
        <p:spPr bwMode="auto">
          <a:xfrm>
            <a:off x="685800" y="669925"/>
            <a:ext cx="549275" cy="549275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>
              <a:defRPr/>
            </a:pPr>
            <a:endParaRPr lang="en-US" sz="3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388" name="Line 2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1029"/>
          <p:cNvSpPr>
            <a:spLocks noChangeArrowheads="1"/>
          </p:cNvSpPr>
          <p:nvPr/>
        </p:nvSpPr>
        <p:spPr bwMode="auto">
          <a:xfrm>
            <a:off x="0" y="0"/>
            <a:ext cx="9144000" cy="7127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ja-JP" sz="4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2 Reference Points</a:t>
            </a:r>
          </a:p>
        </p:txBody>
      </p:sp>
      <p:sp>
        <p:nvSpPr>
          <p:cNvPr id="58390" name="Line 2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8391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35950" y="1905000"/>
            <a:ext cx="908050" cy="914400"/>
          </a:xfrm>
          <a:prstGeom prst="rect">
            <a:avLst/>
          </a:prstGeom>
          <a:noFill/>
          <a:ln w="57150" algn="ctr">
            <a:noFill/>
            <a:miter lim="800000"/>
            <a:headEnd/>
            <a:tailEnd/>
          </a:ln>
        </p:spPr>
      </p:pic>
      <p:sp>
        <p:nvSpPr>
          <p:cNvPr id="58392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8393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35950" y="4876800"/>
            <a:ext cx="908050" cy="914400"/>
          </a:xfrm>
          <a:prstGeom prst="rect">
            <a:avLst/>
          </a:prstGeom>
          <a:noFill/>
          <a:ln w="57150" algn="ctr">
            <a:noFill/>
            <a:miter lim="800000"/>
            <a:headEnd/>
            <a:tailEnd/>
          </a:ln>
        </p:spPr>
      </p:pic>
      <p:sp>
        <p:nvSpPr>
          <p:cNvPr id="58394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Slide Number Placeholder 5"/>
          <p:cNvSpPr txBox="1">
            <a:spLocks noGrp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1A5A1428-B4F8-438D-8D96-85704BAF8B2A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26</a:t>
            </a:fld>
            <a:endParaRPr lang="en-US" altLang="ja-JP" sz="140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58396" name="Line 2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2F7EAA29-334E-44C4-AB1B-7617CE750CE3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26</a:t>
            </a:fld>
            <a:endParaRPr lang="en-US" altLang="ja-JP" sz="1400" dirty="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58398" name="Line 29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A6B7E3-2671-4944-868A-75C394C7C7D9}" type="slidenum">
              <a:rPr lang="ja-JP" altLang="en-US"/>
              <a:pPr>
                <a:defRPr/>
              </a:pPr>
              <a:t>27</a:t>
            </a:fld>
            <a:endParaRPr lang="en-US" altLang="ja-JP"/>
          </a:p>
        </p:txBody>
      </p:sp>
      <p:sp>
        <p:nvSpPr>
          <p:cNvPr id="11278" name="Line 10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9" name="Line 5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4479925" y="2193925"/>
            <a:ext cx="4572000" cy="4298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b="0"/>
          </a:p>
        </p:txBody>
      </p:sp>
      <p:sp>
        <p:nvSpPr>
          <p:cNvPr id="11281" name="Line 5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029"/>
          <p:cNvSpPr>
            <a:spLocks noChangeArrowheads="1"/>
          </p:cNvSpPr>
          <p:nvPr/>
        </p:nvSpPr>
        <p:spPr bwMode="auto">
          <a:xfrm>
            <a:off x="0" y="0"/>
            <a:ext cx="9144000" cy="7127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ja-JP" sz="4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Case 2(a) : Higgs</a:t>
            </a:r>
            <a:endParaRPr lang="en-US" altLang="ja-JP" sz="36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ＭＳ Ｐゴシック" pitchFamily="34" charset="-128"/>
              <a:cs typeface="+mn-cs"/>
            </a:endParaRPr>
          </a:p>
        </p:txBody>
      </p:sp>
      <p:sp>
        <p:nvSpPr>
          <p:cNvPr id="11283" name="Line 5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84" name="Line 41"/>
          <p:cNvSpPr>
            <a:spLocks noChangeShapeType="1"/>
          </p:cNvSpPr>
          <p:nvPr/>
        </p:nvSpPr>
        <p:spPr bwMode="auto">
          <a:xfrm flipV="1">
            <a:off x="92075" y="731838"/>
            <a:ext cx="0" cy="5851525"/>
          </a:xfrm>
          <a:prstGeom prst="line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285" name="Line 5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86" name="Line 49"/>
          <p:cNvSpPr>
            <a:spLocks noChangeShapeType="1"/>
          </p:cNvSpPr>
          <p:nvPr/>
        </p:nvSpPr>
        <p:spPr bwMode="auto">
          <a:xfrm>
            <a:off x="962025" y="5867400"/>
            <a:ext cx="457200" cy="0"/>
          </a:xfrm>
          <a:prstGeom prst="line">
            <a:avLst/>
          </a:prstGeom>
          <a:noFill/>
          <a:ln w="76200">
            <a:solidFill>
              <a:srgbClr val="0099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287" name="Line 6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266" name="Object 50"/>
          <p:cNvGraphicFramePr>
            <a:graphicFrameLocks noChangeAspect="1"/>
          </p:cNvGraphicFramePr>
          <p:nvPr/>
        </p:nvGraphicFramePr>
        <p:xfrm>
          <a:off x="2409825" y="4572000"/>
          <a:ext cx="363538" cy="542925"/>
        </p:xfrm>
        <a:graphic>
          <a:graphicData uri="http://schemas.openxmlformats.org/presentationml/2006/ole">
            <p:oleObj spid="_x0000_s11266" name="Equation" r:id="rId4" imgW="164880" imgH="215640" progId="Equation.3">
              <p:embed/>
            </p:oleObj>
          </a:graphicData>
        </a:graphic>
      </p:graphicFrame>
      <p:sp>
        <p:nvSpPr>
          <p:cNvPr id="11288" name="Line 6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267" name="Object 51"/>
          <p:cNvGraphicFramePr>
            <a:graphicFrameLocks noChangeAspect="1"/>
          </p:cNvGraphicFramePr>
          <p:nvPr/>
        </p:nvGraphicFramePr>
        <p:xfrm>
          <a:off x="3140075" y="1062038"/>
          <a:ext cx="438150" cy="538162"/>
        </p:xfrm>
        <a:graphic>
          <a:graphicData uri="http://schemas.openxmlformats.org/presentationml/2006/ole">
            <p:oleObj spid="_x0000_s11267" name="Equation" r:id="rId5" imgW="203040" imgH="215640" progId="Equation.3">
              <p:embed/>
            </p:oleObj>
          </a:graphicData>
        </a:graphic>
      </p:graphicFrame>
      <p:sp>
        <p:nvSpPr>
          <p:cNvPr id="11289" name="Line 6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90" name="Line 52"/>
          <p:cNvSpPr>
            <a:spLocks noChangeShapeType="1"/>
          </p:cNvSpPr>
          <p:nvPr/>
        </p:nvSpPr>
        <p:spPr bwMode="auto">
          <a:xfrm>
            <a:off x="1952625" y="4800600"/>
            <a:ext cx="457200" cy="0"/>
          </a:xfrm>
          <a:prstGeom prst="line">
            <a:avLst/>
          </a:prstGeom>
          <a:noFill/>
          <a:ln w="76200">
            <a:solidFill>
              <a:srgbClr val="FF00FF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291" name="Line 6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268" name="Object 53"/>
          <p:cNvGraphicFramePr>
            <a:graphicFrameLocks noChangeAspect="1"/>
          </p:cNvGraphicFramePr>
          <p:nvPr/>
        </p:nvGraphicFramePr>
        <p:xfrm>
          <a:off x="438150" y="5519738"/>
          <a:ext cx="447675" cy="576262"/>
        </p:xfrm>
        <a:graphic>
          <a:graphicData uri="http://schemas.openxmlformats.org/presentationml/2006/ole">
            <p:oleObj spid="_x0000_s11268" name="Equation" r:id="rId6" imgW="203040" imgH="228600" progId="Equation.3">
              <p:embed/>
            </p:oleObj>
          </a:graphicData>
        </a:graphic>
      </p:graphicFrame>
      <p:sp>
        <p:nvSpPr>
          <p:cNvPr id="11292" name="Line 6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269" name="Object 54"/>
          <p:cNvGraphicFramePr>
            <a:graphicFrameLocks noChangeAspect="1"/>
          </p:cNvGraphicFramePr>
          <p:nvPr/>
        </p:nvGraphicFramePr>
        <p:xfrm>
          <a:off x="455613" y="4648200"/>
          <a:ext cx="550862" cy="577850"/>
        </p:xfrm>
        <a:graphic>
          <a:graphicData uri="http://schemas.openxmlformats.org/presentationml/2006/ole">
            <p:oleObj spid="_x0000_s11269" name="Equation" r:id="rId7" imgW="203040" imgH="228600" progId="Equation.3">
              <p:embed/>
            </p:oleObj>
          </a:graphicData>
        </a:graphic>
      </p:graphicFrame>
      <p:sp>
        <p:nvSpPr>
          <p:cNvPr id="11293" name="Line 6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270" name="Object 55"/>
          <p:cNvGraphicFramePr>
            <a:graphicFrameLocks noChangeAspect="1"/>
          </p:cNvGraphicFramePr>
          <p:nvPr/>
        </p:nvGraphicFramePr>
        <p:xfrm>
          <a:off x="490538" y="1066800"/>
          <a:ext cx="328612" cy="501650"/>
        </p:xfrm>
        <a:graphic>
          <a:graphicData uri="http://schemas.openxmlformats.org/presentationml/2006/ole">
            <p:oleObj spid="_x0000_s11270" name="Equation" r:id="rId8" imgW="152280" imgH="203040" progId="Equation.3">
              <p:embed/>
            </p:oleObj>
          </a:graphicData>
        </a:graphic>
      </p:graphicFrame>
      <p:sp>
        <p:nvSpPr>
          <p:cNvPr id="11294" name="Line 6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271" name="Object 8"/>
          <p:cNvGraphicFramePr>
            <a:graphicFrameLocks noChangeAspect="1"/>
          </p:cNvGraphicFramePr>
          <p:nvPr/>
        </p:nvGraphicFramePr>
        <p:xfrm>
          <a:off x="2038350" y="6003925"/>
          <a:ext cx="279400" cy="447675"/>
        </p:xfrm>
        <a:graphic>
          <a:graphicData uri="http://schemas.openxmlformats.org/presentationml/2006/ole">
            <p:oleObj spid="_x0000_s11271" name="Equation" r:id="rId9" imgW="126720" imgH="177480" progId="Equation.3">
              <p:embed/>
            </p:oleObj>
          </a:graphicData>
        </a:graphic>
      </p:graphicFrame>
      <p:sp>
        <p:nvSpPr>
          <p:cNvPr id="11295" name="Line 6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96" name="Freeform 57"/>
          <p:cNvSpPr>
            <a:spLocks/>
          </p:cNvSpPr>
          <p:nvPr/>
        </p:nvSpPr>
        <p:spPr bwMode="auto">
          <a:xfrm>
            <a:off x="1146175" y="5003800"/>
            <a:ext cx="1079500" cy="1092200"/>
          </a:xfrm>
          <a:custGeom>
            <a:avLst/>
            <a:gdLst>
              <a:gd name="T0" fmla="*/ 0 w 680"/>
              <a:gd name="T1" fmla="*/ 0 h 688"/>
              <a:gd name="T2" fmla="*/ 2147483647 w 680"/>
              <a:gd name="T3" fmla="*/ 2147483647 h 688"/>
              <a:gd name="T4" fmla="*/ 0 60000 65536"/>
              <a:gd name="T5" fmla="*/ 0 60000 65536"/>
              <a:gd name="T6" fmla="*/ 0 w 680"/>
              <a:gd name="T7" fmla="*/ 0 h 688"/>
              <a:gd name="T8" fmla="*/ 680 w 680"/>
              <a:gd name="T9" fmla="*/ 688 h 6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80" h="688">
                <a:moveTo>
                  <a:pt x="0" y="0"/>
                </a:moveTo>
                <a:lnTo>
                  <a:pt x="680" y="688"/>
                </a:lnTo>
              </a:path>
            </a:pathLst>
          </a:custGeom>
          <a:noFill/>
          <a:ln w="28575">
            <a:solidFill>
              <a:schemeClr val="hlink"/>
            </a:solidFill>
            <a:prstDash val="sysDot"/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297" name="Line 6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98" name="Line 58"/>
          <p:cNvSpPr>
            <a:spLocks noChangeShapeType="1"/>
          </p:cNvSpPr>
          <p:nvPr/>
        </p:nvSpPr>
        <p:spPr bwMode="auto">
          <a:xfrm>
            <a:off x="962025" y="4953000"/>
            <a:ext cx="457200" cy="0"/>
          </a:xfrm>
          <a:prstGeom prst="line">
            <a:avLst/>
          </a:prstGeom>
          <a:noFill/>
          <a:ln w="76200">
            <a:solidFill>
              <a:srgbClr val="0099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299" name="Line 6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00" name="Line 59"/>
          <p:cNvSpPr>
            <a:spLocks noChangeShapeType="1"/>
          </p:cNvSpPr>
          <p:nvPr/>
        </p:nvSpPr>
        <p:spPr bwMode="auto">
          <a:xfrm>
            <a:off x="2606675" y="1279525"/>
            <a:ext cx="45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301" name="Line 7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02" name="Line 60"/>
          <p:cNvSpPr>
            <a:spLocks noChangeShapeType="1"/>
          </p:cNvSpPr>
          <p:nvPr/>
        </p:nvSpPr>
        <p:spPr bwMode="auto">
          <a:xfrm>
            <a:off x="962025" y="1295400"/>
            <a:ext cx="457200" cy="0"/>
          </a:xfrm>
          <a:prstGeom prst="line">
            <a:avLst/>
          </a:prstGeom>
          <a:noFill/>
          <a:ln w="76200">
            <a:solidFill>
              <a:srgbClr val="0099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303" name="Line 7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272" name="Object 61"/>
          <p:cNvGraphicFramePr>
            <a:graphicFrameLocks noChangeAspect="1"/>
          </p:cNvGraphicFramePr>
          <p:nvPr/>
        </p:nvGraphicFramePr>
        <p:xfrm>
          <a:off x="3562350" y="4648200"/>
          <a:ext cx="585788" cy="577850"/>
        </p:xfrm>
        <a:graphic>
          <a:graphicData uri="http://schemas.openxmlformats.org/presentationml/2006/ole">
            <p:oleObj spid="_x0000_s11272" name="Equation" r:id="rId10" imgW="215640" imgH="228600" progId="Equation.3">
              <p:embed/>
            </p:oleObj>
          </a:graphicData>
        </a:graphic>
      </p:graphicFrame>
      <p:sp>
        <p:nvSpPr>
          <p:cNvPr id="11304" name="Line 7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05" name="Line 62"/>
          <p:cNvSpPr>
            <a:spLocks noChangeShapeType="1"/>
          </p:cNvSpPr>
          <p:nvPr/>
        </p:nvSpPr>
        <p:spPr bwMode="auto">
          <a:xfrm>
            <a:off x="3140075" y="4953000"/>
            <a:ext cx="457200" cy="0"/>
          </a:xfrm>
          <a:prstGeom prst="line">
            <a:avLst/>
          </a:prstGeom>
          <a:noFill/>
          <a:ln w="76200">
            <a:solidFill>
              <a:srgbClr val="0099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306" name="Line 7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07" name="Text Box 65"/>
          <p:cNvSpPr txBox="1">
            <a:spLocks noChangeArrowheads="1"/>
          </p:cNvSpPr>
          <p:nvPr/>
        </p:nvSpPr>
        <p:spPr bwMode="auto">
          <a:xfrm>
            <a:off x="184150" y="685800"/>
            <a:ext cx="4106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CC0000"/>
                </a:solidFill>
                <a:ea typeface="ＭＳ Ｐゴシック" pitchFamily="34" charset="-128"/>
              </a:rPr>
              <a:t>m</a:t>
            </a:r>
            <a:r>
              <a:rPr lang="en-US" altLang="ja-JP" baseline="-25000">
                <a:solidFill>
                  <a:srgbClr val="CC0000"/>
                </a:solidFill>
                <a:ea typeface="ＭＳ Ｐゴシック" pitchFamily="34" charset="-128"/>
              </a:rPr>
              <a:t>1/2</a:t>
            </a:r>
            <a:r>
              <a:rPr lang="en-US" altLang="ja-JP">
                <a:solidFill>
                  <a:srgbClr val="CC0000"/>
                </a:solidFill>
                <a:ea typeface="ＭＳ Ｐゴシック" pitchFamily="34" charset="-128"/>
              </a:rPr>
              <a:t>=440</a:t>
            </a:r>
            <a:r>
              <a:rPr lang="en-US" altLang="ja-JP">
                <a:ea typeface="ＭＳ Ｐゴシック" pitchFamily="34" charset="-128"/>
              </a:rPr>
              <a:t>, m</a:t>
            </a:r>
            <a:r>
              <a:rPr lang="en-US" altLang="ja-JP" baseline="-25000">
                <a:ea typeface="ＭＳ Ｐゴシック" pitchFamily="34" charset="-128"/>
              </a:rPr>
              <a:t>0</a:t>
            </a:r>
            <a:r>
              <a:rPr lang="en-US" altLang="ja-JP">
                <a:ea typeface="ＭＳ Ｐゴシック" pitchFamily="34" charset="-128"/>
              </a:rPr>
              <a:t>=471, tan</a:t>
            </a:r>
            <a:r>
              <a:rPr lang="en-US" altLang="ja-JP" i="1">
                <a:latin typeface="Symbol" pitchFamily="18" charset="2"/>
                <a:ea typeface="ＭＳ Ｐゴシック" pitchFamily="34" charset="-128"/>
              </a:rPr>
              <a:t>b</a:t>
            </a:r>
            <a:r>
              <a:rPr lang="en-US" altLang="ja-JP">
                <a:ea typeface="ＭＳ Ｐゴシック" pitchFamily="34" charset="-128"/>
              </a:rPr>
              <a:t>=40, m</a:t>
            </a:r>
            <a:r>
              <a:rPr lang="en-US" altLang="ja-JP" baseline="-25000">
                <a:ea typeface="ＭＳ Ｐゴシック" pitchFamily="34" charset="-128"/>
              </a:rPr>
              <a:t>top</a:t>
            </a:r>
            <a:r>
              <a:rPr lang="en-US" altLang="ja-JP">
                <a:ea typeface="ＭＳ Ｐゴシック" pitchFamily="34" charset="-128"/>
              </a:rPr>
              <a:t>=175</a:t>
            </a:r>
          </a:p>
        </p:txBody>
      </p:sp>
      <p:sp>
        <p:nvSpPr>
          <p:cNvPr id="11308" name="Line 7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273" name="Object 66"/>
          <p:cNvGraphicFramePr>
            <a:graphicFrameLocks noChangeAspect="1"/>
          </p:cNvGraphicFramePr>
          <p:nvPr/>
        </p:nvGraphicFramePr>
        <p:xfrm>
          <a:off x="2416175" y="3886200"/>
          <a:ext cx="419100" cy="542925"/>
        </p:xfrm>
        <a:graphic>
          <a:graphicData uri="http://schemas.openxmlformats.org/presentationml/2006/ole">
            <p:oleObj spid="_x0000_s11273" name="Equation" r:id="rId11" imgW="190440" imgH="215640" progId="Equation.3">
              <p:embed/>
            </p:oleObj>
          </a:graphicData>
        </a:graphic>
      </p:graphicFrame>
      <p:sp>
        <p:nvSpPr>
          <p:cNvPr id="11309" name="Line 7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10" name="Line 67"/>
          <p:cNvSpPr>
            <a:spLocks noChangeShapeType="1"/>
          </p:cNvSpPr>
          <p:nvPr/>
        </p:nvSpPr>
        <p:spPr bwMode="auto">
          <a:xfrm>
            <a:off x="1954213" y="4114800"/>
            <a:ext cx="457200" cy="0"/>
          </a:xfrm>
          <a:prstGeom prst="line">
            <a:avLst/>
          </a:prstGeom>
          <a:noFill/>
          <a:ln w="76200">
            <a:solidFill>
              <a:srgbClr val="FF00FF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311" name="Line 7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12" name="Freeform 68"/>
          <p:cNvSpPr>
            <a:spLocks/>
          </p:cNvSpPr>
          <p:nvPr/>
        </p:nvSpPr>
        <p:spPr bwMode="auto">
          <a:xfrm>
            <a:off x="1171575" y="1279525"/>
            <a:ext cx="1554163" cy="3657600"/>
          </a:xfrm>
          <a:custGeom>
            <a:avLst/>
            <a:gdLst>
              <a:gd name="T0" fmla="*/ 2147483647 w 995"/>
              <a:gd name="T1" fmla="*/ 0 h 2310"/>
              <a:gd name="T2" fmla="*/ 0 w 995"/>
              <a:gd name="T3" fmla="*/ 2147483647 h 2310"/>
              <a:gd name="T4" fmla="*/ 0 60000 65536"/>
              <a:gd name="T5" fmla="*/ 0 60000 65536"/>
              <a:gd name="T6" fmla="*/ 0 w 995"/>
              <a:gd name="T7" fmla="*/ 0 h 2310"/>
              <a:gd name="T8" fmla="*/ 995 w 995"/>
              <a:gd name="T9" fmla="*/ 2310 h 231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95" h="2310">
                <a:moveTo>
                  <a:pt x="995" y="0"/>
                </a:moveTo>
                <a:lnTo>
                  <a:pt x="0" y="2310"/>
                </a:lnTo>
              </a:path>
            </a:pathLst>
          </a:cu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313" name="Line 7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14" name="Freeform 69"/>
          <p:cNvSpPr>
            <a:spLocks/>
          </p:cNvSpPr>
          <p:nvPr/>
        </p:nvSpPr>
        <p:spPr bwMode="auto">
          <a:xfrm>
            <a:off x="2759075" y="1279525"/>
            <a:ext cx="152400" cy="508000"/>
          </a:xfrm>
          <a:custGeom>
            <a:avLst/>
            <a:gdLst>
              <a:gd name="T0" fmla="*/ 0 w 96"/>
              <a:gd name="T1" fmla="*/ 0 h 320"/>
              <a:gd name="T2" fmla="*/ 2147483647 w 96"/>
              <a:gd name="T3" fmla="*/ 2147483647 h 320"/>
              <a:gd name="T4" fmla="*/ 0 60000 65536"/>
              <a:gd name="T5" fmla="*/ 0 60000 65536"/>
              <a:gd name="T6" fmla="*/ 0 w 96"/>
              <a:gd name="T7" fmla="*/ 0 h 320"/>
              <a:gd name="T8" fmla="*/ 96 w 96"/>
              <a:gd name="T9" fmla="*/ 320 h 3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6" h="320">
                <a:moveTo>
                  <a:pt x="0" y="0"/>
                </a:moveTo>
                <a:lnTo>
                  <a:pt x="96" y="320"/>
                </a:lnTo>
              </a:path>
            </a:pathLst>
          </a:custGeom>
          <a:noFill/>
          <a:ln w="28575">
            <a:solidFill>
              <a:schemeClr val="hlink"/>
            </a:solidFill>
            <a:prstDash val="sysDot"/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315" name="Line 7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274" name="Object 70"/>
          <p:cNvGraphicFramePr>
            <a:graphicFrameLocks noChangeAspect="1"/>
          </p:cNvGraphicFramePr>
          <p:nvPr/>
        </p:nvGraphicFramePr>
        <p:xfrm>
          <a:off x="2759075" y="1862138"/>
          <a:ext cx="271463" cy="347662"/>
        </p:xfrm>
        <a:graphic>
          <a:graphicData uri="http://schemas.openxmlformats.org/presentationml/2006/ole">
            <p:oleObj spid="_x0000_s11274" name="Equation" r:id="rId12" imgW="126720" imgH="139680" progId="Equation.3">
              <p:embed/>
            </p:oleObj>
          </a:graphicData>
        </a:graphic>
      </p:graphicFrame>
      <p:sp>
        <p:nvSpPr>
          <p:cNvPr id="11316" name="Line 7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17" name="Freeform 71"/>
          <p:cNvSpPr>
            <a:spLocks/>
          </p:cNvSpPr>
          <p:nvPr/>
        </p:nvSpPr>
        <p:spPr bwMode="auto">
          <a:xfrm>
            <a:off x="1139825" y="4991100"/>
            <a:ext cx="1588" cy="800100"/>
          </a:xfrm>
          <a:custGeom>
            <a:avLst/>
            <a:gdLst>
              <a:gd name="T0" fmla="*/ 0 w 1"/>
              <a:gd name="T1" fmla="*/ 0 h 504"/>
              <a:gd name="T2" fmla="*/ 0 w 1"/>
              <a:gd name="T3" fmla="*/ 2147483647 h 504"/>
              <a:gd name="T4" fmla="*/ 0 60000 65536"/>
              <a:gd name="T5" fmla="*/ 0 60000 65536"/>
              <a:gd name="T6" fmla="*/ 0 w 1"/>
              <a:gd name="T7" fmla="*/ 0 h 504"/>
              <a:gd name="T8" fmla="*/ 1 w 1"/>
              <a:gd name="T9" fmla="*/ 504 h 50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504">
                <a:moveTo>
                  <a:pt x="0" y="0"/>
                </a:moveTo>
                <a:lnTo>
                  <a:pt x="0" y="504"/>
                </a:lnTo>
              </a:path>
            </a:pathLst>
          </a:cu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318" name="Line 8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19" name="Text Box 72"/>
          <p:cNvSpPr txBox="1">
            <a:spLocks noChangeArrowheads="1"/>
          </p:cNvSpPr>
          <p:nvPr/>
        </p:nvSpPr>
        <p:spPr bwMode="auto">
          <a:xfrm rot="2677223">
            <a:off x="1692275" y="5486400"/>
            <a:ext cx="539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400" b="0">
                <a:ea typeface="ＭＳ Ｐゴシック" pitchFamily="34" charset="-128"/>
              </a:rPr>
              <a:t>87%</a:t>
            </a:r>
            <a:endParaRPr lang="ja-JP" altLang="en-US" sz="1400" b="0">
              <a:ea typeface="ＭＳ Ｐゴシック" pitchFamily="34" charset="-128"/>
            </a:endParaRPr>
          </a:p>
        </p:txBody>
      </p:sp>
      <p:sp>
        <p:nvSpPr>
          <p:cNvPr id="11320" name="Line 8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21" name="Text Box 73"/>
          <p:cNvSpPr txBox="1">
            <a:spLocks noChangeArrowheads="1"/>
          </p:cNvSpPr>
          <p:nvPr/>
        </p:nvSpPr>
        <p:spPr bwMode="auto">
          <a:xfrm>
            <a:off x="365125" y="1462088"/>
            <a:ext cx="692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ea typeface="ＭＳ Ｐゴシック" pitchFamily="34" charset="-128"/>
              </a:rPr>
              <a:t>1041</a:t>
            </a:r>
            <a:endParaRPr lang="ja-JP" altLang="en-US">
              <a:ea typeface="ＭＳ Ｐゴシック" pitchFamily="34" charset="-128"/>
            </a:endParaRPr>
          </a:p>
        </p:txBody>
      </p:sp>
      <p:sp>
        <p:nvSpPr>
          <p:cNvPr id="11322" name="Line 8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23" name="Text Box 74"/>
          <p:cNvSpPr txBox="1">
            <a:spLocks noChangeArrowheads="1"/>
          </p:cNvSpPr>
          <p:nvPr/>
        </p:nvSpPr>
        <p:spPr bwMode="auto">
          <a:xfrm>
            <a:off x="3032125" y="16002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ea typeface="ＭＳ Ｐゴシック" pitchFamily="34" charset="-128"/>
              </a:rPr>
              <a:t>1044</a:t>
            </a:r>
            <a:endParaRPr lang="ja-JP" altLang="en-US">
              <a:ea typeface="ＭＳ Ｐゴシック" pitchFamily="34" charset="-128"/>
            </a:endParaRPr>
          </a:p>
        </p:txBody>
      </p:sp>
      <p:sp>
        <p:nvSpPr>
          <p:cNvPr id="11324" name="Line 8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25" name="Text Box 75"/>
          <p:cNvSpPr txBox="1">
            <a:spLocks noChangeArrowheads="1"/>
          </p:cNvSpPr>
          <p:nvPr/>
        </p:nvSpPr>
        <p:spPr bwMode="auto">
          <a:xfrm>
            <a:off x="2301875" y="4343400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ea typeface="ＭＳ Ｐゴシック" pitchFamily="34" charset="-128"/>
              </a:rPr>
              <a:t>500</a:t>
            </a:r>
            <a:endParaRPr lang="ja-JP" altLang="en-US">
              <a:ea typeface="ＭＳ Ｐゴシック" pitchFamily="34" charset="-128"/>
            </a:endParaRPr>
          </a:p>
        </p:txBody>
      </p:sp>
      <p:sp>
        <p:nvSpPr>
          <p:cNvPr id="11326" name="Line 8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27" name="Text Box 76"/>
          <p:cNvSpPr txBox="1">
            <a:spLocks noChangeArrowheads="1"/>
          </p:cNvSpPr>
          <p:nvPr/>
        </p:nvSpPr>
        <p:spPr bwMode="auto">
          <a:xfrm>
            <a:off x="2301875" y="5029200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>
                <a:ea typeface="ＭＳ Ｐゴシック" pitchFamily="34" charset="-128"/>
              </a:rPr>
              <a:t>3</a:t>
            </a:r>
            <a:r>
              <a:rPr lang="en-US" altLang="ja-JP">
                <a:ea typeface="ＭＳ Ｐゴシック" pitchFamily="34" charset="-128"/>
              </a:rPr>
              <a:t>93</a:t>
            </a:r>
            <a:endParaRPr lang="ja-JP" altLang="en-US">
              <a:ea typeface="ＭＳ Ｐゴシック" pitchFamily="34" charset="-128"/>
            </a:endParaRPr>
          </a:p>
        </p:txBody>
      </p:sp>
      <p:sp>
        <p:nvSpPr>
          <p:cNvPr id="11328" name="Line 8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29" name="Text Box 77"/>
          <p:cNvSpPr txBox="1">
            <a:spLocks noChangeArrowheads="1"/>
          </p:cNvSpPr>
          <p:nvPr/>
        </p:nvSpPr>
        <p:spPr bwMode="auto">
          <a:xfrm>
            <a:off x="320675" y="5957888"/>
            <a:ext cx="565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ea typeface="ＭＳ Ｐゴシック" pitchFamily="34" charset="-128"/>
              </a:rPr>
              <a:t>181</a:t>
            </a:r>
            <a:endParaRPr lang="ja-JP" altLang="en-US">
              <a:ea typeface="ＭＳ Ｐゴシック" pitchFamily="34" charset="-128"/>
            </a:endParaRPr>
          </a:p>
        </p:txBody>
      </p:sp>
      <p:sp>
        <p:nvSpPr>
          <p:cNvPr id="11330" name="Line 8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31" name="Text Box 78"/>
          <p:cNvSpPr txBox="1">
            <a:spLocks noChangeArrowheads="1"/>
          </p:cNvSpPr>
          <p:nvPr/>
        </p:nvSpPr>
        <p:spPr bwMode="auto">
          <a:xfrm>
            <a:off x="396875" y="5105400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ea typeface="ＭＳ Ｐゴシック" pitchFamily="34" charset="-128"/>
              </a:rPr>
              <a:t>341</a:t>
            </a:r>
            <a:endParaRPr lang="ja-JP" altLang="en-US">
              <a:ea typeface="ＭＳ Ｐゴシック" pitchFamily="34" charset="-128"/>
            </a:endParaRPr>
          </a:p>
        </p:txBody>
      </p:sp>
      <p:sp>
        <p:nvSpPr>
          <p:cNvPr id="11332" name="Line 8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33" name="Text Box 79"/>
          <p:cNvSpPr txBox="1">
            <a:spLocks noChangeArrowheads="1"/>
          </p:cNvSpPr>
          <p:nvPr/>
        </p:nvSpPr>
        <p:spPr bwMode="auto">
          <a:xfrm>
            <a:off x="1939925" y="6324600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ea typeface="ＭＳ Ｐゴシック" pitchFamily="34" charset="-128"/>
              </a:rPr>
              <a:t>114</a:t>
            </a:r>
            <a:endParaRPr lang="ja-JP" altLang="en-US">
              <a:ea typeface="ＭＳ Ｐゴシック" pitchFamily="34" charset="-128"/>
            </a:endParaRPr>
          </a:p>
        </p:txBody>
      </p:sp>
      <p:sp>
        <p:nvSpPr>
          <p:cNvPr id="11334" name="Line 8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35" name="Text Box 80"/>
          <p:cNvSpPr txBox="1">
            <a:spLocks noChangeArrowheads="1"/>
          </p:cNvSpPr>
          <p:nvPr/>
        </p:nvSpPr>
        <p:spPr bwMode="auto">
          <a:xfrm>
            <a:off x="3489325" y="5105400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ea typeface="ＭＳ Ｐゴシック" pitchFamily="34" charset="-128"/>
              </a:rPr>
              <a:t>462</a:t>
            </a:r>
            <a:endParaRPr lang="ja-JP" altLang="en-US">
              <a:ea typeface="ＭＳ Ｐゴシック" pitchFamily="34" charset="-128"/>
            </a:endParaRPr>
          </a:p>
        </p:txBody>
      </p:sp>
      <p:sp>
        <p:nvSpPr>
          <p:cNvPr id="11336" name="Line 8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37" name="Text Box 25"/>
          <p:cNvSpPr txBox="1">
            <a:spLocks noChangeArrowheads="1"/>
          </p:cNvSpPr>
          <p:nvPr/>
        </p:nvSpPr>
        <p:spPr bwMode="auto">
          <a:xfrm rot="1440000">
            <a:off x="1797050" y="5091113"/>
            <a:ext cx="539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400" b="0">
                <a:ea typeface="ＭＳ Ｐゴシック" pitchFamily="34" charset="-128"/>
              </a:rPr>
              <a:t>13</a:t>
            </a:r>
            <a:r>
              <a:rPr lang="ja-JP" altLang="en-US" sz="1400" b="0">
                <a:ea typeface="ＭＳ Ｐゴシック" pitchFamily="34" charset="-128"/>
              </a:rPr>
              <a:t>%</a:t>
            </a:r>
          </a:p>
        </p:txBody>
      </p:sp>
      <p:sp>
        <p:nvSpPr>
          <p:cNvPr id="11338" name="Line 9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39" name="Freeform 57"/>
          <p:cNvSpPr>
            <a:spLocks/>
          </p:cNvSpPr>
          <p:nvPr/>
        </p:nvSpPr>
        <p:spPr bwMode="auto">
          <a:xfrm>
            <a:off x="1052513" y="4937125"/>
            <a:ext cx="2193925" cy="1092200"/>
          </a:xfrm>
          <a:custGeom>
            <a:avLst/>
            <a:gdLst>
              <a:gd name="T0" fmla="*/ 0 w 680"/>
              <a:gd name="T1" fmla="*/ 0 h 688"/>
              <a:gd name="T2" fmla="*/ 2147483647 w 680"/>
              <a:gd name="T3" fmla="*/ 2147483647 h 688"/>
              <a:gd name="T4" fmla="*/ 0 60000 65536"/>
              <a:gd name="T5" fmla="*/ 0 60000 65536"/>
              <a:gd name="T6" fmla="*/ 0 w 680"/>
              <a:gd name="T7" fmla="*/ 0 h 688"/>
              <a:gd name="T8" fmla="*/ 680 w 680"/>
              <a:gd name="T9" fmla="*/ 688 h 6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80" h="688">
                <a:moveTo>
                  <a:pt x="0" y="0"/>
                </a:moveTo>
                <a:lnTo>
                  <a:pt x="680" y="688"/>
                </a:lnTo>
              </a:path>
            </a:pathLst>
          </a:custGeom>
          <a:noFill/>
          <a:ln w="28575">
            <a:solidFill>
              <a:schemeClr val="hlink"/>
            </a:solidFill>
            <a:prstDash val="sysDot"/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340" name="Line 9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275" name="Object 56"/>
          <p:cNvGraphicFramePr>
            <a:graphicFrameLocks noChangeAspect="1"/>
          </p:cNvGraphicFramePr>
          <p:nvPr/>
        </p:nvGraphicFramePr>
        <p:xfrm>
          <a:off x="3155950" y="6019800"/>
          <a:ext cx="363538" cy="414338"/>
        </p:xfrm>
        <a:graphic>
          <a:graphicData uri="http://schemas.openxmlformats.org/presentationml/2006/ole">
            <p:oleObj spid="_x0000_s11275" name="Equation" r:id="rId13" imgW="164880" imgH="164880" progId="Equation.3">
              <p:embed/>
            </p:oleObj>
          </a:graphicData>
        </a:graphic>
      </p:graphicFrame>
      <p:sp>
        <p:nvSpPr>
          <p:cNvPr id="11341" name="Line 9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42" name="Text Box 79"/>
          <p:cNvSpPr txBox="1">
            <a:spLocks noChangeArrowheads="1"/>
          </p:cNvSpPr>
          <p:nvPr/>
        </p:nvSpPr>
        <p:spPr bwMode="auto">
          <a:xfrm>
            <a:off x="3155950" y="6324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ea typeface="ＭＳ Ｐゴシック" pitchFamily="34" charset="-128"/>
              </a:rPr>
              <a:t>91</a:t>
            </a:r>
            <a:endParaRPr lang="ja-JP" altLang="en-US">
              <a:ea typeface="ＭＳ Ｐゴシック" pitchFamily="34" charset="-128"/>
            </a:endParaRPr>
          </a:p>
        </p:txBody>
      </p:sp>
      <p:sp>
        <p:nvSpPr>
          <p:cNvPr id="11343" name="Line 9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" name="5-Point Star 89"/>
          <p:cNvSpPr>
            <a:spLocks noChangeAspect="1"/>
          </p:cNvSpPr>
          <p:nvPr/>
        </p:nvSpPr>
        <p:spPr bwMode="auto">
          <a:xfrm>
            <a:off x="6400800" y="76200"/>
            <a:ext cx="549275" cy="549275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>
              <a:defRPr/>
            </a:pPr>
            <a:endParaRPr lang="en-US" sz="3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45" name="Line 9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1346" name="Picture 4" descr="Higgs-bb-Truth-PTvsDelR.jpg"/>
          <p:cNvPicPr>
            <a:picLocks noChangeAspect="1"/>
          </p:cNvPicPr>
          <p:nvPr/>
        </p:nvPicPr>
        <p:blipFill>
          <a:blip r:embed="rId14" cstate="print"/>
          <a:srcRect t="5003" r="2461"/>
          <a:stretch>
            <a:fillRect/>
          </a:stretch>
        </p:blipFill>
        <p:spPr bwMode="auto">
          <a:xfrm>
            <a:off x="4572000" y="2286000"/>
            <a:ext cx="4389438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47" name="Line 9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348" name="Straight Connector 34"/>
          <p:cNvCxnSpPr>
            <a:cxnSpLocks noChangeShapeType="1"/>
          </p:cNvCxnSpPr>
          <p:nvPr/>
        </p:nvCxnSpPr>
        <p:spPr bwMode="auto">
          <a:xfrm>
            <a:off x="5181600" y="4781550"/>
            <a:ext cx="1828800" cy="1588"/>
          </a:xfrm>
          <a:prstGeom prst="line">
            <a:avLst/>
          </a:prstGeom>
          <a:noFill/>
          <a:ln w="2857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sp>
        <p:nvSpPr>
          <p:cNvPr id="11349" name="Line 9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350" name="Straight Connector 36"/>
          <p:cNvCxnSpPr>
            <a:cxnSpLocks noChangeShapeType="1"/>
          </p:cNvCxnSpPr>
          <p:nvPr/>
        </p:nvCxnSpPr>
        <p:spPr bwMode="auto">
          <a:xfrm rot="5400000" flipH="1" flipV="1">
            <a:off x="6776244" y="3542506"/>
            <a:ext cx="1600200" cy="1588"/>
          </a:xfrm>
          <a:prstGeom prst="line">
            <a:avLst/>
          </a:prstGeom>
          <a:noFill/>
          <a:ln w="2857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sp>
        <p:nvSpPr>
          <p:cNvPr id="11351" name="Line 9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352" name="Straight Connector 37"/>
          <p:cNvCxnSpPr>
            <a:cxnSpLocks noChangeShapeType="1"/>
          </p:cNvCxnSpPr>
          <p:nvPr/>
        </p:nvCxnSpPr>
        <p:spPr bwMode="auto">
          <a:xfrm rot="5400000" flipH="1" flipV="1">
            <a:off x="6065044" y="3542506"/>
            <a:ext cx="1600200" cy="1588"/>
          </a:xfrm>
          <a:prstGeom prst="line">
            <a:avLst/>
          </a:prstGeom>
          <a:noFill/>
          <a:ln w="2857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sp>
        <p:nvSpPr>
          <p:cNvPr id="11353" name="Line 9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54" name="Left-Right Arrow 38"/>
          <p:cNvSpPr>
            <a:spLocks noChangeArrowheads="1"/>
          </p:cNvSpPr>
          <p:nvPr/>
        </p:nvSpPr>
        <p:spPr bwMode="auto">
          <a:xfrm>
            <a:off x="6843713" y="3551238"/>
            <a:ext cx="739775" cy="334962"/>
          </a:xfrm>
          <a:prstGeom prst="leftRightArrow">
            <a:avLst>
              <a:gd name="adj1" fmla="val 50000"/>
              <a:gd name="adj2" fmla="val 4985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800" b="0"/>
          </a:p>
        </p:txBody>
      </p:sp>
      <p:sp>
        <p:nvSpPr>
          <p:cNvPr id="11355" name="Line 9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56" name="Up Arrow 39"/>
          <p:cNvSpPr>
            <a:spLocks noChangeArrowheads="1"/>
          </p:cNvSpPr>
          <p:nvPr/>
        </p:nvSpPr>
        <p:spPr bwMode="auto">
          <a:xfrm>
            <a:off x="5595938" y="4022725"/>
            <a:ext cx="274637" cy="731838"/>
          </a:xfrm>
          <a:prstGeom prst="upArrow">
            <a:avLst>
              <a:gd name="adj1" fmla="val 50000"/>
              <a:gd name="adj2" fmla="val 4996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800" b="0"/>
          </a:p>
        </p:txBody>
      </p:sp>
      <p:sp>
        <p:nvSpPr>
          <p:cNvPr id="11357" name="Line 10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572000" y="5570538"/>
            <a:ext cx="4389438" cy="830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n-US" altLang="ja-JP" sz="24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N(</a:t>
            </a:r>
            <a:r>
              <a:rPr lang="en-US" altLang="ja-JP" sz="2400" i="1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b</a:t>
            </a:r>
            <a:r>
              <a:rPr lang="en-US" altLang="ja-JP" sz="24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) </a:t>
            </a:r>
            <a:r>
              <a:rPr lang="en-US" altLang="ja-JP" sz="2400" u="sng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&gt;</a:t>
            </a:r>
            <a:r>
              <a:rPr lang="en-US" altLang="ja-JP" sz="24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2 with </a:t>
            </a:r>
          </a:p>
          <a:p>
            <a:pPr algn="ctr">
              <a:spcBef>
                <a:spcPts val="0"/>
              </a:spcBef>
              <a:defRPr/>
            </a:pPr>
            <a:r>
              <a:rPr lang="en-US" altLang="ja-JP" sz="24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P</a:t>
            </a:r>
            <a:r>
              <a:rPr lang="en-US" altLang="ja-JP" sz="2400" baseline="-250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altLang="ja-JP" sz="24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 &gt;  100 </a:t>
            </a:r>
            <a:r>
              <a:rPr lang="en-US" altLang="ja-JP" sz="2400" dirty="0" err="1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GeV</a:t>
            </a:r>
            <a:r>
              <a:rPr lang="en-US" altLang="ja-JP" sz="24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; 0.4&lt; </a:t>
            </a:r>
            <a:r>
              <a:rPr lang="en-US" altLang="ja-JP" sz="2400" dirty="0" err="1">
                <a:latin typeface="Symbol" pitchFamily="18" charset="2"/>
                <a:ea typeface="ＭＳ Ｐゴシック" pitchFamily="34" charset="-128"/>
                <a:cs typeface="Times New Roman" pitchFamily="18" charset="0"/>
              </a:rPr>
              <a:t>D</a:t>
            </a:r>
            <a:r>
              <a:rPr lang="en-US" altLang="ja-JP" sz="2400" i="1" dirty="0" err="1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R</a:t>
            </a:r>
            <a:r>
              <a:rPr lang="en-US" altLang="ja-JP" sz="2400" i="1" baseline="-25000" dirty="0" err="1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bb</a:t>
            </a:r>
            <a:r>
              <a:rPr lang="en-US" altLang="ja-JP" sz="24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&lt; 1</a:t>
            </a:r>
          </a:p>
        </p:txBody>
      </p:sp>
      <p:sp>
        <p:nvSpPr>
          <p:cNvPr id="11359" name="Line 10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60" name="Text Box 19"/>
          <p:cNvSpPr txBox="1">
            <a:spLocks noChangeArrowheads="1"/>
          </p:cNvSpPr>
          <p:nvPr/>
        </p:nvSpPr>
        <p:spPr bwMode="auto">
          <a:xfrm>
            <a:off x="4479925" y="777875"/>
            <a:ext cx="4572000" cy="1279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E</a:t>
            </a:r>
            <a:r>
              <a:rPr lang="en-US" altLang="ja-JP" sz="2400" baseline="-25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altLang="ja-JP" sz="2400" baseline="30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miss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 &gt;  180 GeV;  </a:t>
            </a:r>
          </a:p>
          <a:p>
            <a:pPr algn="ctr"/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N(jet) </a:t>
            </a:r>
            <a:r>
              <a:rPr lang="en-US" altLang="ja-JP" sz="2400" u="sng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&gt;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2 with E</a:t>
            </a:r>
            <a:r>
              <a:rPr lang="en-US" altLang="ja-JP" sz="2400" baseline="-25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 &gt;  200 GeV;  </a:t>
            </a:r>
          </a:p>
          <a:p>
            <a:pPr algn="ctr"/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E</a:t>
            </a:r>
            <a:r>
              <a:rPr lang="en-US" altLang="ja-JP" sz="2400" baseline="-25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altLang="ja-JP" sz="2400" baseline="30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miss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+ E</a:t>
            </a:r>
            <a:r>
              <a:rPr lang="en-US" altLang="ja-JP" sz="2400" baseline="-25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altLang="ja-JP" sz="2400" baseline="30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j1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+ E</a:t>
            </a:r>
            <a:r>
              <a:rPr lang="en-US" altLang="ja-JP" sz="2400" baseline="-25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altLang="ja-JP" sz="2400" baseline="30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j2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 &gt;  600 GeV</a:t>
            </a:r>
          </a:p>
        </p:txBody>
      </p:sp>
      <p:sp>
        <p:nvSpPr>
          <p:cNvPr id="11361" name="Line 10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62" name="Text Box 19"/>
          <p:cNvSpPr txBox="1">
            <a:spLocks noChangeArrowheads="1"/>
          </p:cNvSpPr>
          <p:nvPr/>
        </p:nvSpPr>
        <p:spPr bwMode="auto">
          <a:xfrm>
            <a:off x="4479925" y="777875"/>
            <a:ext cx="4572000" cy="12795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E</a:t>
            </a:r>
            <a:r>
              <a:rPr lang="en-US" altLang="ja-JP" sz="2400" baseline="-25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altLang="ja-JP" sz="2400" baseline="30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miss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 &gt;  180 GeV;  </a:t>
            </a:r>
          </a:p>
          <a:p>
            <a:pPr algn="ctr"/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N(jet) </a:t>
            </a:r>
            <a:r>
              <a:rPr lang="en-US" altLang="ja-JP" sz="2400" u="sng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&gt;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2 with E</a:t>
            </a:r>
            <a:r>
              <a:rPr lang="en-US" altLang="ja-JP" sz="2400" baseline="-25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 &gt;  200 GeV;  </a:t>
            </a:r>
          </a:p>
          <a:p>
            <a:pPr algn="ctr"/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E</a:t>
            </a:r>
            <a:r>
              <a:rPr lang="en-US" altLang="ja-JP" sz="2400" baseline="-25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altLang="ja-JP" sz="2400" baseline="30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miss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+ E</a:t>
            </a:r>
            <a:r>
              <a:rPr lang="en-US" altLang="ja-JP" sz="2400" baseline="-25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altLang="ja-JP" sz="2400" baseline="30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j1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+ E</a:t>
            </a:r>
            <a:r>
              <a:rPr lang="en-US" altLang="ja-JP" sz="2400" baseline="-25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altLang="ja-JP" sz="2400" baseline="300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j2</a:t>
            </a:r>
            <a:r>
              <a:rPr lang="en-US" altLang="ja-JP" sz="240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 &gt;  600 GeV</a:t>
            </a:r>
          </a:p>
        </p:txBody>
      </p:sp>
      <p:sp>
        <p:nvSpPr>
          <p:cNvPr id="11363" name="Line 10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ight Brace 53"/>
          <p:cNvSpPr/>
          <p:nvPr/>
        </p:nvSpPr>
        <p:spPr>
          <a:xfrm>
            <a:off x="3932238" y="990600"/>
            <a:ext cx="457200" cy="2103438"/>
          </a:xfrm>
          <a:prstGeom prst="rightBrace">
            <a:avLst>
              <a:gd name="adj1" fmla="val 56094"/>
              <a:gd name="adj2" fmla="val 2441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2800" b="0"/>
          </a:p>
        </p:txBody>
      </p:sp>
      <p:sp>
        <p:nvSpPr>
          <p:cNvPr id="11365" name="Line 10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ight Brace 54"/>
          <p:cNvSpPr/>
          <p:nvPr/>
        </p:nvSpPr>
        <p:spPr>
          <a:xfrm>
            <a:off x="3932238" y="3200400"/>
            <a:ext cx="457200" cy="3382963"/>
          </a:xfrm>
          <a:prstGeom prst="rightBrace">
            <a:avLst>
              <a:gd name="adj1" fmla="val 56094"/>
              <a:gd name="adj2" fmla="val 1907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2800" b="0"/>
          </a:p>
        </p:txBody>
      </p:sp>
      <p:sp>
        <p:nvSpPr>
          <p:cNvPr id="11367" name="Line 10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Slide Number Placeholder 5"/>
          <p:cNvSpPr txBox="1">
            <a:spLocks noGrp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0F0241-4182-464D-B088-45DFB9DBB012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27</a:t>
            </a:fld>
            <a:endParaRPr lang="en-US" altLang="ja-JP" sz="140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11369" name="Line 10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Rectangle 13"/>
          <p:cNvSpPr>
            <a:spLocks noChangeArrowheads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CFAD16AF-E450-4B5B-90FF-3BC8850D4872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27</a:t>
            </a:fld>
            <a:endParaRPr lang="en-US" altLang="ja-JP" sz="1400" dirty="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11371" name="Line 10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9C751D-97ED-423B-89CA-DE412839ABA4}" type="slidenum">
              <a:rPr lang="ja-JP" altLang="en-US"/>
              <a:pPr>
                <a:defRPr/>
              </a:pPr>
              <a:t>28</a:t>
            </a:fld>
            <a:endParaRPr lang="en-US" altLang="ja-JP"/>
          </a:p>
        </p:txBody>
      </p:sp>
      <p:sp>
        <p:nvSpPr>
          <p:cNvPr id="12297" name="Line 42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8" name="Text Box 4"/>
          <p:cNvSpPr txBox="1">
            <a:spLocks noChangeArrowheads="1"/>
          </p:cNvSpPr>
          <p:nvPr/>
        </p:nvSpPr>
        <p:spPr bwMode="auto">
          <a:xfrm>
            <a:off x="225425" y="3409950"/>
            <a:ext cx="45783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en-US" sz="2800" b="0"/>
          </a:p>
        </p:txBody>
      </p:sp>
      <p:sp>
        <p:nvSpPr>
          <p:cNvPr id="12299" name="Text Box 8"/>
          <p:cNvSpPr txBox="1">
            <a:spLocks noChangeArrowheads="1"/>
          </p:cNvSpPr>
          <p:nvPr/>
        </p:nvSpPr>
        <p:spPr bwMode="auto">
          <a:xfrm rot="10800000">
            <a:off x="5715000" y="3276600"/>
            <a:ext cx="1752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 wrap="none"/>
          <a:lstStyle/>
          <a:p>
            <a:endParaRPr lang="en-US" sz="2800" b="0"/>
          </a:p>
        </p:txBody>
      </p:sp>
      <p:sp>
        <p:nvSpPr>
          <p:cNvPr id="12300" name="Line 2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2301" name="Picture 23" descr="ppi3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163" y="3157538"/>
            <a:ext cx="5089526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2" name="Line 2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2303" name="Picture 18" descr="ErrorEllipse_OmegavsTanbeta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3346450"/>
            <a:ext cx="3657600" cy="25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4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2305" name="Picture 26" descr="ppi3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02288" y="3163888"/>
            <a:ext cx="1981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6" name="Line 2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1490" name="Rectangle 2"/>
          <p:cNvSpPr>
            <a:spLocks noChangeArrowheads="1"/>
          </p:cNvSpPr>
          <p:nvPr/>
        </p:nvSpPr>
        <p:spPr bwMode="auto">
          <a:xfrm>
            <a:off x="0" y="0"/>
            <a:ext cx="9144000" cy="7127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en-US" altLang="ja-JP" sz="4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Determining</a:t>
            </a:r>
            <a:r>
              <a:rPr lang="en-US" altLang="ja-JP" sz="360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ea typeface="ＭＳ Ｐゴシック" pitchFamily="34" charset="-128"/>
                <a:cs typeface="+mn-cs"/>
              </a:rPr>
              <a:t> </a:t>
            </a:r>
            <a:r>
              <a:rPr lang="en-US" altLang="ja-JP" sz="4000"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ea typeface="ＭＳ Ｐゴシック" pitchFamily="34" charset="-128"/>
                <a:cs typeface="+mn-cs"/>
              </a:rPr>
              <a:t>W</a:t>
            </a:r>
            <a:r>
              <a:rPr lang="en-US" altLang="ja-JP" sz="4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h</a:t>
            </a:r>
            <a:r>
              <a:rPr lang="en-US" altLang="ja-JP" sz="4000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2</a:t>
            </a:r>
            <a:endParaRPr lang="en-US" altLang="ja-JP" sz="3600" baseline="300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ＭＳ Ｐゴシック" pitchFamily="34" charset="-128"/>
              <a:cs typeface="+mn-cs"/>
            </a:endParaRPr>
          </a:p>
        </p:txBody>
      </p:sp>
      <p:sp>
        <p:nvSpPr>
          <p:cNvPr id="12308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9" name="Text Box 7"/>
          <p:cNvSpPr txBox="1">
            <a:spLocks noChangeArrowheads="1"/>
          </p:cNvSpPr>
          <p:nvPr/>
        </p:nvSpPr>
        <p:spPr bwMode="auto">
          <a:xfrm>
            <a:off x="92075" y="762000"/>
            <a:ext cx="7145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Solved by inverting the following functions:</a:t>
            </a:r>
          </a:p>
        </p:txBody>
      </p:sp>
      <p:sp>
        <p:nvSpPr>
          <p:cNvPr id="12310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2290" name="Object 6"/>
          <p:cNvGraphicFramePr>
            <a:graphicFrameLocks noChangeAspect="1"/>
          </p:cNvGraphicFramePr>
          <p:nvPr/>
        </p:nvGraphicFramePr>
        <p:xfrm>
          <a:off x="6532563" y="1219200"/>
          <a:ext cx="2224087" cy="1831975"/>
        </p:xfrm>
        <a:graphic>
          <a:graphicData uri="http://schemas.openxmlformats.org/presentationml/2006/ole">
            <p:oleObj spid="_x0000_s12290" name="Equation" r:id="rId7" imgW="1104840" imgH="914400" progId="Equation.3">
              <p:embed/>
            </p:oleObj>
          </a:graphicData>
        </a:graphic>
      </p:graphicFrame>
      <p:sp>
        <p:nvSpPr>
          <p:cNvPr id="12311" name="Line 3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12" name="Left Brace 29"/>
          <p:cNvSpPr>
            <a:spLocks/>
          </p:cNvSpPr>
          <p:nvPr/>
        </p:nvSpPr>
        <p:spPr bwMode="auto">
          <a:xfrm>
            <a:off x="6126163" y="1219200"/>
            <a:ext cx="381000" cy="1828800"/>
          </a:xfrm>
          <a:prstGeom prst="leftBrace">
            <a:avLst>
              <a:gd name="adj1" fmla="val 78800"/>
              <a:gd name="adj2" fmla="val 45546"/>
            </a:avLst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 sz="2800" b="0"/>
          </a:p>
        </p:txBody>
      </p:sp>
      <p:sp>
        <p:nvSpPr>
          <p:cNvPr id="12313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2291" name="Object 7"/>
          <p:cNvGraphicFramePr>
            <a:graphicFrameLocks noChangeAspect="1"/>
          </p:cNvGraphicFramePr>
          <p:nvPr/>
        </p:nvGraphicFramePr>
        <p:xfrm>
          <a:off x="5319713" y="3505200"/>
          <a:ext cx="3748087" cy="546100"/>
        </p:xfrm>
        <a:graphic>
          <a:graphicData uri="http://schemas.openxmlformats.org/presentationml/2006/ole">
            <p:oleObj spid="_x0000_s12291" name="Equation" r:id="rId8" imgW="1917360" imgH="279360" progId="Equation.3">
              <p:embed/>
            </p:oleObj>
          </a:graphicData>
        </a:graphic>
      </p:graphicFrame>
      <p:sp>
        <p:nvSpPr>
          <p:cNvPr id="12314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2336800" y="3597275"/>
          <a:ext cx="1549400" cy="365125"/>
        </p:xfrm>
        <a:graphic>
          <a:graphicData uri="http://schemas.openxmlformats.org/presentationml/2006/ole">
            <p:oleObj spid="_x0000_s12292" name="Equation" r:id="rId9" imgW="863280" imgH="203040" progId="Equation.3">
              <p:embed/>
            </p:oleObj>
          </a:graphicData>
        </a:graphic>
      </p:graphicFrame>
      <p:sp>
        <p:nvSpPr>
          <p:cNvPr id="12315" name="Line 3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4584700" y="5257800"/>
          <a:ext cx="3298825" cy="603250"/>
        </p:xfrm>
        <a:graphic>
          <a:graphicData uri="http://schemas.openxmlformats.org/presentationml/2006/ole">
            <p:oleObj spid="_x0000_s12293" name="Equation" r:id="rId10" imgW="1523880" imgH="279360" progId="Equation.3">
              <p:embed/>
            </p:oleObj>
          </a:graphicData>
        </a:graphic>
      </p:graphicFrame>
      <p:sp>
        <p:nvSpPr>
          <p:cNvPr id="12316" name="Line 3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2294" name="Object 16"/>
          <p:cNvGraphicFramePr>
            <a:graphicFrameLocks noChangeAspect="1"/>
          </p:cNvGraphicFramePr>
          <p:nvPr/>
        </p:nvGraphicFramePr>
        <p:xfrm>
          <a:off x="144463" y="1254125"/>
          <a:ext cx="4525962" cy="1882775"/>
        </p:xfrm>
        <a:graphic>
          <a:graphicData uri="http://schemas.openxmlformats.org/presentationml/2006/ole">
            <p:oleObj spid="_x0000_s12294" name="Equation" r:id="rId11" imgW="2247840" imgH="939600" progId="Equation.3">
              <p:embed/>
            </p:oleObj>
          </a:graphicData>
        </a:graphic>
      </p:graphicFrame>
      <p:sp>
        <p:nvSpPr>
          <p:cNvPr id="12317" name="Line 3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2318" name="Picture 36" descr="ppi3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56113" y="1536700"/>
            <a:ext cx="1725612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19" name="Line 3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1203" name="Text Box 19"/>
          <p:cNvSpPr txBox="1">
            <a:spLocks noChangeArrowheads="1"/>
          </p:cNvSpPr>
          <p:nvPr/>
        </p:nvSpPr>
        <p:spPr bwMode="auto">
          <a:xfrm>
            <a:off x="4572000" y="1865313"/>
            <a:ext cx="127635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r>
              <a:rPr lang="en-US" altLang="ja-JP" sz="28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1000 fb</a:t>
            </a:r>
            <a:r>
              <a:rPr lang="en-US" altLang="ja-JP" sz="2800" baseline="30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-1</a:t>
            </a:r>
            <a:endParaRPr lang="en-US" sz="28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12321" name="Line 3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Slide Number Placeholder 5"/>
          <p:cNvSpPr txBox="1">
            <a:spLocks noGrp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B7205B0-B57E-40E8-8023-D845056BE8A9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28</a:t>
            </a:fld>
            <a:endParaRPr lang="en-US" altLang="ja-JP" sz="140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12323" name="Line 4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223B51A4-540E-4BF9-9B74-36A1A4C55CF8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28</a:t>
            </a:fld>
            <a:endParaRPr lang="en-US" altLang="ja-JP" sz="1400" dirty="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12325" name="Line 41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26" name="Text Box 43"/>
          <p:cNvSpPr txBox="1">
            <a:spLocks noChangeArrowheads="1"/>
          </p:cNvSpPr>
          <p:nvPr/>
        </p:nvSpPr>
        <p:spPr bwMode="auto">
          <a:xfrm>
            <a:off x="228600" y="6491288"/>
            <a:ext cx="8616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900"/>
                </a:solidFill>
              </a:rPr>
              <a:t>Dutta, Gurrola, Kamon, Krislock , Nanopoulos, Lahanas, Mavromatos, PRD 09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DA1A5D-B91B-4BD5-9ADA-DC46461967A3}" type="slidenum">
              <a:rPr lang="ja-JP" altLang="en-US"/>
              <a:pPr>
                <a:defRPr/>
              </a:pPr>
              <a:t>29</a:t>
            </a:fld>
            <a:endParaRPr lang="en-US" altLang="ja-JP"/>
          </a:p>
        </p:txBody>
      </p:sp>
      <p:sp>
        <p:nvSpPr>
          <p:cNvPr id="13320" name="Line 52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Text Box 8"/>
          <p:cNvSpPr txBox="1">
            <a:spLocks noChangeArrowheads="1"/>
          </p:cNvSpPr>
          <p:nvPr/>
        </p:nvSpPr>
        <p:spPr bwMode="auto">
          <a:xfrm>
            <a:off x="3783013" y="1997075"/>
            <a:ext cx="5984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2800" b="0">
              <a:solidFill>
                <a:srgbClr val="FFFFFF"/>
              </a:solidFill>
            </a:endParaRPr>
          </a:p>
        </p:txBody>
      </p:sp>
      <p:sp>
        <p:nvSpPr>
          <p:cNvPr id="13322" name="Text Box 12"/>
          <p:cNvSpPr txBox="1">
            <a:spLocks noChangeArrowheads="1"/>
          </p:cNvSpPr>
          <p:nvPr/>
        </p:nvSpPr>
        <p:spPr bwMode="auto">
          <a:xfrm>
            <a:off x="1801813" y="3749675"/>
            <a:ext cx="5984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2800" b="0">
              <a:solidFill>
                <a:srgbClr val="FFFFFF"/>
              </a:solidFill>
            </a:endParaRPr>
          </a:p>
        </p:txBody>
      </p:sp>
      <p:sp>
        <p:nvSpPr>
          <p:cNvPr id="13323" name="Text Box 16"/>
          <p:cNvSpPr txBox="1">
            <a:spLocks noChangeArrowheads="1"/>
          </p:cNvSpPr>
          <p:nvPr/>
        </p:nvSpPr>
        <p:spPr bwMode="auto">
          <a:xfrm>
            <a:off x="461963" y="1879600"/>
            <a:ext cx="747712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2800" b="0">
              <a:solidFill>
                <a:srgbClr val="FFFFFF"/>
              </a:solidFill>
            </a:endParaRPr>
          </a:p>
        </p:txBody>
      </p:sp>
      <p:sp>
        <p:nvSpPr>
          <p:cNvPr id="13324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1029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ja-JP" sz="4000">
                <a:solidFill>
                  <a:srgbClr val="FFFF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Case 3 : Focus Point/Hyperbolic Branch</a:t>
            </a:r>
            <a:endParaRPr lang="en-US" altLang="ja-JP" sz="4000" i="1">
              <a:solidFill>
                <a:srgbClr val="FFFF66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ea typeface="ＭＳ Ｐゴシック" pitchFamily="34" charset="-128"/>
              <a:cs typeface="+mn-cs"/>
            </a:endParaRPr>
          </a:p>
        </p:txBody>
      </p:sp>
      <p:sp>
        <p:nvSpPr>
          <p:cNvPr id="13326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54563" y="1295400"/>
            <a:ext cx="4297362" cy="314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Prospects at the LHC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>
              <a:defRPr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A few mass measurements are available: 2</a:t>
            </a:r>
            <a:r>
              <a:rPr lang="en-US" sz="2800" baseline="3000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 and 3</a:t>
            </a:r>
            <a:r>
              <a:rPr lang="en-US" sz="2800" baseline="3000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 neutralinos, and gluino</a:t>
            </a:r>
          </a:p>
          <a:p>
            <a:pPr algn="just">
              <a:defRPr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en-US" sz="3200">
                <a:latin typeface="Times New Roman" pitchFamily="18" charset="0"/>
                <a:cs typeface="Times New Roman" pitchFamily="18" charset="0"/>
              </a:rPr>
              <a:t>Can we determine the dark matter content?</a:t>
            </a:r>
          </a:p>
        </p:txBody>
      </p:sp>
      <p:sp>
        <p:nvSpPr>
          <p:cNvPr id="13328" name="Line 3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3329" name="Picture 22" descr="sleepingGian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371600"/>
            <a:ext cx="4572000" cy="319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0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3331" name="Picture 32" descr="ppi3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5525" y="1816100"/>
            <a:ext cx="109855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2" name="Line 3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3314" name="Object 6"/>
          <p:cNvGraphicFramePr>
            <a:graphicFrameLocks noChangeAspect="1"/>
          </p:cNvGraphicFramePr>
          <p:nvPr/>
        </p:nvGraphicFramePr>
        <p:xfrm>
          <a:off x="3886200" y="1981200"/>
          <a:ext cx="381000" cy="504825"/>
        </p:xfrm>
        <a:graphic>
          <a:graphicData uri="http://schemas.openxmlformats.org/presentationml/2006/ole">
            <p:oleObj spid="_x0000_s13314" name="Equation" r:id="rId6" imgW="152280" imgH="203040" progId="Equation.3">
              <p:embed/>
            </p:oleObj>
          </a:graphicData>
        </a:graphic>
      </p:graphicFrame>
      <p:sp>
        <p:nvSpPr>
          <p:cNvPr id="13333" name="Line 3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3334" name="Picture 35" descr="ppi3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84325" y="3286125"/>
            <a:ext cx="1671638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5" name="Line 3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1828800" y="3641725"/>
          <a:ext cx="539750" cy="598488"/>
        </p:xfrm>
        <a:graphic>
          <a:graphicData uri="http://schemas.openxmlformats.org/presentationml/2006/ole">
            <p:oleObj spid="_x0000_s13315" name="Equation" r:id="rId8" imgW="215640" imgH="241200" progId="Equation.3">
              <p:embed/>
            </p:oleObj>
          </a:graphicData>
        </a:graphic>
      </p:graphicFrame>
      <p:sp>
        <p:nvSpPr>
          <p:cNvPr id="13336" name="Line 3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3337" name="Picture 38" descr="ppi3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2725" y="1663700"/>
            <a:ext cx="1519238" cy="102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8" name="Line 4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488950" y="1933575"/>
          <a:ext cx="349250" cy="504825"/>
        </p:xfrm>
        <a:graphic>
          <a:graphicData uri="http://schemas.openxmlformats.org/presentationml/2006/ole">
            <p:oleObj spid="_x0000_s13316" name="Equation" r:id="rId10" imgW="139680" imgH="203040" progId="Equation.3">
              <p:embed/>
            </p:oleObj>
          </a:graphicData>
        </a:graphic>
      </p:graphicFrame>
      <p:sp>
        <p:nvSpPr>
          <p:cNvPr id="13339" name="Line 4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946150" y="1825625"/>
          <a:ext cx="349250" cy="536575"/>
        </p:xfrm>
        <a:graphic>
          <a:graphicData uri="http://schemas.openxmlformats.org/presentationml/2006/ole">
            <p:oleObj spid="_x0000_s13317" name="Equation" r:id="rId11" imgW="139680" imgH="215640" progId="Equation.3">
              <p:embed/>
            </p:oleObj>
          </a:graphicData>
        </a:graphic>
      </p:graphicFrame>
      <p:sp>
        <p:nvSpPr>
          <p:cNvPr id="13340" name="Line 4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1" name="TextBox 28"/>
          <p:cNvSpPr txBox="1">
            <a:spLocks noChangeArrowheads="1"/>
          </p:cNvSpPr>
          <p:nvPr/>
        </p:nvSpPr>
        <p:spPr bwMode="auto">
          <a:xfrm rot="-812952">
            <a:off x="2028825" y="1752600"/>
            <a:ext cx="423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>
                <a:latin typeface="Snap ITC" pitchFamily="82" charset="0"/>
              </a:rPr>
              <a:t>Z</a:t>
            </a:r>
          </a:p>
        </p:txBody>
      </p:sp>
      <p:sp>
        <p:nvSpPr>
          <p:cNvPr id="13342" name="Line 4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3" name="TextBox 29"/>
          <p:cNvSpPr txBox="1">
            <a:spLocks noChangeArrowheads="1"/>
          </p:cNvSpPr>
          <p:nvPr/>
        </p:nvSpPr>
        <p:spPr bwMode="auto">
          <a:xfrm rot="827740">
            <a:off x="2352675" y="1344613"/>
            <a:ext cx="5032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0">
                <a:latin typeface="Snap ITC" pitchFamily="82" charset="0"/>
              </a:rPr>
              <a:t>Z</a:t>
            </a:r>
          </a:p>
        </p:txBody>
      </p:sp>
      <p:sp>
        <p:nvSpPr>
          <p:cNvPr id="13344" name="Line 4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5" name="TextBox 30"/>
          <p:cNvSpPr txBox="1">
            <a:spLocks noChangeArrowheads="1"/>
          </p:cNvSpPr>
          <p:nvPr/>
        </p:nvSpPr>
        <p:spPr bwMode="auto">
          <a:xfrm rot="1172150">
            <a:off x="1752600" y="1752600"/>
            <a:ext cx="384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>
                <a:latin typeface="Snap ITC" pitchFamily="82" charset="0"/>
              </a:rPr>
              <a:t>Z</a:t>
            </a:r>
          </a:p>
        </p:txBody>
      </p:sp>
      <p:sp>
        <p:nvSpPr>
          <p:cNvPr id="13346" name="Line 4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7" name="TextBox 31"/>
          <p:cNvSpPr txBox="1">
            <a:spLocks noChangeArrowheads="1"/>
          </p:cNvSpPr>
          <p:nvPr/>
        </p:nvSpPr>
        <p:spPr bwMode="auto">
          <a:xfrm>
            <a:off x="1524000" y="2057400"/>
            <a:ext cx="384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>
                <a:latin typeface="Snap ITC" pitchFamily="82" charset="0"/>
              </a:rPr>
              <a:t>Z</a:t>
            </a:r>
          </a:p>
        </p:txBody>
      </p:sp>
      <p:sp>
        <p:nvSpPr>
          <p:cNvPr id="13348" name="Line 4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92075" y="4495800"/>
            <a:ext cx="8959850" cy="1249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Goals:</a:t>
            </a:r>
          </a:p>
          <a:p>
            <a:pPr algn="just">
              <a:buClr>
                <a:srgbClr val="010000"/>
              </a:buClr>
              <a:buFontTx/>
              <a:buAutoNum type="arabicParenR"/>
              <a:defRPr/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technique on </a:t>
            </a:r>
            <a:r>
              <a:rPr lang="en-US" sz="2400">
                <a:latin typeface="Symbol" pitchFamily="18" charset="2"/>
                <a:cs typeface="Times New Roman" pitchFamily="18" charset="0"/>
              </a:rPr>
              <a:t>W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baseline="3000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just">
              <a:buClr>
                <a:srgbClr val="010000"/>
              </a:buClr>
              <a:buFontTx/>
              <a:buAutoNum type="arabicParenR"/>
              <a:defRPr/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SUSY mass measurements</a:t>
            </a:r>
          </a:p>
        </p:txBody>
      </p:sp>
      <p:sp>
        <p:nvSpPr>
          <p:cNvPr id="13350" name="Line 4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1" name="TextBox 33"/>
          <p:cNvSpPr txBox="1">
            <a:spLocks noChangeArrowheads="1"/>
          </p:cNvSpPr>
          <p:nvPr/>
        </p:nvSpPr>
        <p:spPr bwMode="auto">
          <a:xfrm>
            <a:off x="155575" y="1295400"/>
            <a:ext cx="21463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baseline="-25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baseline="-25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>
                <a:solidFill>
                  <a:schemeClr val="bg1"/>
                </a:solidFill>
                <a:latin typeface="Symbol" pitchFamily="18" charset="2"/>
                <a:cs typeface="Times New Roman" pitchFamily="18" charset="0"/>
              </a:rPr>
              <a:t>m</a:t>
            </a:r>
            <a:r>
              <a:rPr lang="en-US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tan</a:t>
            </a:r>
            <a:r>
              <a:rPr lang="en-US" sz="2400" i="1">
                <a:solidFill>
                  <a:schemeClr val="bg1"/>
                </a:solidFill>
                <a:latin typeface="Symbol" pitchFamily="18" charset="2"/>
                <a:cs typeface="Times New Roman" pitchFamily="18" charset="0"/>
              </a:rPr>
              <a:t>b</a:t>
            </a:r>
          </a:p>
        </p:txBody>
      </p:sp>
      <p:sp>
        <p:nvSpPr>
          <p:cNvPr id="13352" name="Line 4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3" name="TextBox 32"/>
          <p:cNvSpPr txBox="1">
            <a:spLocks noChangeArrowheads="1"/>
          </p:cNvSpPr>
          <p:nvPr/>
        </p:nvSpPr>
        <p:spPr bwMode="auto">
          <a:xfrm>
            <a:off x="2925763" y="4110038"/>
            <a:ext cx="17684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</a:rPr>
              <a:t>1/2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>
                <a:latin typeface="Symbol" pitchFamily="18" charset="2"/>
                <a:cs typeface="Times New Roman" pitchFamily="18" charset="0"/>
              </a:rPr>
              <a:t>m,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tan</a:t>
            </a:r>
            <a:r>
              <a:rPr lang="en-US" sz="2400" i="1">
                <a:latin typeface="Symbol" pitchFamily="18" charset="2"/>
                <a:cs typeface="Times New Roman" pitchFamily="18" charset="0"/>
              </a:rPr>
              <a:t>b</a:t>
            </a:r>
          </a:p>
        </p:txBody>
      </p:sp>
      <p:sp>
        <p:nvSpPr>
          <p:cNvPr id="13354" name="Line 4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Slide Number Placeholder 5"/>
          <p:cNvSpPr txBox="1">
            <a:spLocks noGrp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94358FD9-5AD3-4AB3-B608-88D9B18AB964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29</a:t>
            </a:fld>
            <a:endParaRPr lang="en-US" altLang="ja-JP" sz="140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13356" name="Line 5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B43F76F5-403C-4D14-A818-4F582C539DA0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29</a:t>
            </a:fld>
            <a:endParaRPr lang="en-US" altLang="ja-JP" sz="1400" dirty="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13358" name="Line 51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978E23-078B-4ED0-87D1-EFAE67CE005F}" type="slidenum">
              <a:rPr lang="ja-JP" altLang="en-US"/>
              <a:pPr>
                <a:defRPr/>
              </a:pPr>
              <a:t>30</a:t>
            </a:fld>
            <a:endParaRPr lang="en-US" altLang="ja-JP"/>
          </a:p>
        </p:txBody>
      </p:sp>
      <p:sp>
        <p:nvSpPr>
          <p:cNvPr id="14346" name="Line 40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Line 2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338" name="Object 6"/>
          <p:cNvGraphicFramePr>
            <a:graphicFrameLocks noChangeAspect="1"/>
          </p:cNvGraphicFramePr>
          <p:nvPr/>
        </p:nvGraphicFramePr>
        <p:xfrm>
          <a:off x="762000" y="2743200"/>
          <a:ext cx="6261100" cy="1717675"/>
        </p:xfrm>
        <a:graphic>
          <a:graphicData uri="http://schemas.openxmlformats.org/presentationml/2006/ole">
            <p:oleObj spid="_x0000_s14338" name="Equation" r:id="rId4" imgW="3454200" imgH="952200" progId="Equation.3">
              <p:embed/>
            </p:oleObj>
          </a:graphicData>
        </a:graphic>
      </p:graphicFrame>
      <p:sp>
        <p:nvSpPr>
          <p:cNvPr id="14348" name="Line 2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736725" y="2844800"/>
            <a:ext cx="5121275" cy="15097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b="0"/>
          </a:p>
        </p:txBody>
      </p:sp>
      <p:sp>
        <p:nvSpPr>
          <p:cNvPr id="14350" name="Line 2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4351" name="Picture 6" descr="081018_1_FPuncertaintyAPS2008_selected_Page_2.jpg"/>
          <p:cNvPicPr>
            <a:picLocks noChangeAspect="1"/>
          </p:cNvPicPr>
          <p:nvPr/>
        </p:nvPicPr>
        <p:blipFill>
          <a:blip r:embed="rId5" cstate="print"/>
          <a:srcRect l="19894" t="58438" r="37798" b="26563"/>
          <a:stretch>
            <a:fillRect/>
          </a:stretch>
        </p:blipFill>
        <p:spPr bwMode="auto">
          <a:xfrm>
            <a:off x="7123113" y="1922463"/>
            <a:ext cx="1944687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2" name="Line 2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762000" y="758825"/>
          <a:ext cx="6261100" cy="1717675"/>
        </p:xfrm>
        <a:graphic>
          <a:graphicData uri="http://schemas.openxmlformats.org/presentationml/2006/ole">
            <p:oleObj spid="_x0000_s14339" name="Equation" r:id="rId6" imgW="3454200" imgH="952200" progId="Equation.3">
              <p:embed/>
            </p:oleObj>
          </a:graphicData>
        </a:graphic>
      </p:graphicFrame>
      <p:sp>
        <p:nvSpPr>
          <p:cNvPr id="14353" name="Line 2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46288" y="3165475"/>
            <a:ext cx="4659312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4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4400" b="0" baseline="-25000" dirty="0">
                <a:latin typeface="+mj-lt"/>
                <a:cs typeface="Times New Roman" pitchFamily="18" charset="0"/>
              </a:rPr>
              <a:t>x</a:t>
            </a:r>
            <a:r>
              <a:rPr lang="en-US" sz="44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4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4400" baseline="-25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1/2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i="1" dirty="0">
                <a:solidFill>
                  <a:srgbClr val="FF0000"/>
                </a:solidFill>
                <a:latin typeface="Symbol" pitchFamily="18" charset="2"/>
                <a:cs typeface="Times New Roman" pitchFamily="18" charset="0"/>
              </a:rPr>
              <a:t>m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tan</a:t>
            </a:r>
            <a:r>
              <a:rPr lang="en-US" sz="4400" i="1" dirty="0" err="1">
                <a:solidFill>
                  <a:srgbClr val="FF0000"/>
                </a:solidFill>
                <a:latin typeface="Symbol" pitchFamily="18" charset="2"/>
                <a:cs typeface="Times New Roman" pitchFamily="18" charset="0"/>
              </a:rPr>
              <a:t>b</a:t>
            </a:r>
            <a:r>
              <a:rPr lang="en-US" sz="4400" i="1" dirty="0">
                <a:solidFill>
                  <a:srgbClr val="FF0000"/>
                </a:solidFill>
                <a:latin typeface="Symbol" pitchFamily="18" charset="2"/>
                <a:cs typeface="Times New Roman" pitchFamily="18" charset="0"/>
              </a:rPr>
              <a:t>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4355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1822450" y="4918075"/>
          <a:ext cx="539750" cy="484188"/>
        </p:xfrm>
        <a:graphic>
          <a:graphicData uri="http://schemas.openxmlformats.org/presentationml/2006/ole">
            <p:oleObj spid="_x0000_s14340" name="Equation" r:id="rId7" imgW="266400" imgH="241200" progId="Equation.3">
              <p:embed/>
            </p:oleObj>
          </a:graphicData>
        </a:graphic>
      </p:graphicFrame>
      <p:sp>
        <p:nvSpPr>
          <p:cNvPr id="14356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3170238" y="4918075"/>
          <a:ext cx="2239962" cy="530225"/>
        </p:xfrm>
        <a:graphic>
          <a:graphicData uri="http://schemas.openxmlformats.org/presentationml/2006/ole">
            <p:oleObj spid="_x0000_s14341" name="Equation" r:id="rId8" imgW="1117440" imgH="266400" progId="Equation.3">
              <p:embed/>
            </p:oleObj>
          </a:graphicData>
        </a:graphic>
      </p:graphicFrame>
      <p:sp>
        <p:nvSpPr>
          <p:cNvPr id="14357" name="Line 2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342" name="Object 9"/>
          <p:cNvGraphicFramePr>
            <a:graphicFrameLocks noChangeAspect="1"/>
          </p:cNvGraphicFramePr>
          <p:nvPr/>
        </p:nvGraphicFramePr>
        <p:xfrm>
          <a:off x="5715000" y="4918075"/>
          <a:ext cx="2239963" cy="530225"/>
        </p:xfrm>
        <a:graphic>
          <a:graphicData uri="http://schemas.openxmlformats.org/presentationml/2006/ole">
            <p:oleObj spid="_x0000_s14342" name="Equation" r:id="rId9" imgW="1117440" imgH="266400" progId="Equation.3">
              <p:embed/>
            </p:oleObj>
          </a:graphicData>
        </a:graphic>
      </p:graphicFrame>
      <p:sp>
        <p:nvSpPr>
          <p:cNvPr id="14358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057400" y="3927475"/>
            <a:ext cx="1676400" cy="1025525"/>
          </a:xfrm>
          <a:prstGeom prst="straightConnector1">
            <a:avLst/>
          </a:prstGeom>
          <a:ln w="38100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60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ight Brace 13"/>
          <p:cNvSpPr/>
          <p:nvPr/>
        </p:nvSpPr>
        <p:spPr>
          <a:xfrm rot="16200000">
            <a:off x="5303838" y="2206625"/>
            <a:ext cx="458788" cy="5119687"/>
          </a:xfrm>
          <a:prstGeom prst="rightBrace">
            <a:avLst>
              <a:gd name="adj1" fmla="val 38085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2800" b="0"/>
          </a:p>
        </p:txBody>
      </p:sp>
      <p:sp>
        <p:nvSpPr>
          <p:cNvPr id="14362" name="Line 3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ight Brace 14"/>
          <p:cNvSpPr/>
          <p:nvPr/>
        </p:nvSpPr>
        <p:spPr>
          <a:xfrm rot="5400000">
            <a:off x="5295900" y="3051175"/>
            <a:ext cx="381000" cy="1981200"/>
          </a:xfrm>
          <a:prstGeom prst="rightBrace">
            <a:avLst>
              <a:gd name="adj1" fmla="val 53731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2800" b="0"/>
          </a:p>
        </p:txBody>
      </p:sp>
      <p:sp>
        <p:nvSpPr>
          <p:cNvPr id="1436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7" name="Straight Arrow Connector 16"/>
          <p:cNvCxnSpPr>
            <a:stCxn id="14" idx="1"/>
            <a:endCxn id="15" idx="1"/>
          </p:cNvCxnSpPr>
          <p:nvPr/>
        </p:nvCxnSpPr>
        <p:spPr>
          <a:xfrm rot="5400000" flipH="1">
            <a:off x="5357019" y="4361656"/>
            <a:ext cx="304800" cy="460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66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Curved Right Arrow 18"/>
          <p:cNvSpPr/>
          <p:nvPr/>
        </p:nvSpPr>
        <p:spPr>
          <a:xfrm>
            <a:off x="152400" y="1524000"/>
            <a:ext cx="503238" cy="210343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b="0">
              <a:solidFill>
                <a:schemeClr val="tx1"/>
              </a:solidFill>
            </a:endParaRPr>
          </a:p>
        </p:txBody>
      </p:sp>
      <p:sp>
        <p:nvSpPr>
          <p:cNvPr id="14368" name="Line 3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0" y="0"/>
            <a:ext cx="9144000" cy="7127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en-US" altLang="ja-JP" sz="4000"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ea typeface="ＭＳ Ｐゴシック" pitchFamily="34" charset="-128"/>
                <a:cs typeface="+mn-cs"/>
              </a:rPr>
              <a:t>W</a:t>
            </a:r>
            <a:r>
              <a:rPr lang="en-US" altLang="ja-JP" sz="4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h</a:t>
            </a:r>
            <a:r>
              <a:rPr lang="en-US" altLang="ja-JP" sz="4000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2</a:t>
            </a:r>
          </a:p>
        </p:txBody>
      </p:sp>
      <p:sp>
        <p:nvSpPr>
          <p:cNvPr id="14370" name="Line 3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343" name="Object 7"/>
          <p:cNvGraphicFramePr>
            <a:graphicFrameLocks noChangeAspect="1"/>
          </p:cNvGraphicFramePr>
          <p:nvPr/>
        </p:nvGraphicFramePr>
        <p:xfrm>
          <a:off x="747713" y="5691188"/>
          <a:ext cx="4103687" cy="695325"/>
        </p:xfrm>
        <a:graphic>
          <a:graphicData uri="http://schemas.openxmlformats.org/presentationml/2006/ole">
            <p:oleObj spid="_x0000_s14343" name="Equation" r:id="rId10" imgW="1650960" imgH="279360" progId="Equation.3">
              <p:embed/>
            </p:oleObj>
          </a:graphicData>
        </a:graphic>
      </p:graphicFrame>
      <p:sp>
        <p:nvSpPr>
          <p:cNvPr id="14371" name="Line 3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Curved Right Arrow 20"/>
          <p:cNvSpPr/>
          <p:nvPr/>
        </p:nvSpPr>
        <p:spPr>
          <a:xfrm>
            <a:off x="152400" y="3657600"/>
            <a:ext cx="503238" cy="23780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b="0">
              <a:solidFill>
                <a:schemeClr val="tx1"/>
              </a:solidFill>
            </a:endParaRPr>
          </a:p>
        </p:txBody>
      </p:sp>
      <p:sp>
        <p:nvSpPr>
          <p:cNvPr id="14373" name="Line 3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Slide Number Placeholder 5"/>
          <p:cNvSpPr txBox="1">
            <a:spLocks noGrp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8ACB82A6-5194-499B-B97E-56D9DF1B371D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30</a:t>
            </a:fld>
            <a:endParaRPr lang="en-US" altLang="ja-JP" sz="140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14375" name="Line 3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13"/>
          <p:cNvSpPr>
            <a:spLocks noChangeArrowheads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8D267125-00D9-4A3E-BA9F-97AC3E94D566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30</a:t>
            </a:fld>
            <a:endParaRPr lang="en-US" altLang="ja-JP" sz="1400" dirty="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14377" name="Line 39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C91274-E80C-4FE8-BEFD-127F9396AC20}" type="slidenum">
              <a:rPr lang="ja-JP" altLang="en-US" smtClean="0"/>
              <a:pPr>
                <a:defRPr/>
              </a:pPr>
              <a:t>31</a:t>
            </a:fld>
            <a:endParaRPr lang="en-US" altLang="ja-JP" smtClean="0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949325"/>
            <a:ext cx="9144000" cy="24034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400" b="1" smtClean="0">
                <a:solidFill>
                  <a:srgbClr val="A50021"/>
                </a:solidFill>
              </a:rPr>
              <a:t>Large m</a:t>
            </a:r>
            <a:r>
              <a:rPr lang="en-GB" sz="2400" b="1" baseline="-25000" smtClean="0">
                <a:solidFill>
                  <a:srgbClr val="A50021"/>
                </a:solidFill>
              </a:rPr>
              <a:t>0</a:t>
            </a:r>
            <a:r>
              <a:rPr lang="en-GB" sz="2400" b="1" smtClean="0">
                <a:solidFill>
                  <a:srgbClr val="A50021"/>
                </a:solidFill>
              </a:rPr>
              <a:t> </a:t>
            </a:r>
            <a:r>
              <a:rPr lang="en-GB" sz="2400" b="1" smtClean="0">
                <a:solidFill>
                  <a:srgbClr val="000000"/>
                </a:solidFill>
                <a:latin typeface="Symbol" pitchFamily="18" charset="2"/>
                <a:ea typeface="ＭＳ Ｐゴシック" pitchFamily="34" charset="-128"/>
              </a:rPr>
              <a:t></a:t>
            </a:r>
            <a:r>
              <a:rPr lang="en-GB" sz="2400" b="1" smtClean="0">
                <a:solidFill>
                  <a:srgbClr val="A50021"/>
                </a:solidFill>
                <a:sym typeface="Wingdings" pitchFamily="2" charset="2"/>
              </a:rPr>
              <a:t> sfermions are heavy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ja-JP" sz="2400" b="1" smtClean="0">
                <a:solidFill>
                  <a:srgbClr val="A50021"/>
                </a:solidFill>
                <a:ea typeface="ＭＳ Ｐゴシック" pitchFamily="34" charset="-128"/>
              </a:rPr>
              <a:t>m</a:t>
            </a:r>
            <a:r>
              <a:rPr lang="en-US" altLang="ja-JP" sz="2400" b="1" baseline="-25000" smtClean="0">
                <a:solidFill>
                  <a:srgbClr val="A50021"/>
                </a:solidFill>
                <a:ea typeface="ＭＳ Ｐゴシック" pitchFamily="34" charset="-128"/>
              </a:rPr>
              <a:t>0</a:t>
            </a:r>
            <a:r>
              <a:rPr lang="en-US" altLang="ja-JP" sz="2400" b="1" smtClean="0">
                <a:solidFill>
                  <a:srgbClr val="A50021"/>
                </a:solidFill>
                <a:ea typeface="ＭＳ Ｐゴシック" pitchFamily="34" charset="-128"/>
              </a:rPr>
              <a:t>=3550 GeV; m</a:t>
            </a:r>
            <a:r>
              <a:rPr lang="en-US" altLang="ja-JP" sz="2400" b="1" baseline="-25000" smtClean="0">
                <a:solidFill>
                  <a:srgbClr val="A50021"/>
                </a:solidFill>
                <a:ea typeface="ＭＳ Ｐゴシック" pitchFamily="34" charset="-128"/>
              </a:rPr>
              <a:t>1/2</a:t>
            </a:r>
            <a:r>
              <a:rPr lang="en-US" altLang="ja-JP" sz="2400" b="1" smtClean="0">
                <a:solidFill>
                  <a:srgbClr val="A50021"/>
                </a:solidFill>
                <a:ea typeface="ＭＳ Ｐゴシック" pitchFamily="34" charset="-128"/>
              </a:rPr>
              <a:t>=300 GeV; A</a:t>
            </a:r>
            <a:r>
              <a:rPr lang="en-US" altLang="ja-JP" sz="2400" b="1" baseline="-25000" smtClean="0">
                <a:solidFill>
                  <a:srgbClr val="A50021"/>
                </a:solidFill>
                <a:ea typeface="ＭＳ Ｐゴシック" pitchFamily="34" charset="-128"/>
              </a:rPr>
              <a:t>0</a:t>
            </a:r>
            <a:r>
              <a:rPr lang="en-US" altLang="ja-JP" sz="2400" b="1" smtClean="0">
                <a:solidFill>
                  <a:srgbClr val="A50021"/>
                </a:solidFill>
                <a:ea typeface="ＭＳ Ｐゴシック" pitchFamily="34" charset="-128"/>
              </a:rPr>
              <a:t>=0; tanß=10 ; μ&gt;0</a:t>
            </a:r>
          </a:p>
          <a:p>
            <a:pPr eaLnBrk="1" hangingPunct="1">
              <a:lnSpc>
                <a:spcPct val="90000"/>
              </a:lnSpc>
            </a:pPr>
            <a:r>
              <a:rPr lang="en-US" altLang="ja-JP" sz="2400" b="1" smtClean="0">
                <a:solidFill>
                  <a:srgbClr val="A50021"/>
                </a:solidFill>
                <a:ea typeface="ＭＳ Ｐゴシック" pitchFamily="34" charset="-128"/>
              </a:rPr>
              <a:t>Direct three-body decays </a:t>
            </a:r>
            <a:r>
              <a:rPr lang="en-US" altLang="ja-JP" sz="2400" b="1" smtClean="0">
                <a:solidFill>
                  <a:srgbClr val="A50021"/>
                </a:solidFill>
                <a:latin typeface="Symbol" pitchFamily="18" charset="2"/>
                <a:ea typeface="ＭＳ Ｐゴシック" pitchFamily="34" charset="-128"/>
              </a:rPr>
              <a:t>c</a:t>
            </a:r>
            <a:r>
              <a:rPr lang="en-US" altLang="ja-JP" sz="2400" b="1" baseline="30000" smtClean="0">
                <a:solidFill>
                  <a:srgbClr val="A50021"/>
                </a:solidFill>
                <a:ea typeface="ＭＳ Ｐゴシック" pitchFamily="34" charset="-128"/>
              </a:rPr>
              <a:t>0</a:t>
            </a:r>
            <a:r>
              <a:rPr lang="en-US" altLang="ja-JP" sz="2400" b="1" baseline="-25000" smtClean="0">
                <a:solidFill>
                  <a:srgbClr val="A50021"/>
                </a:solidFill>
                <a:ea typeface="ＭＳ Ｐゴシック" pitchFamily="34" charset="-128"/>
              </a:rPr>
              <a:t>n</a:t>
            </a:r>
            <a:r>
              <a:rPr lang="en-US" altLang="ja-JP" sz="2400" b="1" smtClean="0">
                <a:solidFill>
                  <a:srgbClr val="A50021"/>
                </a:solidFill>
                <a:ea typeface="ＭＳ Ｐゴシック" pitchFamily="34" charset="-128"/>
              </a:rPr>
              <a:t> → </a:t>
            </a:r>
            <a:r>
              <a:rPr lang="en-US" altLang="ja-JP" sz="2400" b="1" smtClean="0">
                <a:solidFill>
                  <a:srgbClr val="A50021"/>
                </a:solidFill>
                <a:latin typeface="Symbol" pitchFamily="18" charset="2"/>
                <a:ea typeface="ＭＳ Ｐゴシック" pitchFamily="34" charset="-128"/>
              </a:rPr>
              <a:t>c</a:t>
            </a:r>
            <a:r>
              <a:rPr lang="en-US" altLang="ja-JP" sz="2400" b="1" baseline="30000" smtClean="0">
                <a:solidFill>
                  <a:srgbClr val="A50021"/>
                </a:solidFill>
                <a:ea typeface="ＭＳ Ｐゴシック" pitchFamily="34" charset="-128"/>
              </a:rPr>
              <a:t>0</a:t>
            </a:r>
            <a:r>
              <a:rPr lang="en-US" altLang="ja-JP" sz="2400" b="1" baseline="-25000" smtClean="0">
                <a:solidFill>
                  <a:srgbClr val="A50021"/>
                </a:solidFill>
                <a:ea typeface="ＭＳ Ｐゴシック" pitchFamily="34" charset="-128"/>
              </a:rPr>
              <a:t>1</a:t>
            </a:r>
            <a:r>
              <a:rPr lang="en-US" altLang="ja-JP" sz="2400" b="1" smtClean="0">
                <a:solidFill>
                  <a:srgbClr val="A50021"/>
                </a:solidFill>
                <a:ea typeface="ＭＳ Ｐゴシック" pitchFamily="34" charset="-128"/>
              </a:rPr>
              <a:t> +2 leptons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ja-JP" sz="2400" b="1" smtClean="0">
                <a:solidFill>
                  <a:srgbClr val="A50021"/>
                </a:solidFill>
                <a:ea typeface="ＭＳ Ｐゴシック" pitchFamily="34" charset="-128"/>
              </a:rPr>
              <a:t>Edges give m(</a:t>
            </a:r>
            <a:r>
              <a:rPr lang="en-US" altLang="ja-JP" sz="2400" b="1" smtClean="0">
                <a:solidFill>
                  <a:srgbClr val="A50021"/>
                </a:solidFill>
                <a:latin typeface="Symbol" pitchFamily="18" charset="2"/>
                <a:ea typeface="ＭＳ Ｐゴシック" pitchFamily="34" charset="-128"/>
              </a:rPr>
              <a:t>c</a:t>
            </a:r>
            <a:r>
              <a:rPr lang="en-US" altLang="ja-JP" sz="2400" b="1" baseline="30000" smtClean="0">
                <a:solidFill>
                  <a:srgbClr val="A50021"/>
                </a:solidFill>
                <a:ea typeface="ＭＳ Ｐゴシック" pitchFamily="34" charset="-128"/>
              </a:rPr>
              <a:t>0</a:t>
            </a:r>
            <a:r>
              <a:rPr lang="en-US" altLang="ja-JP" sz="2400" b="1" baseline="-25000" smtClean="0">
                <a:solidFill>
                  <a:srgbClr val="A50021"/>
                </a:solidFill>
                <a:ea typeface="ＭＳ Ｐゴシック" pitchFamily="34" charset="-128"/>
              </a:rPr>
              <a:t>n</a:t>
            </a:r>
            <a:r>
              <a:rPr lang="en-US" altLang="ja-JP" sz="2400" b="1" smtClean="0">
                <a:solidFill>
                  <a:srgbClr val="A50021"/>
                </a:solidFill>
                <a:ea typeface="ＭＳ Ｐゴシック" pitchFamily="34" charset="-128"/>
              </a:rPr>
              <a:t>)-m(</a:t>
            </a:r>
            <a:r>
              <a:rPr lang="en-US" altLang="ja-JP" sz="2400" b="1" smtClean="0">
                <a:solidFill>
                  <a:srgbClr val="A50021"/>
                </a:solidFill>
                <a:latin typeface="Symbol" pitchFamily="18" charset="2"/>
                <a:ea typeface="ＭＳ Ｐゴシック" pitchFamily="34" charset="-128"/>
              </a:rPr>
              <a:t>c</a:t>
            </a:r>
            <a:r>
              <a:rPr lang="en-US" altLang="ja-JP" sz="2400" b="1" baseline="30000" smtClean="0">
                <a:solidFill>
                  <a:srgbClr val="A50021"/>
                </a:solidFill>
                <a:ea typeface="ＭＳ Ｐゴシック" pitchFamily="34" charset="-128"/>
              </a:rPr>
              <a:t>0</a:t>
            </a:r>
            <a:r>
              <a:rPr lang="en-US" altLang="ja-JP" sz="2400" b="1" baseline="-25000" smtClean="0">
                <a:solidFill>
                  <a:srgbClr val="A50021"/>
                </a:solidFill>
                <a:ea typeface="ＭＳ Ｐゴシック" pitchFamily="34" charset="-128"/>
              </a:rPr>
              <a:t>1</a:t>
            </a:r>
            <a:r>
              <a:rPr lang="en-US" altLang="ja-JP" sz="2400" b="1" smtClean="0">
                <a:solidFill>
                  <a:srgbClr val="A50021"/>
                </a:solidFill>
                <a:ea typeface="ＭＳ Ｐゴシック" pitchFamily="34" charset="-128"/>
              </a:rPr>
              <a:t>)</a:t>
            </a:r>
          </a:p>
        </p:txBody>
      </p:sp>
      <p:sp>
        <p:nvSpPr>
          <p:cNvPr id="59396" name="Text Box 3"/>
          <p:cNvSpPr txBox="1">
            <a:spLocks noChangeArrowheads="1"/>
          </p:cNvSpPr>
          <p:nvPr/>
        </p:nvSpPr>
        <p:spPr bwMode="auto">
          <a:xfrm>
            <a:off x="3429000" y="2057400"/>
            <a:ext cx="331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ja-JP" altLang="en-US" sz="2000">
                <a:solidFill>
                  <a:srgbClr val="006600"/>
                </a:solidFill>
                <a:ea typeface="ＭＳ Ｐゴシック" pitchFamily="34" charset="-128"/>
              </a:rPr>
              <a:t>~</a:t>
            </a:r>
            <a:endParaRPr lang="it-IT" sz="2000">
              <a:solidFill>
                <a:srgbClr val="006600"/>
              </a:solidFill>
            </a:endParaRPr>
          </a:p>
        </p:txBody>
      </p:sp>
      <p:sp>
        <p:nvSpPr>
          <p:cNvPr id="59397" name="Text Box 4"/>
          <p:cNvSpPr txBox="1">
            <a:spLocks noChangeArrowheads="1"/>
          </p:cNvSpPr>
          <p:nvPr/>
        </p:nvSpPr>
        <p:spPr bwMode="auto">
          <a:xfrm>
            <a:off x="4953000" y="1676400"/>
            <a:ext cx="331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ja-JP" altLang="en-US" sz="2000">
                <a:solidFill>
                  <a:srgbClr val="006600"/>
                </a:solidFill>
                <a:ea typeface="ＭＳ Ｐゴシック" pitchFamily="34" charset="-128"/>
              </a:rPr>
              <a:t>~</a:t>
            </a:r>
            <a:endParaRPr lang="it-IT" sz="2000">
              <a:solidFill>
                <a:srgbClr val="006600"/>
              </a:solidFill>
            </a:endParaRPr>
          </a:p>
        </p:txBody>
      </p:sp>
      <p:sp>
        <p:nvSpPr>
          <p:cNvPr id="59398" name="Text Box 5"/>
          <p:cNvSpPr txBox="1">
            <a:spLocks noChangeArrowheads="1"/>
          </p:cNvSpPr>
          <p:nvPr/>
        </p:nvSpPr>
        <p:spPr bwMode="auto">
          <a:xfrm>
            <a:off x="2438400" y="2057400"/>
            <a:ext cx="331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ja-JP" altLang="en-US" sz="2000">
                <a:solidFill>
                  <a:srgbClr val="006600"/>
                </a:solidFill>
                <a:ea typeface="ＭＳ Ｐゴシック" pitchFamily="34" charset="-128"/>
              </a:rPr>
              <a:t>~</a:t>
            </a:r>
            <a:endParaRPr lang="it-IT" sz="2000">
              <a:solidFill>
                <a:srgbClr val="006600"/>
              </a:solidFill>
            </a:endParaRPr>
          </a:p>
        </p:txBody>
      </p:sp>
      <p:sp>
        <p:nvSpPr>
          <p:cNvPr id="59399" name="Text Box 6"/>
          <p:cNvSpPr txBox="1">
            <a:spLocks noChangeArrowheads="1"/>
          </p:cNvSpPr>
          <p:nvPr/>
        </p:nvSpPr>
        <p:spPr bwMode="auto">
          <a:xfrm>
            <a:off x="4087813" y="1676400"/>
            <a:ext cx="3317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ja-JP" altLang="en-US" sz="2000">
                <a:solidFill>
                  <a:srgbClr val="006600"/>
                </a:solidFill>
                <a:ea typeface="ＭＳ Ｐゴシック" pitchFamily="34" charset="-128"/>
              </a:rPr>
              <a:t>~</a:t>
            </a:r>
            <a:endParaRPr lang="it-IT" sz="2000">
              <a:solidFill>
                <a:srgbClr val="006600"/>
              </a:solidFill>
            </a:endParaRPr>
          </a:p>
        </p:txBody>
      </p:sp>
      <p:grpSp>
        <p:nvGrpSpPr>
          <p:cNvPr id="59400" name="Group 7"/>
          <p:cNvGrpSpPr>
            <a:grpSpLocks/>
          </p:cNvGrpSpPr>
          <p:nvPr/>
        </p:nvGrpSpPr>
        <p:grpSpPr bwMode="auto">
          <a:xfrm>
            <a:off x="0" y="2743200"/>
            <a:ext cx="4505325" cy="3290888"/>
            <a:chOff x="2922" y="1900"/>
            <a:chExt cx="2838" cy="2073"/>
          </a:xfrm>
        </p:grpSpPr>
        <p:pic>
          <p:nvPicPr>
            <p:cNvPr id="59426" name="Picture 8" descr="fithig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51" y="2127"/>
              <a:ext cx="2809" cy="1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427" name="Text Box 9"/>
            <p:cNvSpPr txBox="1">
              <a:spLocks noChangeArrowheads="1"/>
            </p:cNvSpPr>
            <p:nvPr/>
          </p:nvSpPr>
          <p:spPr bwMode="auto">
            <a:xfrm>
              <a:off x="4891" y="1901"/>
              <a:ext cx="6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ja-JP" sz="2000">
                  <a:solidFill>
                    <a:srgbClr val="006600"/>
                  </a:solidFill>
                  <a:ea typeface="ＭＳ Ｐゴシック" pitchFamily="34" charset="-128"/>
                </a:rPr>
                <a:t>Z</a:t>
              </a:r>
              <a:r>
                <a:rPr lang="en-US" altLang="ja-JP" sz="2000" baseline="30000">
                  <a:solidFill>
                    <a:srgbClr val="006600"/>
                  </a:solidFill>
                  <a:ea typeface="ＭＳ Ｐゴシック" pitchFamily="34" charset="-128"/>
                </a:rPr>
                <a:t>0</a:t>
              </a:r>
              <a:r>
                <a:rPr lang="en-US" altLang="ja-JP" sz="2000" baseline="-25000">
                  <a:solidFill>
                    <a:srgbClr val="006600"/>
                  </a:solidFill>
                  <a:ea typeface="ＭＳ Ｐゴシック" pitchFamily="34" charset="-128"/>
                </a:rPr>
                <a:t> </a:t>
              </a:r>
              <a:r>
                <a:rPr lang="en-US" altLang="ja-JP" sz="2000">
                  <a:solidFill>
                    <a:srgbClr val="006600"/>
                  </a:solidFill>
                  <a:ea typeface="ＭＳ Ｐゴシック" pitchFamily="34" charset="-128"/>
                  <a:cs typeface="Times New Roman" pitchFamily="18" charset="0"/>
                </a:rPr>
                <a:t>→ </a:t>
              </a:r>
              <a:r>
                <a:rPr lang="en-US" altLang="ja-JP" sz="2000" baseline="-25000">
                  <a:solidFill>
                    <a:srgbClr val="006600"/>
                  </a:solidFill>
                  <a:ea typeface="ＭＳ Ｐゴシック" pitchFamily="34" charset="-128"/>
                </a:rPr>
                <a:t> </a:t>
              </a:r>
              <a:r>
                <a:rPr lang="en-US" altLang="ja-JP" sz="2000">
                  <a:solidFill>
                    <a:srgbClr val="006600"/>
                  </a:solidFill>
                  <a:ea typeface="ＭＳ Ｐゴシック" pitchFamily="34" charset="-128"/>
                </a:rPr>
                <a:t>ll</a:t>
              </a:r>
              <a:r>
                <a:rPr lang="en-US" altLang="ja-JP" sz="2000" b="0" baseline="-25000">
                  <a:solidFill>
                    <a:srgbClr val="006600"/>
                  </a:solidFill>
                  <a:latin typeface="Symbol" pitchFamily="18" charset="2"/>
                  <a:ea typeface="ＭＳ Ｐゴシック" pitchFamily="34" charset="-128"/>
                </a:rPr>
                <a:t> </a:t>
              </a:r>
              <a:endParaRPr lang="it-IT" sz="2000" b="0">
                <a:solidFill>
                  <a:srgbClr val="006600"/>
                </a:solidFill>
                <a:latin typeface="Symbol" pitchFamily="18" charset="2"/>
              </a:endParaRPr>
            </a:p>
          </p:txBody>
        </p:sp>
        <p:sp>
          <p:nvSpPr>
            <p:cNvPr id="59428" name="Line 10"/>
            <p:cNvSpPr>
              <a:spLocks noChangeShapeType="1"/>
            </p:cNvSpPr>
            <p:nvPr/>
          </p:nvSpPr>
          <p:spPr bwMode="auto">
            <a:xfrm>
              <a:off x="3447" y="2234"/>
              <a:ext cx="620" cy="69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stealth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429" name="Line 11"/>
            <p:cNvSpPr>
              <a:spLocks noChangeShapeType="1"/>
            </p:cNvSpPr>
            <p:nvPr/>
          </p:nvSpPr>
          <p:spPr bwMode="auto">
            <a:xfrm>
              <a:off x="4171" y="2203"/>
              <a:ext cx="339" cy="1167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 type="stealth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430" name="Line 12"/>
            <p:cNvSpPr>
              <a:spLocks noChangeShapeType="1"/>
            </p:cNvSpPr>
            <p:nvPr/>
          </p:nvSpPr>
          <p:spPr bwMode="auto">
            <a:xfrm flipH="1">
              <a:off x="4963" y="2105"/>
              <a:ext cx="172" cy="901"/>
            </a:xfrm>
            <a:prstGeom prst="line">
              <a:avLst/>
            </a:prstGeom>
            <a:noFill/>
            <a:ln w="25400">
              <a:solidFill>
                <a:srgbClr val="006600"/>
              </a:solidFill>
              <a:round/>
              <a:headEnd/>
              <a:tailEnd type="stealth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431" name="Text Box 13"/>
            <p:cNvSpPr txBox="1">
              <a:spLocks noChangeArrowheads="1"/>
            </p:cNvSpPr>
            <p:nvPr/>
          </p:nvSpPr>
          <p:spPr bwMode="auto">
            <a:xfrm>
              <a:off x="3223" y="2678"/>
              <a:ext cx="67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ja-JP" altLang="en-US" sz="2000">
                  <a:ea typeface="ＭＳ Ｐゴシック" pitchFamily="34" charset="-128"/>
                </a:rPr>
                <a:t>300 </a:t>
              </a:r>
              <a:r>
                <a:rPr lang="en-US" altLang="ja-JP" sz="2000">
                  <a:ea typeface="ＭＳ Ｐゴシック" pitchFamily="34" charset="-128"/>
                </a:rPr>
                <a:t>fb</a:t>
              </a:r>
              <a:r>
                <a:rPr lang="en-US" altLang="ja-JP" sz="2000" baseline="30000">
                  <a:ea typeface="ＭＳ Ｐゴシック" pitchFamily="34" charset="-128"/>
                </a:rPr>
                <a:t>-1</a:t>
              </a:r>
              <a:endParaRPr lang="it-IT" sz="2000"/>
            </a:p>
          </p:txBody>
        </p:sp>
        <p:grpSp>
          <p:nvGrpSpPr>
            <p:cNvPr id="59432" name="Group 14"/>
            <p:cNvGrpSpPr>
              <a:grpSpLocks/>
            </p:cNvGrpSpPr>
            <p:nvPr/>
          </p:nvGrpSpPr>
          <p:grpSpPr bwMode="auto">
            <a:xfrm>
              <a:off x="2922" y="1909"/>
              <a:ext cx="866" cy="317"/>
              <a:chOff x="2858" y="1635"/>
              <a:chExt cx="866" cy="317"/>
            </a:xfrm>
          </p:grpSpPr>
          <p:sp>
            <p:nvSpPr>
              <p:cNvPr id="59439" name="Text Box 15"/>
              <p:cNvSpPr txBox="1">
                <a:spLocks noChangeArrowheads="1"/>
              </p:cNvSpPr>
              <p:nvPr/>
            </p:nvSpPr>
            <p:spPr bwMode="auto">
              <a:xfrm>
                <a:off x="2858" y="1702"/>
                <a:ext cx="86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ja-JP" sz="2000">
                    <a:solidFill>
                      <a:srgbClr val="FF0000"/>
                    </a:solidFill>
                    <a:latin typeface="Symbol" pitchFamily="18" charset="2"/>
                    <a:ea typeface="ＭＳ Ｐゴシック" pitchFamily="34" charset="-128"/>
                  </a:rPr>
                  <a:t>c</a:t>
                </a:r>
                <a:r>
                  <a:rPr lang="en-US" altLang="ja-JP" sz="2000" baseline="30000">
                    <a:solidFill>
                      <a:srgbClr val="FF0000"/>
                    </a:solidFill>
                    <a:latin typeface="Symbol" pitchFamily="18" charset="2"/>
                    <a:ea typeface="ＭＳ Ｐゴシック" pitchFamily="34" charset="-128"/>
                  </a:rPr>
                  <a:t>0</a:t>
                </a:r>
                <a:r>
                  <a:rPr lang="en-US" altLang="ja-JP" sz="2000" baseline="-25000">
                    <a:solidFill>
                      <a:srgbClr val="FF0000"/>
                    </a:solidFill>
                    <a:latin typeface="Symbol" pitchFamily="18" charset="2"/>
                    <a:ea typeface="ＭＳ Ｐゴシック" pitchFamily="34" charset="-128"/>
                  </a:rPr>
                  <a:t>2 </a:t>
                </a:r>
                <a:r>
                  <a:rPr lang="en-US" altLang="ja-JP" sz="2000">
                    <a:solidFill>
                      <a:srgbClr val="FF0000"/>
                    </a:solidFill>
                    <a:latin typeface="Times New Roman" pitchFamily="18" charset="0"/>
                    <a:ea typeface="ＭＳ Ｐゴシック" pitchFamily="34" charset="-128"/>
                  </a:rPr>
                  <a:t>→ </a:t>
                </a:r>
                <a:r>
                  <a:rPr lang="en-US" altLang="ja-JP" sz="2000">
                    <a:solidFill>
                      <a:srgbClr val="FF0000"/>
                    </a:solidFill>
                    <a:latin typeface="Symbol" pitchFamily="18" charset="2"/>
                    <a:ea typeface="ＭＳ Ｐゴシック" pitchFamily="34" charset="-128"/>
                  </a:rPr>
                  <a:t>c</a:t>
                </a:r>
                <a:r>
                  <a:rPr lang="en-US" altLang="ja-JP" sz="2000" baseline="30000">
                    <a:solidFill>
                      <a:srgbClr val="FF0000"/>
                    </a:solidFill>
                    <a:latin typeface="Symbol" pitchFamily="18" charset="2"/>
                    <a:ea typeface="ＭＳ Ｐゴシック" pitchFamily="34" charset="-128"/>
                  </a:rPr>
                  <a:t>0</a:t>
                </a:r>
                <a:r>
                  <a:rPr lang="en-US" altLang="ja-JP" sz="2000" baseline="-25000">
                    <a:solidFill>
                      <a:srgbClr val="FF0000"/>
                    </a:solidFill>
                    <a:latin typeface="Symbol" pitchFamily="18" charset="2"/>
                    <a:ea typeface="ＭＳ Ｐゴシック" pitchFamily="34" charset="-128"/>
                  </a:rPr>
                  <a:t>1 </a:t>
                </a:r>
                <a:r>
                  <a:rPr lang="en-US" altLang="ja-JP" sz="2000">
                    <a:solidFill>
                      <a:srgbClr val="FF0000"/>
                    </a:solidFill>
                    <a:ea typeface="ＭＳ Ｐゴシック" pitchFamily="34" charset="-128"/>
                  </a:rPr>
                  <a:t>ll</a:t>
                </a:r>
                <a:r>
                  <a:rPr lang="en-US" altLang="ja-JP" sz="2000" b="0" baseline="-25000">
                    <a:solidFill>
                      <a:srgbClr val="FF0000"/>
                    </a:solidFill>
                    <a:latin typeface="Symbol" pitchFamily="18" charset="2"/>
                    <a:ea typeface="ＭＳ Ｐゴシック" pitchFamily="34" charset="-128"/>
                  </a:rPr>
                  <a:t> </a:t>
                </a:r>
                <a:endParaRPr lang="it-IT" sz="2000" b="0">
                  <a:solidFill>
                    <a:srgbClr val="FF0000"/>
                  </a:solidFill>
                  <a:latin typeface="Symbol" pitchFamily="18" charset="2"/>
                </a:endParaRPr>
              </a:p>
            </p:txBody>
          </p:sp>
          <p:sp>
            <p:nvSpPr>
              <p:cNvPr id="59440" name="Text Box 16"/>
              <p:cNvSpPr txBox="1">
                <a:spLocks noChangeArrowheads="1"/>
              </p:cNvSpPr>
              <p:nvPr/>
            </p:nvSpPr>
            <p:spPr bwMode="auto">
              <a:xfrm>
                <a:off x="2858" y="1635"/>
                <a:ext cx="20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ja-JP" altLang="en-US" sz="2000">
                    <a:solidFill>
                      <a:srgbClr val="FF0000"/>
                    </a:solidFill>
                    <a:ea typeface="ＭＳ Ｐゴシック" pitchFamily="34" charset="-128"/>
                  </a:rPr>
                  <a:t>~</a:t>
                </a:r>
                <a:endParaRPr lang="it-IT" sz="2000">
                  <a:solidFill>
                    <a:srgbClr val="FF0000"/>
                  </a:solidFill>
                </a:endParaRPr>
              </a:p>
            </p:txBody>
          </p:sp>
          <p:sp>
            <p:nvSpPr>
              <p:cNvPr id="59441" name="Text Box 17"/>
              <p:cNvSpPr txBox="1">
                <a:spLocks noChangeArrowheads="1"/>
              </p:cNvSpPr>
              <p:nvPr/>
            </p:nvSpPr>
            <p:spPr bwMode="auto">
              <a:xfrm>
                <a:off x="3273" y="1651"/>
                <a:ext cx="20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ja-JP" altLang="en-US" sz="2000">
                    <a:solidFill>
                      <a:srgbClr val="FF0000"/>
                    </a:solidFill>
                    <a:ea typeface="ＭＳ Ｐゴシック" pitchFamily="34" charset="-128"/>
                  </a:rPr>
                  <a:t>~</a:t>
                </a:r>
                <a:endParaRPr lang="it-IT" sz="200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59433" name="Group 18"/>
            <p:cNvGrpSpPr>
              <a:grpSpLocks/>
            </p:cNvGrpSpPr>
            <p:nvPr/>
          </p:nvGrpSpPr>
          <p:grpSpPr bwMode="auto">
            <a:xfrm>
              <a:off x="3770" y="1900"/>
              <a:ext cx="866" cy="306"/>
              <a:chOff x="3761" y="1626"/>
              <a:chExt cx="866" cy="306"/>
            </a:xfrm>
          </p:grpSpPr>
          <p:sp>
            <p:nvSpPr>
              <p:cNvPr id="59436" name="Text Box 19"/>
              <p:cNvSpPr txBox="1">
                <a:spLocks noChangeArrowheads="1"/>
              </p:cNvSpPr>
              <p:nvPr/>
            </p:nvSpPr>
            <p:spPr bwMode="auto">
              <a:xfrm>
                <a:off x="3761" y="1682"/>
                <a:ext cx="86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ja-JP" sz="2000">
                    <a:solidFill>
                      <a:schemeClr val="accent2"/>
                    </a:solidFill>
                    <a:latin typeface="Symbol" pitchFamily="18" charset="2"/>
                    <a:ea typeface="ＭＳ Ｐゴシック" pitchFamily="34" charset="-128"/>
                  </a:rPr>
                  <a:t>c</a:t>
                </a:r>
                <a:r>
                  <a:rPr lang="en-US" altLang="ja-JP" sz="2000" baseline="30000">
                    <a:solidFill>
                      <a:schemeClr val="accent2"/>
                    </a:solidFill>
                    <a:latin typeface="Symbol" pitchFamily="18" charset="2"/>
                    <a:ea typeface="ＭＳ Ｐゴシック" pitchFamily="34" charset="-128"/>
                  </a:rPr>
                  <a:t>0</a:t>
                </a:r>
                <a:r>
                  <a:rPr lang="en-US" altLang="ja-JP" sz="2000" baseline="-25000">
                    <a:solidFill>
                      <a:schemeClr val="accent2"/>
                    </a:solidFill>
                    <a:latin typeface="Symbol" pitchFamily="18" charset="2"/>
                    <a:ea typeface="ＭＳ Ｐゴシック" pitchFamily="34" charset="-128"/>
                  </a:rPr>
                  <a:t>3 </a:t>
                </a:r>
                <a:r>
                  <a:rPr lang="en-US" altLang="ja-JP" sz="2000">
                    <a:solidFill>
                      <a:schemeClr val="accent2"/>
                    </a:solidFill>
                    <a:latin typeface="Times New Roman" pitchFamily="18" charset="0"/>
                    <a:ea typeface="ＭＳ Ｐゴシック" pitchFamily="34" charset="-128"/>
                  </a:rPr>
                  <a:t>→ </a:t>
                </a:r>
                <a:r>
                  <a:rPr lang="en-US" altLang="ja-JP" sz="2000">
                    <a:solidFill>
                      <a:schemeClr val="accent2"/>
                    </a:solidFill>
                    <a:latin typeface="Symbol" pitchFamily="18" charset="2"/>
                    <a:ea typeface="ＭＳ Ｐゴシック" pitchFamily="34" charset="-128"/>
                  </a:rPr>
                  <a:t>c</a:t>
                </a:r>
                <a:r>
                  <a:rPr lang="en-US" altLang="ja-JP" sz="2000" baseline="30000">
                    <a:solidFill>
                      <a:schemeClr val="accent2"/>
                    </a:solidFill>
                    <a:latin typeface="Symbol" pitchFamily="18" charset="2"/>
                    <a:ea typeface="ＭＳ Ｐゴシック" pitchFamily="34" charset="-128"/>
                  </a:rPr>
                  <a:t>0</a:t>
                </a:r>
                <a:r>
                  <a:rPr lang="en-US" altLang="ja-JP" sz="2000" baseline="-25000">
                    <a:solidFill>
                      <a:schemeClr val="accent2"/>
                    </a:solidFill>
                    <a:latin typeface="Symbol" pitchFamily="18" charset="2"/>
                    <a:ea typeface="ＭＳ Ｐゴシック" pitchFamily="34" charset="-128"/>
                  </a:rPr>
                  <a:t>1 </a:t>
                </a:r>
                <a:r>
                  <a:rPr lang="en-US" altLang="ja-JP" sz="2000">
                    <a:solidFill>
                      <a:schemeClr val="accent2"/>
                    </a:solidFill>
                    <a:ea typeface="ＭＳ Ｐゴシック" pitchFamily="34" charset="-128"/>
                  </a:rPr>
                  <a:t>ll</a:t>
                </a:r>
                <a:r>
                  <a:rPr lang="en-US" altLang="ja-JP" sz="2000" b="0" baseline="-25000">
                    <a:solidFill>
                      <a:schemeClr val="accent2"/>
                    </a:solidFill>
                    <a:latin typeface="Symbol" pitchFamily="18" charset="2"/>
                    <a:ea typeface="ＭＳ Ｐゴシック" pitchFamily="34" charset="-128"/>
                  </a:rPr>
                  <a:t> </a:t>
                </a:r>
                <a:endParaRPr lang="it-IT" sz="2000" b="0">
                  <a:solidFill>
                    <a:schemeClr val="accent2"/>
                  </a:solidFill>
                  <a:latin typeface="Symbol" pitchFamily="18" charset="2"/>
                </a:endParaRPr>
              </a:p>
            </p:txBody>
          </p:sp>
          <p:sp>
            <p:nvSpPr>
              <p:cNvPr id="59437" name="Text Box 20"/>
              <p:cNvSpPr txBox="1">
                <a:spLocks noChangeArrowheads="1"/>
              </p:cNvSpPr>
              <p:nvPr/>
            </p:nvSpPr>
            <p:spPr bwMode="auto">
              <a:xfrm>
                <a:off x="3762" y="1628"/>
                <a:ext cx="20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ja-JP" altLang="en-US" sz="2000">
                    <a:solidFill>
                      <a:schemeClr val="accent2"/>
                    </a:solidFill>
                    <a:ea typeface="ＭＳ Ｐゴシック" pitchFamily="34" charset="-128"/>
                  </a:rPr>
                  <a:t>~</a:t>
                </a:r>
                <a:endParaRPr lang="it-IT" sz="20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59438" name="Text Box 21"/>
              <p:cNvSpPr txBox="1">
                <a:spLocks noChangeArrowheads="1"/>
              </p:cNvSpPr>
              <p:nvPr/>
            </p:nvSpPr>
            <p:spPr bwMode="auto">
              <a:xfrm>
                <a:off x="4177" y="1626"/>
                <a:ext cx="20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ja-JP" altLang="en-US" sz="2000">
                    <a:solidFill>
                      <a:schemeClr val="accent2"/>
                    </a:solidFill>
                    <a:ea typeface="ＭＳ Ｐゴシック" pitchFamily="34" charset="-128"/>
                  </a:rPr>
                  <a:t>~</a:t>
                </a:r>
                <a:endParaRPr lang="it-IT" sz="200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59434" name="Text Box 22"/>
            <p:cNvSpPr txBox="1">
              <a:spLocks noChangeArrowheads="1"/>
            </p:cNvSpPr>
            <p:nvPr/>
          </p:nvSpPr>
          <p:spPr bwMode="auto">
            <a:xfrm>
              <a:off x="3478" y="3524"/>
              <a:ext cx="72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400">
                  <a:solidFill>
                    <a:srgbClr val="990099"/>
                  </a:solidFill>
                </a:rPr>
                <a:t>Preliminary</a:t>
              </a:r>
            </a:p>
          </p:txBody>
        </p:sp>
        <p:sp>
          <p:nvSpPr>
            <p:cNvPr id="59435" name="Text Box 23"/>
            <p:cNvSpPr txBox="1">
              <a:spLocks noChangeArrowheads="1"/>
            </p:cNvSpPr>
            <p:nvPr/>
          </p:nvSpPr>
          <p:spPr bwMode="auto">
            <a:xfrm>
              <a:off x="3242" y="2525"/>
              <a:ext cx="55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400"/>
                <a:t>ATLAS</a:t>
              </a:r>
            </a:p>
          </p:txBody>
        </p:sp>
      </p:grpSp>
      <p:graphicFrame>
        <p:nvGraphicFramePr>
          <p:cNvPr id="984088" name="Group 24"/>
          <p:cNvGraphicFramePr>
            <a:graphicFrameLocks noGrp="1"/>
          </p:cNvGraphicFramePr>
          <p:nvPr/>
        </p:nvGraphicFramePr>
        <p:xfrm>
          <a:off x="4622800" y="2743200"/>
          <a:ext cx="4521200" cy="1976756"/>
        </p:xfrm>
        <a:graphic>
          <a:graphicData uri="http://schemas.openxmlformats.org/drawingml/2006/table">
            <a:tbl>
              <a:tblPr/>
              <a:tblGrid>
                <a:gridCol w="1473200"/>
                <a:gridCol w="1614488"/>
                <a:gridCol w="1433512"/>
              </a:tblGrid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Parameter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Without cuts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Exp. value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</a:t>
                      </a:r>
                      <a:r>
                        <a:rPr kumimoji="0" lang="en-US" altLang="ja-JP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pitchFamily="34" charset="-128"/>
                        </a:rPr>
                        <a:t>1</a:t>
                      </a:r>
                      <a:endParaRPr kumimoji="0" lang="en-US" altLang="ja-JP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68±92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103.35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</a:t>
                      </a:r>
                      <a:r>
                        <a:rPr kumimoji="0" lang="en-US" altLang="ja-JP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</a:t>
                      </a:r>
                      <a:r>
                        <a:rPr kumimoji="0" lang="en-US" altLang="ja-JP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-M</a:t>
                      </a:r>
                      <a:r>
                        <a:rPr kumimoji="0" lang="en-US" altLang="ja-JP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1</a:t>
                      </a:r>
                      <a:endParaRPr kumimoji="0" lang="en-US" altLang="ja-JP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57.7±1.0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57.03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</a:t>
                      </a:r>
                      <a:r>
                        <a:rPr kumimoji="0" lang="en-US" altLang="ja-JP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3</a:t>
                      </a:r>
                      <a:r>
                        <a:rPr kumimoji="0" lang="en-US" altLang="ja-JP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-M</a:t>
                      </a:r>
                      <a:r>
                        <a:rPr kumimoji="0" lang="en-US" altLang="ja-JP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1</a:t>
                      </a:r>
                      <a:endParaRPr kumimoji="0" lang="en-US" altLang="ja-JP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77.6±1.0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76.41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59423" name="Text Box 46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4400">
                <a:solidFill>
                  <a:schemeClr val="bg1"/>
                </a:solidFill>
                <a:latin typeface="Cataneo BT"/>
                <a:ea typeface="ＭＳ Ｐゴシック" pitchFamily="34" charset="-128"/>
              </a:rPr>
              <a:t>Focus Point: Leptons</a:t>
            </a:r>
          </a:p>
        </p:txBody>
      </p:sp>
      <p:sp>
        <p:nvSpPr>
          <p:cNvPr id="59424" name="Rectangle 47"/>
          <p:cNvSpPr>
            <a:spLocks noChangeArrowheads="1"/>
          </p:cNvSpPr>
          <p:nvPr/>
        </p:nvSpPr>
        <p:spPr bwMode="auto">
          <a:xfrm>
            <a:off x="7315200" y="2133600"/>
            <a:ext cx="1582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hlink"/>
                </a:solidFill>
              </a:rPr>
              <a:t>Tovey, PPC’07</a:t>
            </a:r>
          </a:p>
        </p:txBody>
      </p:sp>
      <p:sp>
        <p:nvSpPr>
          <p:cNvPr id="59425" name="Text Box 48"/>
          <p:cNvSpPr txBox="1">
            <a:spLocks noChangeArrowheads="1"/>
          </p:cNvSpPr>
          <p:nvPr/>
        </p:nvSpPr>
        <p:spPr bwMode="auto">
          <a:xfrm>
            <a:off x="4525963" y="5105400"/>
            <a:ext cx="45720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Similar analysis: Error (M2-M1)~ 0.5 GeV</a:t>
            </a:r>
          </a:p>
          <a:p>
            <a:r>
              <a:rPr lang="en-US">
                <a:solidFill>
                  <a:srgbClr val="CC3300"/>
                </a:solidFill>
              </a:rPr>
              <a:t>                            </a:t>
            </a:r>
            <a:r>
              <a:rPr lang="en-US" sz="1600">
                <a:solidFill>
                  <a:srgbClr val="009999"/>
                </a:solidFill>
              </a:rPr>
              <a:t>G. Moortgat-Pick ‘ 07</a:t>
            </a:r>
          </a:p>
          <a:p>
            <a:endParaRPr lang="en-US" sz="1600">
              <a:solidFill>
                <a:srgbClr val="CC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786BD5-450D-46AD-B95D-DE1A0F994AE7}" type="slidenum">
              <a:rPr lang="ja-JP" altLang="en-US"/>
              <a:pPr>
                <a:defRPr/>
              </a:pPr>
              <a:t>32</a:t>
            </a:fld>
            <a:endParaRPr lang="en-US" altLang="ja-JP"/>
          </a:p>
        </p:txBody>
      </p:sp>
      <p:sp>
        <p:nvSpPr>
          <p:cNvPr id="15368" name="Line 30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9" name="Line 1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5370" name="Picture 13" descr="propagation-ref-relic-v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3052763"/>
            <a:ext cx="4114800" cy="296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1" name="Line 1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5372" name="Picture 15" descr="propagation-ref-mu-v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731838"/>
            <a:ext cx="3017838" cy="217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3" name="Line 1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5374" name="Picture 14" descr="propagation-ref-tanbeta-v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08325" y="731838"/>
            <a:ext cx="3017838" cy="217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5" name="Line 1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0" y="0"/>
            <a:ext cx="9144000" cy="7127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en-US" altLang="ja-JP" sz="4000"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ea typeface="ＭＳ Ｐゴシック" pitchFamily="34" charset="-128"/>
                <a:cs typeface="+mn-cs"/>
              </a:rPr>
              <a:t>W</a:t>
            </a:r>
            <a:r>
              <a:rPr lang="en-US" altLang="ja-JP" sz="4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h</a:t>
            </a:r>
            <a:r>
              <a:rPr lang="en-US" altLang="ja-JP" sz="4000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2</a:t>
            </a:r>
            <a:r>
              <a:rPr lang="en-US" altLang="ja-JP" sz="4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 Determination</a:t>
            </a:r>
          </a:p>
        </p:txBody>
      </p:sp>
      <p:sp>
        <p:nvSpPr>
          <p:cNvPr id="15377" name="Line 2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274638" y="6035675"/>
            <a:ext cx="8594725" cy="528638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LHC Goal: D</a:t>
            </a:r>
            <a:r>
              <a:rPr lang="en-US" sz="2800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21</a:t>
            </a: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and D</a:t>
            </a:r>
            <a:r>
              <a:rPr lang="en-US" sz="2800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31</a:t>
            </a: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 at 1-2% and gluino mass at 5%</a:t>
            </a:r>
          </a:p>
        </p:txBody>
      </p:sp>
      <p:sp>
        <p:nvSpPr>
          <p:cNvPr id="15379" name="Line 2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5362" name="Object 6"/>
          <p:cNvGraphicFramePr>
            <a:graphicFrameLocks noChangeAspect="1"/>
          </p:cNvGraphicFramePr>
          <p:nvPr/>
        </p:nvGraphicFramePr>
        <p:xfrm>
          <a:off x="1905000" y="1006475"/>
          <a:ext cx="1077913" cy="650875"/>
        </p:xfrm>
        <a:graphic>
          <a:graphicData uri="http://schemas.openxmlformats.org/presentationml/2006/ole">
            <p:oleObj spid="_x0000_s15362" name="Equation" r:id="rId7" imgW="711000" imgH="431640" progId="Equation.3">
              <p:embed/>
            </p:oleObj>
          </a:graphicData>
        </a:graphic>
      </p:graphicFrame>
      <p:sp>
        <p:nvSpPr>
          <p:cNvPr id="15380" name="Line 2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4419600" y="1006475"/>
          <a:ext cx="1444625" cy="649288"/>
        </p:xfrm>
        <a:graphic>
          <a:graphicData uri="http://schemas.openxmlformats.org/presentationml/2006/ole">
            <p:oleObj spid="_x0000_s15363" name="Equation" r:id="rId8" imgW="952200" imgH="431640" progId="Equation.3">
              <p:embed/>
            </p:oleObj>
          </a:graphicData>
        </a:graphic>
      </p:graphicFrame>
      <p:sp>
        <p:nvSpPr>
          <p:cNvPr id="15381" name="Line 2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4648200" y="3276600"/>
          <a:ext cx="1687513" cy="838200"/>
        </p:xfrm>
        <a:graphic>
          <a:graphicData uri="http://schemas.openxmlformats.org/presentationml/2006/ole">
            <p:oleObj spid="_x0000_s15364" name="Equation" r:id="rId9" imgW="838080" imgH="419040" progId="Equation.3">
              <p:embed/>
            </p:oleObj>
          </a:graphicData>
        </a:graphic>
      </p:graphicFrame>
      <p:sp>
        <p:nvSpPr>
          <p:cNvPr id="15382" name="Line 2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5383" name="Picture 16" descr="propagation-ref-mhalf-v1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26163" y="731838"/>
            <a:ext cx="3017837" cy="217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84" name="Line 2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7529513" y="1554163"/>
          <a:ext cx="1385887" cy="668337"/>
        </p:xfrm>
        <a:graphic>
          <a:graphicData uri="http://schemas.openxmlformats.org/presentationml/2006/ole">
            <p:oleObj spid="_x0000_s15365" name="Equation" r:id="rId11" imgW="914400" imgH="444240" progId="Equation.3">
              <p:embed/>
            </p:oleObj>
          </a:graphicData>
        </a:graphic>
      </p:graphicFrame>
      <p:sp>
        <p:nvSpPr>
          <p:cNvPr id="15385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ight Brace 14"/>
          <p:cNvSpPr/>
          <p:nvPr/>
        </p:nvSpPr>
        <p:spPr>
          <a:xfrm rot="5400000">
            <a:off x="4381500" y="-1371600"/>
            <a:ext cx="381000" cy="8763000"/>
          </a:xfrm>
          <a:prstGeom prst="rightBrace">
            <a:avLst>
              <a:gd name="adj1" fmla="val 38218"/>
              <a:gd name="adj2" fmla="val 5018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2800" b="0"/>
          </a:p>
        </p:txBody>
      </p:sp>
      <p:sp>
        <p:nvSpPr>
          <p:cNvPr id="15387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Slide Number Placeholder 5"/>
          <p:cNvSpPr txBox="1">
            <a:spLocks noGrp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DAD3A5B4-6EBF-420B-A6AA-DE9CE6E9E495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32</a:t>
            </a:fld>
            <a:endParaRPr lang="en-US" altLang="ja-JP" sz="140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15389" name="Line 2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75E54402-4F9C-480F-BC84-3CA2DBD4C7DE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32</a:t>
            </a:fld>
            <a:endParaRPr lang="en-US" altLang="ja-JP" sz="1400" dirty="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15391" name="Line 29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92" name="Rectangle 31"/>
          <p:cNvSpPr>
            <a:spLocks noChangeArrowheads="1"/>
          </p:cNvSpPr>
          <p:nvPr/>
        </p:nvSpPr>
        <p:spPr bwMode="auto">
          <a:xfrm>
            <a:off x="6858000" y="3429000"/>
            <a:ext cx="2286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009900"/>
                </a:solidFill>
              </a:rPr>
              <a:t>Dutta, Flanagan, Kamon, Krislock, to appear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CC4722-D756-4EDD-9417-4BABF79B35B0}" type="slidenum">
              <a:rPr lang="ja-JP" altLang="en-US"/>
              <a:pPr>
                <a:defRPr/>
              </a:pPr>
              <a:t>33</a:t>
            </a:fld>
            <a:endParaRPr lang="en-US" altLang="ja-JP"/>
          </a:p>
        </p:txBody>
      </p:sp>
      <p:sp>
        <p:nvSpPr>
          <p:cNvPr id="16391" name="Line 16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2" name="Line 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1029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ja-JP" sz="5400">
                <a:solidFill>
                  <a:srgbClr val="FFFF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Case 4 : Non-U SUGRA</a:t>
            </a:r>
            <a:endParaRPr lang="en-US" altLang="ja-JP" sz="5400" i="1">
              <a:solidFill>
                <a:srgbClr val="FFFF66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ea typeface="ＭＳ Ｐゴシック" pitchFamily="34" charset="-128"/>
              <a:cs typeface="+mn-cs"/>
            </a:endParaRPr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04800" y="838200"/>
            <a:ext cx="8458200" cy="23447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Nature may not be so kind …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Our studies have been done based on a minimal scenario(=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mSUGRA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)…</a:t>
            </a: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Let’s consider a non-universal scenario: Higgs non-universality: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Hu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Hd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(most plausible extension)</a:t>
            </a:r>
          </a:p>
          <a:p>
            <a:pPr algn="just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easy to explain the DM content: </a:t>
            </a:r>
          </a:p>
          <a:p>
            <a:pPr algn="just">
              <a:defRPr/>
            </a:pPr>
            <a:r>
              <a:rPr lang="en-US" sz="24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1) Reduce </a:t>
            </a:r>
            <a:r>
              <a:rPr lang="en-US" sz="2400" dirty="0">
                <a:solidFill>
                  <a:srgbClr val="009900"/>
                </a:solidFill>
                <a:latin typeface="Symbol" pitchFamily="18" charset="2"/>
                <a:cs typeface="Times New Roman" pitchFamily="18" charset="0"/>
                <a:sym typeface="Wingdings" pitchFamily="2" charset="2"/>
              </a:rPr>
              <a:t>m</a:t>
            </a:r>
            <a:r>
              <a:rPr lang="en-US" sz="24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or 2) heavy Higgs/</a:t>
            </a:r>
            <a:r>
              <a:rPr lang="en-US" sz="2400" dirty="0" err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pseudoscalar</a:t>
            </a:r>
            <a:r>
              <a:rPr lang="en-US" sz="24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(A)  resonance</a:t>
            </a:r>
            <a:endParaRPr lang="en-US" sz="2400" baseline="-25000" dirty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6" name="Line 1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0" y="3124200"/>
            <a:ext cx="9144000" cy="1692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just">
              <a:defRPr/>
            </a:pPr>
            <a:r>
              <a:rPr lang="en-US" sz="3200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Case 1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steps:</a:t>
            </a:r>
          </a:p>
          <a:p>
            <a:pPr marL="342900" indent="-342900" algn="just">
              <a:buFontTx/>
              <a:buAutoNum type="arabicParenR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Reduce Higgs coupling parameter, </a:t>
            </a:r>
            <a:r>
              <a:rPr lang="en-US" sz="2400" dirty="0">
                <a:latin typeface="Symbol" pitchFamily="18" charset="2"/>
                <a:cs typeface="Times New Roman" pitchFamily="18" charset="0"/>
                <a:sym typeface="Wingdings" pitchFamily="2" charset="2"/>
              </a:rPr>
              <a:t>m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, by increasing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m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Hu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, … </a:t>
            </a:r>
          </a:p>
          <a:p>
            <a:pPr marL="342900" indent="-342900" algn="just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 More annihilation (less abundance)  correct values of </a:t>
            </a:r>
            <a:r>
              <a:rPr lang="en-US" sz="2400" dirty="0">
                <a:latin typeface="Symbol" pitchFamily="18" charset="2"/>
                <a:cs typeface="Times New Roman" pitchFamily="18" charset="0"/>
              </a:rPr>
              <a:t>W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marL="342900" indent="-342900" algn="just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2) Find smoking gun signals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Technique to calculate </a:t>
            </a:r>
            <a:r>
              <a:rPr lang="en-US" sz="2400" dirty="0">
                <a:latin typeface="Symbol" pitchFamily="18" charset="2"/>
                <a:cs typeface="Times New Roman" pitchFamily="18" charset="0"/>
              </a:rPr>
              <a:t>W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8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8" name="Line 1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Slide Number Placeholder 5"/>
          <p:cNvSpPr txBox="1">
            <a:spLocks noGrp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46CA8159-631B-4C5C-9A33-F9F58804848E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33</a:t>
            </a:fld>
            <a:endParaRPr lang="en-US" altLang="ja-JP" sz="140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16400" name="Line 1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7CDE1ADD-13AA-4E0F-99E4-1ABA4F3E7052}" type="slidenum">
              <a:rPr lang="ja-JP" altLang="en-US" sz="1400">
                <a:latin typeface="+mj-lt"/>
                <a:ea typeface="ＭＳ Ｐゴシック" pitchFamily="34" charset="-128"/>
                <a:cs typeface="+mn-cs"/>
              </a:rPr>
              <a:pPr algn="r">
                <a:defRPr/>
              </a:pPr>
              <a:t>33</a:t>
            </a:fld>
            <a:endParaRPr lang="en-US" altLang="ja-JP" sz="1400" dirty="0"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16402" name="Line 1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6386" name="Object 8"/>
          <p:cNvGraphicFramePr>
            <a:graphicFrameLocks noChangeAspect="1"/>
          </p:cNvGraphicFramePr>
          <p:nvPr/>
        </p:nvGraphicFramePr>
        <p:xfrm>
          <a:off x="3505200" y="2057400"/>
          <a:ext cx="381000" cy="381000"/>
        </p:xfrm>
        <a:graphic>
          <a:graphicData uri="http://schemas.openxmlformats.org/presentationml/2006/ole">
            <p:oleObj spid="_x0000_s16386" name="Equation" r:id="rId4" imgW="139680" imgH="139680" progId="Equation.3">
              <p:embed/>
            </p:oleObj>
          </a:graphicData>
        </a:graphic>
      </p:graphicFrame>
      <p:sp>
        <p:nvSpPr>
          <p:cNvPr id="16403" name="Line 15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4" name="Text Box 17"/>
          <p:cNvSpPr txBox="1">
            <a:spLocks noChangeArrowheads="1"/>
          </p:cNvSpPr>
          <p:nvPr/>
        </p:nvSpPr>
        <p:spPr bwMode="auto">
          <a:xfrm>
            <a:off x="822325" y="55991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16387" name="Object 18"/>
          <p:cNvGraphicFramePr>
            <a:graphicFrameLocks noChangeAspect="1"/>
          </p:cNvGraphicFramePr>
          <p:nvPr/>
        </p:nvGraphicFramePr>
        <p:xfrm>
          <a:off x="401638" y="5638800"/>
          <a:ext cx="5446712" cy="889000"/>
        </p:xfrm>
        <a:graphic>
          <a:graphicData uri="http://schemas.openxmlformats.org/presentationml/2006/ole">
            <p:oleObj spid="_x0000_s16387" name="Equation" r:id="rId5" imgW="2108160" imgH="444240" progId="Equation.3">
              <p:embed/>
            </p:oleObj>
          </a:graphicData>
        </a:graphic>
      </p:graphicFrame>
      <p:graphicFrame>
        <p:nvGraphicFramePr>
          <p:cNvPr id="16388" name="Object 19"/>
          <p:cNvGraphicFramePr>
            <a:graphicFrameLocks noChangeAspect="1"/>
          </p:cNvGraphicFramePr>
          <p:nvPr/>
        </p:nvGraphicFramePr>
        <p:xfrm>
          <a:off x="752475" y="5029200"/>
          <a:ext cx="5122863" cy="609600"/>
        </p:xfrm>
        <a:graphic>
          <a:graphicData uri="http://schemas.openxmlformats.org/presentationml/2006/ole">
            <p:oleObj spid="_x0000_s16388" name="Equation" r:id="rId6" imgW="2273040" imgH="241200" progId="Equation.3">
              <p:embed/>
            </p:oleObj>
          </a:graphicData>
        </a:graphic>
      </p:graphicFrame>
      <p:sp>
        <p:nvSpPr>
          <p:cNvPr id="16405" name="Text Box 20"/>
          <p:cNvSpPr txBox="1">
            <a:spLocks noChangeArrowheads="1"/>
          </p:cNvSpPr>
          <p:nvPr/>
        </p:nvSpPr>
        <p:spPr bwMode="auto">
          <a:xfrm>
            <a:off x="6477000" y="5715000"/>
            <a:ext cx="1947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Where </a:t>
            </a:r>
            <a:r>
              <a:rPr lang="en-US" sz="2000" i="1"/>
              <a:t>D</a:t>
            </a:r>
            <a:r>
              <a:rPr lang="en-US" sz="2000" baseline="-25000"/>
              <a:t>0</a:t>
            </a:r>
            <a:r>
              <a:rPr lang="en-US" sz="2000"/>
              <a:t>&lt;0.23</a:t>
            </a:r>
          </a:p>
        </p:txBody>
      </p:sp>
      <p:sp>
        <p:nvSpPr>
          <p:cNvPr id="16406" name="Text Box 21"/>
          <p:cNvSpPr txBox="1">
            <a:spLocks noChangeArrowheads="1"/>
          </p:cNvSpPr>
          <p:nvPr/>
        </p:nvSpPr>
        <p:spPr bwMode="auto">
          <a:xfrm>
            <a:off x="1066800" y="6491288"/>
            <a:ext cx="35925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For low and intermediate tan</a:t>
            </a:r>
            <a:r>
              <a:rPr lang="en-US">
                <a:latin typeface="Symbol" pitchFamily="18" charset="2"/>
              </a:rPr>
              <a:t>b...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FA7C33-D6D8-4FBE-BC09-5B3BE7345517}" type="slidenum">
              <a:rPr lang="ja-JP" altLang="en-US"/>
              <a:pPr>
                <a:defRPr/>
              </a:pPr>
              <a:t>34</a:t>
            </a:fld>
            <a:endParaRPr lang="en-US" altLang="ja-JP"/>
          </a:p>
        </p:txBody>
      </p:sp>
      <p:sp>
        <p:nvSpPr>
          <p:cNvPr id="60419" name="Line 15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20" name="Line 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Footer Placeholder 4"/>
          <p:cNvSpPr txBox="1">
            <a:spLocks noGrp="1"/>
          </p:cNvSpPr>
          <p:nvPr/>
        </p:nvSpPr>
        <p:spPr bwMode="auto">
          <a:xfrm>
            <a:off x="2133600" y="6381750"/>
            <a:ext cx="51196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US" altLang="ja-JP" sz="1400">
                <a:latin typeface="Tahoma" pitchFamily="34" charset="0"/>
                <a:ea typeface="ＭＳ Ｐゴシック" pitchFamily="34" charset="-128"/>
              </a:rPr>
              <a:t>Testing mSUGRA and Extensions…</a:t>
            </a:r>
          </a:p>
          <a:p>
            <a:pPr algn="ctr"/>
            <a:endParaRPr lang="en-US" altLang="ja-JP" sz="1400">
              <a:ea typeface="ＭＳ Ｐゴシック" pitchFamily="34" charset="-128"/>
            </a:endParaRPr>
          </a:p>
        </p:txBody>
      </p:sp>
      <p:sp>
        <p:nvSpPr>
          <p:cNvPr id="60422" name="Line 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23" name="Slide Number Placeholder 5"/>
          <p:cNvSpPr txBox="1">
            <a:spLocks noGrp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AE76FC4-78F5-4322-BBFB-5F107661443B}" type="slidenum">
              <a:rPr lang="ja-JP" altLang="en-US" sz="1400">
                <a:ea typeface="ＭＳ Ｐゴシック" pitchFamily="34" charset="-128"/>
              </a:rPr>
              <a:pPr algn="r"/>
              <a:t>34</a:t>
            </a:fld>
            <a:endParaRPr lang="en-US" altLang="ja-JP" sz="1400">
              <a:ea typeface="ＭＳ Ｐゴシック" pitchFamily="34" charset="-128"/>
            </a:endParaRPr>
          </a:p>
        </p:txBody>
      </p:sp>
      <p:sp>
        <p:nvSpPr>
          <p:cNvPr id="60424" name="Line 1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0425" name="Picture 3" descr="C:\Docs\teruki\Talk\ResearchTalk\2009\090323_String_Pheno_with_Dark_Matter\NU-Observables-031809_select_Page_1.jpg"/>
          <p:cNvPicPr>
            <a:picLocks noChangeAspect="1" noChangeArrowheads="1"/>
          </p:cNvPicPr>
          <p:nvPr/>
        </p:nvPicPr>
        <p:blipFill>
          <a:blip r:embed="rId3" cstate="print"/>
          <a:srcRect l="5952" t="19868" r="5952" b="3973"/>
          <a:stretch>
            <a:fillRect/>
          </a:stretch>
        </p:blipFill>
        <p:spPr bwMode="auto">
          <a:xfrm>
            <a:off x="0" y="685800"/>
            <a:ext cx="9144000" cy="591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6" name="Line 1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029"/>
          <p:cNvSpPr>
            <a:spLocks noChangeArrowheads="1"/>
          </p:cNvSpPr>
          <p:nvPr/>
        </p:nvSpPr>
        <p:spPr bwMode="auto">
          <a:xfrm>
            <a:off x="0" y="0"/>
            <a:ext cx="9144000" cy="7127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ja-JP" sz="4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Reference Point</a:t>
            </a:r>
            <a:endParaRPr lang="en-US" altLang="ja-JP" sz="40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ＭＳ Ｐゴシック" pitchFamily="34" charset="-128"/>
              <a:cs typeface="+mn-cs"/>
            </a:endParaRPr>
          </a:p>
        </p:txBody>
      </p:sp>
      <p:sp>
        <p:nvSpPr>
          <p:cNvPr id="60428" name="Line 1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29" name="Rectangle 11"/>
          <p:cNvSpPr>
            <a:spLocks noChangeArrowheads="1"/>
          </p:cNvSpPr>
          <p:nvPr/>
        </p:nvSpPr>
        <p:spPr bwMode="auto">
          <a:xfrm>
            <a:off x="5715000" y="2743200"/>
            <a:ext cx="1774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Symbol" pitchFamily="18" charset="2"/>
                <a:cs typeface="Times New Roman" pitchFamily="18" charset="0"/>
              </a:rPr>
              <a:t>W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aseline="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=0.112</a:t>
            </a:r>
            <a:endParaRPr lang="en-US" sz="2800" b="0"/>
          </a:p>
        </p:txBody>
      </p:sp>
      <p:sp>
        <p:nvSpPr>
          <p:cNvPr id="60430" name="Line 1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31" name="Rectangle 7"/>
          <p:cNvSpPr>
            <a:spLocks noChangeArrowheads="1"/>
          </p:cNvSpPr>
          <p:nvPr/>
        </p:nvSpPr>
        <p:spPr bwMode="auto">
          <a:xfrm>
            <a:off x="152400" y="2133600"/>
            <a:ext cx="8610600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32" name="Line 1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BEST and SUSY Dilemma…</a:t>
            </a:r>
          </a:p>
        </p:txBody>
      </p:sp>
      <p:sp>
        <p:nvSpPr>
          <p:cNvPr id="3379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74853-804A-4FAA-A8C5-956B838A31E3}" type="slidenum">
              <a:rPr lang="ja-JP" altLang="en-US" smtClean="0"/>
              <a:pPr>
                <a:defRPr/>
              </a:pPr>
              <a:t>35</a:t>
            </a:fld>
            <a:endParaRPr lang="en-US" altLang="ja-JP" smtClean="0"/>
          </a:p>
        </p:txBody>
      </p:sp>
      <p:pic>
        <p:nvPicPr>
          <p:cNvPr id="6144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905000"/>
            <a:ext cx="6705600" cy="458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5" name="TextBox 4"/>
          <p:cNvSpPr txBox="1">
            <a:spLocks noChangeArrowheads="1"/>
          </p:cNvSpPr>
          <p:nvPr/>
        </p:nvSpPr>
        <p:spPr bwMode="auto">
          <a:xfrm>
            <a:off x="990600" y="990600"/>
            <a:ext cx="73580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000000"/>
                </a:solidFill>
                <a:latin typeface="Times New Roman" pitchFamily="18" charset="0"/>
              </a:rPr>
              <a:t>In this scenario we have W’s in the final states: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End Point Techniques with BEST</a:t>
            </a:r>
          </a:p>
        </p:txBody>
      </p:sp>
      <p:sp>
        <p:nvSpPr>
          <p:cNvPr id="378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1908AE-B561-4477-98D7-3EC924FFDB41}" type="slidenum">
              <a:rPr lang="ja-JP" altLang="en-US" smtClean="0"/>
              <a:pPr>
                <a:defRPr/>
              </a:pPr>
              <a:t>36</a:t>
            </a:fld>
            <a:endParaRPr lang="en-US" altLang="ja-JP" smtClean="0"/>
          </a:p>
        </p:txBody>
      </p:sp>
      <p:pic>
        <p:nvPicPr>
          <p:cNvPr id="62468" name="Picture 5" descr="BEST-Pheno11_Page_36.jpg"/>
          <p:cNvPicPr>
            <a:picLocks noChangeAspect="1"/>
          </p:cNvPicPr>
          <p:nvPr/>
        </p:nvPicPr>
        <p:blipFill>
          <a:blip r:embed="rId2" cstate="print"/>
          <a:srcRect t="18520" b="5292"/>
          <a:stretch>
            <a:fillRect/>
          </a:stretch>
        </p:blipFill>
        <p:spPr bwMode="auto">
          <a:xfrm>
            <a:off x="228600" y="990600"/>
            <a:ext cx="8686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9" name="TextBox 6"/>
          <p:cNvSpPr txBox="1">
            <a:spLocks noChangeArrowheads="1"/>
          </p:cNvSpPr>
          <p:nvPr/>
        </p:nvSpPr>
        <p:spPr bwMode="auto">
          <a:xfrm>
            <a:off x="457200" y="6488113"/>
            <a:ext cx="4699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Significance improves 5 times with BEST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6477000" y="1752600"/>
            <a:ext cx="24384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1044"/>
          <p:cNvSpPr>
            <a:spLocks noChangeArrowheads="1"/>
          </p:cNvSpPr>
          <p:nvPr/>
        </p:nvSpPr>
        <p:spPr bwMode="auto">
          <a:xfrm>
            <a:off x="6553200" y="1828800"/>
            <a:ext cx="2438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ja-JP" altLang="en-US" sz="1200">
                <a:ea typeface="ＭＳ Ｐゴシック" pitchFamily="34" charset="-128"/>
              </a:rPr>
              <a:t> </a:t>
            </a:r>
            <a:r>
              <a:rPr lang="en-US" altLang="ja-JP" sz="1200" i="1" dirty="0" err="1">
                <a:ea typeface="ＭＳ Ｐゴシック" pitchFamily="34" charset="-128"/>
              </a:rPr>
              <a:t>N</a:t>
            </a:r>
            <a:r>
              <a:rPr lang="en-US" altLang="ja-JP" sz="1200" i="1" baseline="-25000" dirty="0" err="1">
                <a:ea typeface="ＭＳ Ｐゴシック" pitchFamily="34" charset="-128"/>
              </a:rPr>
              <a:t>jet</a:t>
            </a:r>
            <a:r>
              <a:rPr lang="en-US" altLang="ja-JP" sz="1200" dirty="0">
                <a:ea typeface="ＭＳ Ｐゴシック" pitchFamily="34" charset="-128"/>
              </a:rPr>
              <a:t> &gt; 4,   </a:t>
            </a:r>
            <a:r>
              <a:rPr lang="en-US" altLang="ja-JP" sz="1200" i="1" dirty="0" err="1">
                <a:ea typeface="ＭＳ Ｐゴシック" pitchFamily="34" charset="-128"/>
              </a:rPr>
              <a:t>p</a:t>
            </a:r>
            <a:r>
              <a:rPr lang="en-US" altLang="ja-JP" sz="1200" i="1" baseline="-25000" dirty="0" err="1">
                <a:ea typeface="ＭＳ Ｐゴシック" pitchFamily="34" charset="-128"/>
              </a:rPr>
              <a:t>T</a:t>
            </a:r>
            <a:r>
              <a:rPr lang="en-US" altLang="ja-JP" sz="1200" dirty="0">
                <a:ea typeface="ＭＳ Ｐゴシック" pitchFamily="34" charset="-128"/>
              </a:rPr>
              <a:t> &gt; 30</a:t>
            </a:r>
          </a:p>
          <a:p>
            <a:pPr>
              <a:buFont typeface="Wingdings" pitchFamily="2" charset="2"/>
              <a:buChar char="Ø"/>
            </a:pPr>
            <a:r>
              <a:rPr lang="ja-JP" altLang="en-US" sz="1200">
                <a:ea typeface="ＭＳ Ｐゴシック" pitchFamily="34" charset="-128"/>
              </a:rPr>
              <a:t> </a:t>
            </a:r>
            <a:r>
              <a:rPr lang="en-US" altLang="ja-JP" sz="1200" i="1" dirty="0">
                <a:ea typeface="ＭＳ Ｐゴシック" pitchFamily="34" charset="-128"/>
              </a:rPr>
              <a:t>E</a:t>
            </a:r>
            <a:r>
              <a:rPr lang="en-US" altLang="ja-JP" sz="1200" baseline="-25000" dirty="0">
                <a:ea typeface="ＭＳ Ｐゴシック" pitchFamily="34" charset="-128"/>
              </a:rPr>
              <a:t>T</a:t>
            </a:r>
            <a:r>
              <a:rPr lang="en-US" altLang="ja-JP" sz="1200" baseline="30000" dirty="0">
                <a:ea typeface="ＭＳ Ｐゴシック" pitchFamily="34" charset="-128"/>
              </a:rPr>
              <a:t>j1,2</a:t>
            </a:r>
            <a:r>
              <a:rPr lang="en-US" altLang="ja-JP" sz="1200" dirty="0">
                <a:ea typeface="ＭＳ Ｐゴシック" pitchFamily="34" charset="-128"/>
              </a:rPr>
              <a:t> &gt; 100, </a:t>
            </a:r>
            <a:r>
              <a:rPr lang="en-US" altLang="ja-JP" sz="1200" i="1" dirty="0" err="1">
                <a:ea typeface="ＭＳ Ｐゴシック" pitchFamily="34" charset="-128"/>
              </a:rPr>
              <a:t>E</a:t>
            </a:r>
            <a:r>
              <a:rPr lang="en-US" altLang="ja-JP" sz="1200" baseline="-25000" dirty="0" err="1">
                <a:ea typeface="ＭＳ Ｐゴシック" pitchFamily="34" charset="-128"/>
              </a:rPr>
              <a:t>T</a:t>
            </a:r>
            <a:r>
              <a:rPr lang="en-US" altLang="ja-JP" sz="1200" baseline="30000" dirty="0" err="1">
                <a:ea typeface="ＭＳ Ｐゴシック" pitchFamily="34" charset="-128"/>
              </a:rPr>
              <a:t>miss</a:t>
            </a:r>
            <a:r>
              <a:rPr lang="en-US" altLang="ja-JP" sz="1200" dirty="0">
                <a:ea typeface="ＭＳ Ｐゴシック" pitchFamily="34" charset="-128"/>
              </a:rPr>
              <a:t> &gt; 180 </a:t>
            </a:r>
          </a:p>
          <a:p>
            <a:pPr>
              <a:buFont typeface="Wingdings" pitchFamily="2" charset="2"/>
              <a:buChar char="Ø"/>
            </a:pPr>
            <a:r>
              <a:rPr lang="en-US" altLang="ja-JP" sz="1200" dirty="0" err="1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E</a:t>
            </a:r>
            <a:r>
              <a:rPr lang="en-US" altLang="ja-JP" sz="1200" baseline="-25000" dirty="0" err="1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altLang="ja-JP" sz="1200" baseline="30000" dirty="0" err="1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miss</a:t>
            </a:r>
            <a:r>
              <a:rPr lang="en-US" altLang="ja-JP" sz="12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+ E</a:t>
            </a:r>
            <a:r>
              <a:rPr lang="en-US" altLang="ja-JP" sz="1200" baseline="-250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altLang="ja-JP" sz="1200" baseline="300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j1</a:t>
            </a:r>
            <a:r>
              <a:rPr lang="en-US" altLang="ja-JP" sz="12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+ E</a:t>
            </a:r>
            <a:r>
              <a:rPr lang="en-US" altLang="ja-JP" sz="1200" baseline="-250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altLang="ja-JP" sz="1200" baseline="300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j2</a:t>
            </a:r>
            <a:r>
              <a:rPr lang="en-US" altLang="ja-JP" sz="12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 &gt;  600 </a:t>
            </a:r>
            <a:r>
              <a:rPr lang="en-US" altLang="ja-JP" sz="1200" dirty="0">
                <a:ea typeface="ＭＳ Ｐゴシック" pitchFamily="34" charset="-128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altLang="ja-JP" sz="1200" dirty="0">
                <a:ea typeface="ＭＳ Ｐゴシック" pitchFamily="34" charset="-128"/>
              </a:rPr>
              <a:t> No </a:t>
            </a:r>
            <a:r>
              <a:rPr lang="en-US" altLang="ja-JP" sz="1200" i="1" dirty="0" err="1">
                <a:ea typeface="ＭＳ Ｐゴシック" pitchFamily="34" charset="-128"/>
              </a:rPr>
              <a:t>e</a:t>
            </a:r>
            <a:r>
              <a:rPr lang="en-US" altLang="ja-JP" sz="1200" dirty="0" err="1">
                <a:ea typeface="ＭＳ Ｐゴシック" pitchFamily="34" charset="-128"/>
              </a:rPr>
              <a:t>’s</a:t>
            </a:r>
            <a:r>
              <a:rPr lang="en-US" altLang="ja-JP" sz="1200" dirty="0">
                <a:ea typeface="ＭＳ Ｐゴシック" pitchFamily="34" charset="-128"/>
              </a:rPr>
              <a:t>, </a:t>
            </a:r>
            <a:r>
              <a:rPr lang="en-US" altLang="ja-JP" sz="1200" i="1" dirty="0">
                <a:latin typeface="Symbol" pitchFamily="18" charset="2"/>
                <a:ea typeface="ＭＳ Ｐゴシック" pitchFamily="34" charset="-128"/>
              </a:rPr>
              <a:t>m</a:t>
            </a:r>
            <a:r>
              <a:rPr lang="en-US" altLang="ja-JP" sz="1200" dirty="0">
                <a:ea typeface="ＭＳ Ｐゴシック" pitchFamily="34" charset="-128"/>
              </a:rPr>
              <a:t>’s with </a:t>
            </a:r>
            <a:r>
              <a:rPr lang="en-US" altLang="ja-JP" sz="1200" i="1" dirty="0" err="1">
                <a:ea typeface="ＭＳ Ｐゴシック" pitchFamily="34" charset="-128"/>
              </a:rPr>
              <a:t>p</a:t>
            </a:r>
            <a:r>
              <a:rPr lang="en-US" altLang="ja-JP" sz="1200" baseline="-25000" dirty="0" err="1">
                <a:ea typeface="ＭＳ Ｐゴシック" pitchFamily="34" charset="-128"/>
              </a:rPr>
              <a:t>T</a:t>
            </a:r>
            <a:r>
              <a:rPr lang="en-US" altLang="ja-JP" sz="1200" dirty="0">
                <a:ea typeface="ＭＳ Ｐゴシック" pitchFamily="34" charset="-128"/>
              </a:rPr>
              <a:t> &gt; 5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8AE517-4453-4849-9765-28B2CB5079F0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875532" name="Line 12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875527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pic>
        <p:nvPicPr>
          <p:cNvPr id="875522" name="Picture 4" descr="C:\Docs\teruki\Talk\ResearchTalk\2009\090323_String_Pheno_with_Dark_Matter\NU-Observables-031809_select_Page_6.jpg"/>
          <p:cNvPicPr>
            <a:picLocks noChangeAspect="1" noChangeArrowheads="1"/>
          </p:cNvPicPr>
          <p:nvPr/>
        </p:nvPicPr>
        <p:blipFill>
          <a:blip r:embed="rId3" cstate="print"/>
          <a:srcRect l="5962" t="13269" r="5962" b="5309"/>
          <a:stretch>
            <a:fillRect/>
          </a:stretch>
        </p:blipFill>
        <p:spPr bwMode="auto">
          <a:xfrm>
            <a:off x="304800" y="990600"/>
            <a:ext cx="8077200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5528" name="Line 8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875524" name="Slide Number Placeholder 5"/>
          <p:cNvSpPr txBox="1">
            <a:spLocks noGrp="1"/>
          </p:cNvSpPr>
          <p:nvPr/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E9CF9F2-8892-4D74-B245-B155BE89481D}" type="slidenum">
              <a:rPr lang="ja-JP" altLang="en-US" sz="1400" smtClean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rPr>
              <a:pPr algn="r"/>
              <a:t>37</a:t>
            </a:fld>
            <a:endParaRPr lang="en-US" altLang="ja-JP" sz="1400" smtClean="0">
              <a:solidFill>
                <a:srgbClr val="000000"/>
              </a:solidFill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875529" name="Line 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9" name="Rectangle 1029"/>
          <p:cNvSpPr>
            <a:spLocks noChangeArrowheads="1"/>
          </p:cNvSpPr>
          <p:nvPr/>
        </p:nvSpPr>
        <p:spPr bwMode="auto">
          <a:xfrm>
            <a:off x="0" y="0"/>
            <a:ext cx="9144000" cy="7127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ja-JP" sz="400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Decays at Reference Point</a:t>
            </a:r>
            <a:endParaRPr lang="en-US" altLang="ja-JP" sz="4000" i="1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ＭＳ Ｐゴシック" pitchFamily="34" charset="-128"/>
              <a:cs typeface="+mn-cs"/>
            </a:endParaRPr>
          </a:p>
        </p:txBody>
      </p:sp>
      <p:sp>
        <p:nvSpPr>
          <p:cNvPr id="875530" name="Line 1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875526" name="Text Box 6"/>
          <p:cNvSpPr txBox="1">
            <a:spLocks noChangeArrowheads="1"/>
          </p:cNvSpPr>
          <p:nvPr/>
        </p:nvSpPr>
        <p:spPr bwMode="auto">
          <a:xfrm>
            <a:off x="685800" y="5410200"/>
            <a:ext cx="7543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So far we have used observables with:</a:t>
            </a:r>
          </a:p>
          <a:p>
            <a:r>
              <a:rPr lang="en-US" sz="2000" smtClean="0">
                <a:solidFill>
                  <a:srgbClr val="000000"/>
                </a:solidFill>
                <a:latin typeface="Times New Roman" pitchFamily="18" charset="0"/>
                <a:cs typeface="+mn-cs"/>
              </a:rPr>
              <a:t> leptons + jets, taus + jets, Z + jets, Higgs + jets</a:t>
            </a:r>
          </a:p>
          <a:p>
            <a:r>
              <a:rPr lang="en-US" sz="2000" smtClean="0">
                <a:solidFill>
                  <a:srgbClr val="000000"/>
                </a:solidFill>
                <a:latin typeface="Arial" charset="0"/>
                <a:cs typeface="+mn-cs"/>
              </a:rPr>
              <a:t>In the non-universal scenario: We use  W + jets etc</a:t>
            </a:r>
          </a:p>
          <a:p>
            <a:endParaRPr lang="en-US" sz="2000" smtClean="0">
              <a:solidFill>
                <a:srgbClr val="000000"/>
              </a:solidFill>
              <a:latin typeface="Times New Roman" pitchFamily="18" charset="0"/>
              <a:cs typeface="+mn-cs"/>
            </a:endParaRPr>
          </a:p>
          <a:p>
            <a:endParaRPr lang="en-US" sz="2400" smtClean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875531" name="Line 11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875533" name="Text Box 13"/>
          <p:cNvSpPr txBox="1">
            <a:spLocks noChangeArrowheads="1"/>
          </p:cNvSpPr>
          <p:nvPr/>
        </p:nvSpPr>
        <p:spPr bwMode="auto">
          <a:xfrm>
            <a:off x="6003925" y="30480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mtClean="0">
                <a:solidFill>
                  <a:srgbClr val="000000"/>
                </a:solidFill>
                <a:latin typeface="Arial" charset="0"/>
                <a:cs typeface="+mn-cs"/>
              </a:rPr>
              <a:t>2</a:t>
            </a:r>
          </a:p>
        </p:txBody>
      </p:sp>
      <p:sp>
        <p:nvSpPr>
          <p:cNvPr id="875534" name="Rectangle 14"/>
          <p:cNvSpPr>
            <a:spLocks noChangeArrowheads="1"/>
          </p:cNvSpPr>
          <p:nvPr/>
        </p:nvSpPr>
        <p:spPr bwMode="auto">
          <a:xfrm>
            <a:off x="62484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875535" name="Text Box 15"/>
          <p:cNvSpPr txBox="1">
            <a:spLocks noChangeArrowheads="1"/>
          </p:cNvSpPr>
          <p:nvPr/>
        </p:nvSpPr>
        <p:spPr bwMode="auto">
          <a:xfrm>
            <a:off x="6172200" y="2819400"/>
            <a:ext cx="320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smtClean="0">
                <a:solidFill>
                  <a:srgbClr val="000000"/>
                </a:solidFill>
                <a:latin typeface="Arial" charset="0"/>
                <a:cs typeface="+mn-cs"/>
              </a:rPr>
              <a:t>2</a:t>
            </a:r>
          </a:p>
        </p:txBody>
      </p:sp>
      <p:sp>
        <p:nvSpPr>
          <p:cNvPr id="875536" name="Rectangle 16"/>
          <p:cNvSpPr>
            <a:spLocks noChangeArrowheads="1"/>
          </p:cNvSpPr>
          <p:nvPr/>
        </p:nvSpPr>
        <p:spPr bwMode="auto">
          <a:xfrm>
            <a:off x="6248400" y="48006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875537" name="Text Box 17"/>
          <p:cNvSpPr txBox="1">
            <a:spLocks noChangeArrowheads="1"/>
          </p:cNvSpPr>
          <p:nvPr/>
        </p:nvSpPr>
        <p:spPr bwMode="auto">
          <a:xfrm>
            <a:off x="6172200" y="4724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smtClean="0">
                <a:solidFill>
                  <a:srgbClr val="000000"/>
                </a:solidFill>
                <a:latin typeface="Arial" charset="0"/>
                <a:cs typeface="+mn-cs"/>
              </a:rPr>
              <a:t>2</a:t>
            </a:r>
          </a:p>
        </p:txBody>
      </p:sp>
      <p:sp>
        <p:nvSpPr>
          <p:cNvPr id="875538" name="Text Box 18"/>
          <p:cNvSpPr txBox="1">
            <a:spLocks noChangeArrowheads="1"/>
          </p:cNvSpPr>
          <p:nvPr/>
        </p:nvSpPr>
        <p:spPr bwMode="auto">
          <a:xfrm>
            <a:off x="7451725" y="2932113"/>
            <a:ext cx="119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000000"/>
                </a:solidFill>
                <a:latin typeface="Arial" charset="0"/>
                <a:cs typeface="+mn-cs"/>
              </a:rPr>
              <a:t>+ leptons</a:t>
            </a:r>
          </a:p>
        </p:txBody>
      </p:sp>
      <p:sp>
        <p:nvSpPr>
          <p:cNvPr id="875539" name="Text Box 19"/>
          <p:cNvSpPr txBox="1">
            <a:spLocks noChangeArrowheads="1"/>
          </p:cNvSpPr>
          <p:nvPr/>
        </p:nvSpPr>
        <p:spPr bwMode="auto">
          <a:xfrm>
            <a:off x="7467600" y="4876800"/>
            <a:ext cx="1193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000000"/>
                </a:solidFill>
                <a:latin typeface="Arial" charset="0"/>
                <a:cs typeface="+mn-cs"/>
              </a:rPr>
              <a:t>+ leptons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A47F1-C72A-43EF-9ACF-9C9FAB997613}" type="slidenum">
              <a:rPr lang="en-US" smtClean="0"/>
              <a:pPr>
                <a:defRPr/>
              </a:pPr>
              <a:t>38</a:t>
            </a:fld>
            <a:endParaRPr lang="en-US" smtClean="0"/>
          </a:p>
        </p:txBody>
      </p:sp>
      <p:sp>
        <p:nvSpPr>
          <p:cNvPr id="8" name="Rectangle 1029"/>
          <p:cNvSpPr>
            <a:spLocks noChangeArrowheads="1"/>
          </p:cNvSpPr>
          <p:nvPr/>
        </p:nvSpPr>
        <p:spPr bwMode="auto">
          <a:xfrm>
            <a:off x="0" y="0"/>
            <a:ext cx="9144000" cy="7127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ja-JP" sz="4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Extraction of Model Parameters</a:t>
            </a:r>
            <a:endParaRPr lang="en-US" altLang="ja-JP" sz="40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ＭＳ Ｐゴシック" pitchFamily="34" charset="-128"/>
              <a:cs typeface="+mn-cs"/>
            </a:endParaRP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441325" y="649288"/>
            <a:ext cx="81073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Utilizing the characteristic decays, we can create </a:t>
            </a:r>
          </a:p>
          <a:p>
            <a:r>
              <a:rPr lang="en-US" sz="2400"/>
              <a:t>some observables to determine our model parameters</a:t>
            </a:r>
            <a:r>
              <a:rPr lang="en-US"/>
              <a:t> </a:t>
            </a:r>
          </a:p>
        </p:txBody>
      </p:sp>
      <p:sp>
        <p:nvSpPr>
          <p:cNvPr id="63493" name="Rectangle 8"/>
          <p:cNvSpPr>
            <a:spLocks noChangeArrowheads="1"/>
          </p:cNvSpPr>
          <p:nvPr/>
        </p:nvSpPr>
        <p:spPr bwMode="auto">
          <a:xfrm>
            <a:off x="6096000" y="1981200"/>
            <a:ext cx="2438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009900"/>
                </a:solidFill>
              </a:rPr>
              <a:t>Dutta, Kamon, Kolev, Krislock,</a:t>
            </a:r>
          </a:p>
          <a:p>
            <a:r>
              <a:rPr lang="en-US">
                <a:solidFill>
                  <a:srgbClr val="009900"/>
                </a:solidFill>
              </a:rPr>
              <a:t>Oh,  </a:t>
            </a:r>
            <a:r>
              <a:rPr lang="en-US"/>
              <a:t>Phys.Rev. D82 (2010) 115009 </a:t>
            </a:r>
            <a:endParaRPr lang="en-US">
              <a:solidFill>
                <a:srgbClr val="009900"/>
              </a:solidFill>
            </a:endParaRPr>
          </a:p>
        </p:txBody>
      </p:sp>
      <p:pic>
        <p:nvPicPr>
          <p:cNvPr id="63494" name="Picture 12" descr="1008.3380v2_Page_16.jpg"/>
          <p:cNvPicPr>
            <a:picLocks noChangeAspect="1"/>
          </p:cNvPicPr>
          <p:nvPr/>
        </p:nvPicPr>
        <p:blipFill>
          <a:blip r:embed="rId2" cstate="print"/>
          <a:srcRect l="18823" t="15456" r="16470" b="64545"/>
          <a:stretch>
            <a:fillRect/>
          </a:stretch>
        </p:blipFill>
        <p:spPr bwMode="auto">
          <a:xfrm>
            <a:off x="228600" y="3505200"/>
            <a:ext cx="78105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5" name="Picture 13" descr="1008.3380v2_Page_16.jpg"/>
          <p:cNvPicPr>
            <a:picLocks noChangeAspect="1"/>
          </p:cNvPicPr>
          <p:nvPr/>
        </p:nvPicPr>
        <p:blipFill>
          <a:blip r:embed="rId2" cstate="print"/>
          <a:srcRect l="12941" t="39999" r="51765" b="39091"/>
          <a:stretch>
            <a:fillRect/>
          </a:stretch>
        </p:blipFill>
        <p:spPr bwMode="auto">
          <a:xfrm>
            <a:off x="1371600" y="1371600"/>
            <a:ext cx="3505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Relic Density</a:t>
            </a:r>
          </a:p>
        </p:txBody>
      </p:sp>
      <p:sp>
        <p:nvSpPr>
          <p:cNvPr id="4608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5DBDB8-03CC-4E5D-AFC9-D6AA47C2866A}" type="slidenum">
              <a:rPr lang="ja-JP" altLang="en-US" smtClean="0"/>
              <a:pPr>
                <a:defRPr/>
              </a:pPr>
              <a:t>39</a:t>
            </a:fld>
            <a:endParaRPr lang="en-US" altLang="ja-JP" smtClean="0"/>
          </a:p>
        </p:txBody>
      </p:sp>
      <p:pic>
        <p:nvPicPr>
          <p:cNvPr id="64516" name="Picture 5" descr="errorEllips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359025"/>
            <a:ext cx="720090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7" name="Picture 6" descr="1008.3380v2_Page_18.jpg"/>
          <p:cNvPicPr>
            <a:picLocks noChangeAspect="1"/>
          </p:cNvPicPr>
          <p:nvPr/>
        </p:nvPicPr>
        <p:blipFill>
          <a:blip r:embed="rId3" cstate="print">
            <a:lum bright="-16000" contrast="16000"/>
          </a:blip>
          <a:srcRect l="10588" t="18182" r="4706" b="68182"/>
          <a:stretch>
            <a:fillRect/>
          </a:stretch>
        </p:blipFill>
        <p:spPr bwMode="auto">
          <a:xfrm>
            <a:off x="1905000" y="762000"/>
            <a:ext cx="5289550" cy="149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08DF7A-F2DB-446A-89DC-2E14B5875BB9}" type="slidenum">
              <a:rPr lang="ja-JP" altLang="en-US" smtClean="0"/>
              <a:pPr>
                <a:defRPr/>
              </a:pPr>
              <a:t>40</a:t>
            </a:fld>
            <a:endParaRPr lang="en-US" altLang="ja-JP" smtClean="0"/>
          </a:p>
        </p:txBody>
      </p:sp>
      <p:sp>
        <p:nvSpPr>
          <p:cNvPr id="65539" name="Line 16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0" name="Line 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1029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ja-JP" sz="5400" dirty="0">
                <a:solidFill>
                  <a:srgbClr val="FFFF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Case 5 : Mirage Mediation</a:t>
            </a:r>
            <a:endParaRPr lang="en-US" altLang="ja-JP" sz="5400" i="1" dirty="0">
              <a:solidFill>
                <a:srgbClr val="FFFF66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ea typeface="ＭＳ Ｐゴシック" pitchFamily="34" charset="-128"/>
              <a:cs typeface="+mn-cs"/>
            </a:endParaRPr>
          </a:p>
        </p:txBody>
      </p:sp>
      <p:sp>
        <p:nvSpPr>
          <p:cNvPr id="65542" name="Line 1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3" name="Line 1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4" name="Line 1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5" name="Line 1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6" name="Line 1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7" name="Line 15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8" name="Text Box 17"/>
          <p:cNvSpPr txBox="1">
            <a:spLocks noChangeArrowheads="1"/>
          </p:cNvSpPr>
          <p:nvPr/>
        </p:nvSpPr>
        <p:spPr bwMode="auto">
          <a:xfrm>
            <a:off x="822325" y="55991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5549" name="Rectangle 22"/>
          <p:cNvSpPr>
            <a:spLocks noChangeArrowheads="1"/>
          </p:cNvSpPr>
          <p:nvPr/>
        </p:nvSpPr>
        <p:spPr bwMode="auto">
          <a:xfrm>
            <a:off x="4038600" y="5257800"/>
            <a:ext cx="381000" cy="381000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65550" name="Picture 17" descr="kechentalk_Page_06.jpg"/>
          <p:cNvPicPr>
            <a:picLocks noChangeAspect="1"/>
          </p:cNvPicPr>
          <p:nvPr/>
        </p:nvPicPr>
        <p:blipFill>
          <a:blip r:embed="rId3" cstate="print"/>
          <a:srcRect l="4533" t="3630" r="5441" b="4840"/>
          <a:stretch>
            <a:fillRect/>
          </a:stretch>
        </p:blipFill>
        <p:spPr bwMode="auto">
          <a:xfrm>
            <a:off x="990600" y="1752600"/>
            <a:ext cx="7162800" cy="4836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685800" y="1143000"/>
            <a:ext cx="7933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Soft masses: </a:t>
            </a:r>
            <a:r>
              <a:rPr lang="en-US" sz="2400" dirty="0" err="1" smtClean="0">
                <a:solidFill>
                  <a:srgbClr val="FF0000"/>
                </a:solidFill>
              </a:rPr>
              <a:t>Moduli</a:t>
            </a:r>
            <a:r>
              <a:rPr lang="en-US" sz="2400" dirty="0" smtClean="0">
                <a:solidFill>
                  <a:srgbClr val="FF0000"/>
                </a:solidFill>
              </a:rPr>
              <a:t> mediation + anomaly mediation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481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546139-E419-439B-B988-F202B2B34BD7}" type="slidenum">
              <a:rPr lang="ja-JP" altLang="en-US" smtClean="0"/>
              <a:pPr>
                <a:defRPr/>
              </a:pPr>
              <a:t>41</a:t>
            </a:fld>
            <a:endParaRPr lang="en-US" altLang="ja-JP" smtClean="0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33400" y="990600"/>
            <a:ext cx="8382000" cy="5105400"/>
            <a:chOff x="533400" y="990587"/>
            <a:chExt cx="8382000" cy="5105570"/>
          </a:xfrm>
        </p:grpSpPr>
        <p:pic>
          <p:nvPicPr>
            <p:cNvPr id="67589" name="Picture 6" descr="kechentalk_Page_07.jpg"/>
            <p:cNvPicPr>
              <a:picLocks noChangeAspect="1"/>
            </p:cNvPicPr>
            <p:nvPr/>
          </p:nvPicPr>
          <p:blipFill>
            <a:blip r:embed="rId2" cstate="print"/>
            <a:srcRect l="5438" t="6049" r="3625" b="7259"/>
            <a:stretch>
              <a:fillRect/>
            </a:stretch>
          </p:blipFill>
          <p:spPr bwMode="auto">
            <a:xfrm>
              <a:off x="533400" y="990587"/>
              <a:ext cx="8037864" cy="5105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590" name="Rectangle 7"/>
            <p:cNvSpPr>
              <a:spLocks noChangeArrowheads="1"/>
            </p:cNvSpPr>
            <p:nvPr/>
          </p:nvSpPr>
          <p:spPr bwMode="auto">
            <a:xfrm>
              <a:off x="8458200" y="5715000"/>
              <a:ext cx="457200" cy="3810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914400" y="5943600"/>
            <a:ext cx="791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Choi</a:t>
            </a:r>
            <a:r>
              <a:rPr lang="en-US" dirty="0" smtClean="0"/>
              <a:t>, </a:t>
            </a:r>
            <a:r>
              <a:rPr lang="en-US" dirty="0" err="1" smtClean="0"/>
              <a:t>Falkowski</a:t>
            </a:r>
            <a:r>
              <a:rPr lang="en-US" dirty="0" smtClean="0"/>
              <a:t>, </a:t>
            </a:r>
            <a:r>
              <a:rPr lang="en-US" dirty="0" err="1" smtClean="0"/>
              <a:t>Nilles</a:t>
            </a:r>
            <a:r>
              <a:rPr lang="en-US" dirty="0" smtClean="0"/>
              <a:t>, </a:t>
            </a:r>
            <a:r>
              <a:rPr lang="en-US" dirty="0" err="1" smtClean="0"/>
              <a:t>Olechowski</a:t>
            </a:r>
            <a:r>
              <a:rPr lang="en-US" dirty="0" smtClean="0"/>
              <a:t>, </a:t>
            </a:r>
            <a:r>
              <a:rPr lang="en-US" dirty="0" err="1" smtClean="0"/>
              <a:t>Pokorski</a:t>
            </a:r>
            <a:r>
              <a:rPr lang="en-US" dirty="0" smtClean="0"/>
              <a:t>; </a:t>
            </a:r>
            <a:r>
              <a:rPr lang="en-US" dirty="0" err="1" smtClean="0"/>
              <a:t>Choi</a:t>
            </a:r>
            <a:r>
              <a:rPr lang="en-US" dirty="0" smtClean="0"/>
              <a:t>, </a:t>
            </a:r>
            <a:r>
              <a:rPr lang="en-US" dirty="0" err="1" smtClean="0"/>
              <a:t>Jeong</a:t>
            </a:r>
            <a:r>
              <a:rPr lang="en-US" dirty="0" smtClean="0"/>
              <a:t>, Okumura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481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6E382-4135-468A-9C22-44F56258F32C}" type="slidenum">
              <a:rPr lang="ja-JP" altLang="en-US" smtClean="0"/>
              <a:pPr>
                <a:defRPr/>
              </a:pPr>
              <a:t>42</a:t>
            </a:fld>
            <a:endParaRPr lang="en-US" altLang="ja-JP" smtClean="0"/>
          </a:p>
        </p:txBody>
      </p:sp>
      <p:pic>
        <p:nvPicPr>
          <p:cNvPr id="68612" name="Picture 6" descr="kechentalk_Page_08.jpg"/>
          <p:cNvPicPr>
            <a:picLocks noChangeAspect="1"/>
          </p:cNvPicPr>
          <p:nvPr/>
        </p:nvPicPr>
        <p:blipFill>
          <a:blip r:embed="rId2" cstate="print"/>
          <a:srcRect l="1814" t="3630" r="5441" b="6050"/>
          <a:stretch>
            <a:fillRect/>
          </a:stretch>
        </p:blipFill>
        <p:spPr bwMode="auto">
          <a:xfrm>
            <a:off x="457200" y="914400"/>
            <a:ext cx="7683500" cy="560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943600" y="762000"/>
            <a:ext cx="28007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</a:rPr>
              <a:t>Non universality of the</a:t>
            </a: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</a:rPr>
              <a:t> </a:t>
            </a:r>
            <a:r>
              <a:rPr lang="en-US" dirty="0" err="1" smtClean="0">
                <a:ln>
                  <a:solidFill>
                    <a:schemeClr val="tx1"/>
                  </a:solidFill>
                </a:ln>
              </a:rPr>
              <a:t>gaugino</a:t>
            </a:r>
            <a:r>
              <a:rPr lang="en-US" dirty="0" smtClean="0">
                <a:ln>
                  <a:solidFill>
                    <a:schemeClr val="tx1"/>
                  </a:solidFill>
                </a:ln>
              </a:rPr>
              <a:t> masses at the </a:t>
            </a: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</a:rPr>
              <a:t>GUT scale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9748BC-5AFC-46B8-8E82-FAE4D0CD5311}" type="slidenum">
              <a:rPr lang="ja-JP" altLang="en-US" smtClean="0"/>
              <a:pPr>
                <a:defRPr/>
              </a:pPr>
              <a:t>43</a:t>
            </a:fld>
            <a:endParaRPr lang="en-US" altLang="ja-JP" smtClean="0"/>
          </a:p>
        </p:txBody>
      </p:sp>
      <p:sp>
        <p:nvSpPr>
          <p:cNvPr id="66563" name="Line 16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64" name="Line 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1029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ja-JP" sz="54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Mirage </a:t>
            </a:r>
            <a:r>
              <a:rPr lang="en-US" altLang="ja-JP" sz="5400" dirty="0">
                <a:solidFill>
                  <a:srgbClr val="FFFF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rPr>
              <a:t>Mediation</a:t>
            </a:r>
            <a:endParaRPr lang="en-US" altLang="ja-JP" sz="5400" i="1" dirty="0">
              <a:solidFill>
                <a:srgbClr val="FFFF66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ea typeface="ＭＳ Ｐゴシック" pitchFamily="34" charset="-128"/>
              <a:cs typeface="+mn-cs"/>
            </a:endParaRPr>
          </a:p>
        </p:txBody>
      </p:sp>
      <p:sp>
        <p:nvSpPr>
          <p:cNvPr id="66566" name="Line 1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67" name="Line 1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68" name="Line 1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69" name="Line 1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70" name="Line 14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71" name="Line 15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72" name="Text Box 17"/>
          <p:cNvSpPr txBox="1">
            <a:spLocks noChangeArrowheads="1"/>
          </p:cNvSpPr>
          <p:nvPr/>
        </p:nvSpPr>
        <p:spPr bwMode="auto">
          <a:xfrm>
            <a:off x="822325" y="55991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66573" name="Picture 21" descr="Establishing the mirage mediation model at the Large Hadron Collider_4_Page_0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4400"/>
            <a:ext cx="4368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74" name="Rectangle 22"/>
          <p:cNvSpPr>
            <a:spLocks noChangeArrowheads="1"/>
          </p:cNvSpPr>
          <p:nvPr/>
        </p:nvSpPr>
        <p:spPr bwMode="auto">
          <a:xfrm>
            <a:off x="4038600" y="5257800"/>
            <a:ext cx="381000" cy="381000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66575" name="Picture 24" descr="Establishing the mirage mediation model at the Large Hadron Collider_4_Page_32.jpg"/>
          <p:cNvPicPr>
            <a:picLocks noChangeAspect="1"/>
          </p:cNvPicPr>
          <p:nvPr/>
        </p:nvPicPr>
        <p:blipFill>
          <a:blip r:embed="rId4" cstate="print"/>
          <a:srcRect t="14520" r="51688" b="48402"/>
          <a:stretch>
            <a:fillRect/>
          </a:stretch>
        </p:blipFill>
        <p:spPr bwMode="auto">
          <a:xfrm>
            <a:off x="4725988" y="1066800"/>
            <a:ext cx="4418012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6" name="Picture 28" descr="Establishing the mirage mediation model at the Large Hadron Collider_4_Page_26.jpg"/>
          <p:cNvPicPr>
            <a:picLocks noChangeAspect="1"/>
          </p:cNvPicPr>
          <p:nvPr/>
        </p:nvPicPr>
        <p:blipFill>
          <a:blip r:embed="rId5" cstate="print"/>
          <a:srcRect t="19360" r="51672" b="29042"/>
          <a:stretch>
            <a:fillRect/>
          </a:stretch>
        </p:blipFill>
        <p:spPr bwMode="auto">
          <a:xfrm>
            <a:off x="4800600" y="3581400"/>
            <a:ext cx="38862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77" name="TextBox 29"/>
          <p:cNvSpPr txBox="1">
            <a:spLocks noChangeArrowheads="1"/>
          </p:cNvSpPr>
          <p:nvPr/>
        </p:nvSpPr>
        <p:spPr bwMode="auto">
          <a:xfrm>
            <a:off x="0" y="6172200"/>
            <a:ext cx="47291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B. </a:t>
            </a:r>
            <a:r>
              <a:rPr lang="en-US" dirty="0" err="1"/>
              <a:t>Dutta</a:t>
            </a:r>
            <a:r>
              <a:rPr lang="en-US" dirty="0"/>
              <a:t>, T. </a:t>
            </a:r>
            <a:r>
              <a:rPr lang="en-US" dirty="0" err="1"/>
              <a:t>Kamon</a:t>
            </a:r>
            <a:r>
              <a:rPr lang="en-US" dirty="0"/>
              <a:t>, A. </a:t>
            </a:r>
            <a:r>
              <a:rPr lang="en-US" dirty="0" err="1"/>
              <a:t>Krislock</a:t>
            </a:r>
            <a:r>
              <a:rPr lang="en-US" dirty="0"/>
              <a:t>, K. </a:t>
            </a:r>
            <a:r>
              <a:rPr lang="en-US" dirty="0" err="1"/>
              <a:t>Sinha</a:t>
            </a:r>
            <a:r>
              <a:rPr lang="en-US" dirty="0"/>
              <a:t>, </a:t>
            </a:r>
          </a:p>
          <a:p>
            <a:r>
              <a:rPr lang="en-US" dirty="0"/>
              <a:t>K. Wang, 2011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481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5B9B7D-E0F7-431E-960D-7BE54A614FBF}" type="slidenum">
              <a:rPr lang="ja-JP" altLang="en-US" smtClean="0"/>
              <a:pPr>
                <a:defRPr/>
              </a:pPr>
              <a:t>44</a:t>
            </a:fld>
            <a:endParaRPr lang="en-US" altLang="ja-JP" smtClean="0"/>
          </a:p>
        </p:txBody>
      </p:sp>
      <p:sp>
        <p:nvSpPr>
          <p:cNvPr id="5" name="TextBox 4"/>
          <p:cNvSpPr txBox="1"/>
          <p:nvPr/>
        </p:nvSpPr>
        <p:spPr>
          <a:xfrm>
            <a:off x="1143000" y="1143000"/>
            <a:ext cx="46894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latin typeface="+mn-lt"/>
              </a:rPr>
              <a:t>Dark matter allowed regions: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52600" y="2362200"/>
            <a:ext cx="5410200" cy="2678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latin typeface="+mn-lt"/>
              </a:rPr>
              <a:t>1. Stop </a:t>
            </a:r>
            <a:r>
              <a:rPr lang="en-US" sz="2800" dirty="0" err="1">
                <a:latin typeface="+mn-lt"/>
              </a:rPr>
              <a:t>Coannihilation</a:t>
            </a:r>
            <a:endParaRPr lang="en-US" sz="2800" dirty="0">
              <a:latin typeface="+mn-lt"/>
            </a:endParaRPr>
          </a:p>
          <a:p>
            <a:pPr>
              <a:defRPr/>
            </a:pPr>
            <a:r>
              <a:rPr lang="en-US" sz="2800" dirty="0">
                <a:latin typeface="+mn-lt"/>
              </a:rPr>
              <a:t>2. </a:t>
            </a:r>
            <a:r>
              <a:rPr lang="en-US" sz="2800" dirty="0" err="1">
                <a:latin typeface="+mn-lt"/>
              </a:rPr>
              <a:t>Stau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Coannihilation</a:t>
            </a:r>
            <a:endParaRPr lang="en-US" sz="2800" dirty="0">
              <a:latin typeface="+mn-lt"/>
            </a:endParaRPr>
          </a:p>
          <a:p>
            <a:pPr>
              <a:defRPr/>
            </a:pPr>
            <a:r>
              <a:rPr lang="en-US" sz="2800" dirty="0">
                <a:latin typeface="+mn-lt"/>
              </a:rPr>
              <a:t>3. </a:t>
            </a:r>
            <a:r>
              <a:rPr lang="en-US" sz="2800" dirty="0" err="1">
                <a:latin typeface="+mn-lt"/>
              </a:rPr>
              <a:t>Higgsino</a:t>
            </a:r>
            <a:r>
              <a:rPr lang="en-US" sz="2800" dirty="0">
                <a:latin typeface="+mn-lt"/>
              </a:rPr>
              <a:t> domination</a:t>
            </a:r>
          </a:p>
          <a:p>
            <a:pPr>
              <a:defRPr/>
            </a:pPr>
            <a:r>
              <a:rPr lang="en-US" sz="2800" dirty="0">
                <a:latin typeface="+mn-lt"/>
              </a:rPr>
              <a:t>4. Wino domination</a:t>
            </a:r>
          </a:p>
          <a:p>
            <a:pPr>
              <a:defRPr/>
            </a:pPr>
            <a:r>
              <a:rPr lang="en-US" sz="2800" dirty="0">
                <a:latin typeface="+mn-lt"/>
              </a:rPr>
              <a:t>5. Pseudo scalar Higgs resonance</a:t>
            </a:r>
          </a:p>
          <a:p>
            <a:pPr>
              <a:defRPr/>
            </a:pPr>
            <a:endParaRPr lang="en-US" sz="2800" dirty="0">
              <a:latin typeface="+mn-lt"/>
            </a:endParaRPr>
          </a:p>
        </p:txBody>
      </p:sp>
      <p:sp>
        <p:nvSpPr>
          <p:cNvPr id="69638" name="Oval 7"/>
          <p:cNvSpPr>
            <a:spLocks noChangeArrowheads="1"/>
          </p:cNvSpPr>
          <p:nvPr/>
        </p:nvSpPr>
        <p:spPr bwMode="auto">
          <a:xfrm>
            <a:off x="990600" y="2286000"/>
            <a:ext cx="5181600" cy="1066800"/>
          </a:xfrm>
          <a:prstGeom prst="ellipse">
            <a:avLst/>
          </a:prstGeom>
          <a:noFill/>
          <a:ln w="9525" algn="ctr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8600" y="5029200"/>
            <a:ext cx="92202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 smtClean="0">
                <a:latin typeface="+mn-lt"/>
              </a:rPr>
              <a:t>Two main </a:t>
            </a:r>
            <a:r>
              <a:rPr lang="en-US" sz="2800" dirty="0">
                <a:latin typeface="+mn-lt"/>
              </a:rPr>
              <a:t>goals: </a:t>
            </a:r>
            <a:r>
              <a:rPr lang="en-US" sz="2800" dirty="0" err="1">
                <a:latin typeface="+mn-lt"/>
              </a:rPr>
              <a:t>Gaugino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smtClean="0">
                <a:latin typeface="+mn-lt"/>
              </a:rPr>
              <a:t>unification</a:t>
            </a:r>
            <a:r>
              <a:rPr lang="en-US" sz="2800" dirty="0">
                <a:latin typeface="+mn-lt"/>
              </a:rPr>
              <a:t>,  DM requirements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4915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16541-A721-4AE8-9D5C-EA023F3FB4D5}" type="slidenum">
              <a:rPr lang="ja-JP" altLang="en-US" smtClean="0"/>
              <a:pPr>
                <a:defRPr/>
              </a:pPr>
              <a:t>45</a:t>
            </a:fld>
            <a:endParaRPr lang="en-US" altLang="ja-JP" smtClean="0"/>
          </a:p>
        </p:txBody>
      </p:sp>
      <p:pic>
        <p:nvPicPr>
          <p:cNvPr id="70660" name="Picture 6" descr="kechentalk_Page_11.jpg"/>
          <p:cNvPicPr>
            <a:picLocks noChangeAspect="1"/>
          </p:cNvPicPr>
          <p:nvPr/>
        </p:nvPicPr>
        <p:blipFill>
          <a:blip r:embed="rId2" cstate="print"/>
          <a:srcRect l="3627" t="15730" r="8160" b="48402"/>
          <a:stretch>
            <a:fillRect/>
          </a:stretch>
        </p:blipFill>
        <p:spPr bwMode="auto">
          <a:xfrm>
            <a:off x="698500" y="3124200"/>
            <a:ext cx="8066088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1" name="Picture 7" descr="kechentalk_Page_10.jpg"/>
          <p:cNvPicPr>
            <a:picLocks noChangeAspect="1"/>
          </p:cNvPicPr>
          <p:nvPr/>
        </p:nvPicPr>
        <p:blipFill>
          <a:blip r:embed="rId3" cstate="print"/>
          <a:srcRect l="7249" t="74985" r="38062" b="4839"/>
          <a:stretch>
            <a:fillRect/>
          </a:stretch>
        </p:blipFill>
        <p:spPr bwMode="auto">
          <a:xfrm>
            <a:off x="2438400" y="1752600"/>
            <a:ext cx="5000625" cy="138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62000" y="914400"/>
            <a:ext cx="651033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latin typeface="+mn-lt"/>
              </a:rPr>
              <a:t>One typical </a:t>
            </a:r>
            <a:r>
              <a:rPr lang="en-US" sz="2400" dirty="0" err="1">
                <a:latin typeface="+mn-lt"/>
              </a:rPr>
              <a:t>stau-neutralino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coannihilation</a:t>
            </a:r>
            <a:r>
              <a:rPr lang="en-US" sz="2400" dirty="0">
                <a:latin typeface="+mn-lt"/>
              </a:rPr>
              <a:t> point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4915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7CF813-52D7-4F43-BF44-AD305EF41AC2}" type="slidenum">
              <a:rPr lang="ja-JP" altLang="en-US" smtClean="0"/>
              <a:pPr>
                <a:defRPr/>
              </a:pPr>
              <a:t>46</a:t>
            </a:fld>
            <a:endParaRPr lang="en-US" altLang="ja-JP" smtClean="0"/>
          </a:p>
        </p:txBody>
      </p:sp>
      <p:grpSp>
        <p:nvGrpSpPr>
          <p:cNvPr id="71684" name="Group 10"/>
          <p:cNvGrpSpPr>
            <a:grpSpLocks/>
          </p:cNvGrpSpPr>
          <p:nvPr/>
        </p:nvGrpSpPr>
        <p:grpSpPr bwMode="auto">
          <a:xfrm>
            <a:off x="457200" y="863600"/>
            <a:ext cx="8229600" cy="5994400"/>
            <a:chOff x="457200" y="862988"/>
            <a:chExt cx="8229600" cy="5995012"/>
          </a:xfrm>
        </p:grpSpPr>
        <p:pic>
          <p:nvPicPr>
            <p:cNvPr id="71685" name="Picture 8" descr="kechentalk_Page_13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7200" y="862988"/>
              <a:ext cx="8229600" cy="5995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686" name="Rectangle 9"/>
            <p:cNvSpPr>
              <a:spLocks noChangeArrowheads="1"/>
            </p:cNvSpPr>
            <p:nvPr/>
          </p:nvSpPr>
          <p:spPr bwMode="auto">
            <a:xfrm>
              <a:off x="8077200" y="6019800"/>
              <a:ext cx="457200" cy="3048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859743-FC1B-40ED-8630-3D7A46FA9CB6}" type="slidenum">
              <a:rPr lang="ja-JP" altLang="en-US" smtClean="0"/>
              <a:pPr>
                <a:defRPr/>
              </a:pPr>
              <a:t>47</a:t>
            </a:fld>
            <a:endParaRPr lang="en-US" altLang="ja-JP" smtClean="0"/>
          </a:p>
        </p:txBody>
      </p:sp>
      <p:pic>
        <p:nvPicPr>
          <p:cNvPr id="72708" name="Picture 4" descr="kechentalk_Page_17.jpg"/>
          <p:cNvPicPr>
            <a:picLocks noChangeAspect="1"/>
          </p:cNvPicPr>
          <p:nvPr/>
        </p:nvPicPr>
        <p:blipFill>
          <a:blip r:embed="rId2" cstate="print"/>
          <a:srcRect l="3627" t="4839" r="39896" b="19356"/>
          <a:stretch>
            <a:fillRect/>
          </a:stretch>
        </p:blipFill>
        <p:spPr bwMode="auto">
          <a:xfrm>
            <a:off x="152400" y="762000"/>
            <a:ext cx="3402013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9" name="Picture 5" descr="kechentalk_Page_19.jpg"/>
          <p:cNvPicPr>
            <a:picLocks noChangeAspect="1"/>
          </p:cNvPicPr>
          <p:nvPr/>
        </p:nvPicPr>
        <p:blipFill>
          <a:blip r:embed="rId3" cstate="print"/>
          <a:srcRect l="4533" t="4839" r="42607" b="19356"/>
          <a:stretch>
            <a:fillRect/>
          </a:stretch>
        </p:blipFill>
        <p:spPr bwMode="auto">
          <a:xfrm>
            <a:off x="5029200" y="762000"/>
            <a:ext cx="2819400" cy="302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0" name="Picture 7" descr="kechentalk_Page_21.jpg"/>
          <p:cNvPicPr>
            <a:picLocks noChangeAspect="1"/>
          </p:cNvPicPr>
          <p:nvPr/>
        </p:nvPicPr>
        <p:blipFill>
          <a:blip r:embed="rId4" cstate="print"/>
          <a:srcRect l="39893" t="20570" b="25410"/>
          <a:stretch>
            <a:fillRect/>
          </a:stretch>
        </p:blipFill>
        <p:spPr bwMode="auto">
          <a:xfrm>
            <a:off x="228600" y="4038600"/>
            <a:ext cx="3581400" cy="2412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1" name="Picture 8" descr="kechentalk_Page_21.jpg"/>
          <p:cNvPicPr>
            <a:picLocks noChangeAspect="1"/>
          </p:cNvPicPr>
          <p:nvPr/>
        </p:nvPicPr>
        <p:blipFill>
          <a:blip r:embed="rId5" cstate="print"/>
          <a:srcRect l="5440" t="7260" r="78877" b="77438"/>
          <a:stretch>
            <a:fillRect/>
          </a:stretch>
        </p:blipFill>
        <p:spPr bwMode="auto">
          <a:xfrm>
            <a:off x="152400" y="6138862"/>
            <a:ext cx="98266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mirage_33_PTtau_agb_gmt_diff_final_1_Page_05.jpg"/>
          <p:cNvPicPr>
            <a:picLocks noChangeAspect="1"/>
          </p:cNvPicPr>
          <p:nvPr/>
        </p:nvPicPr>
        <p:blipFill>
          <a:blip r:embed="rId6" cstate="print"/>
          <a:srcRect l="4534" t="4839" r="52593" b="50808"/>
          <a:stretch>
            <a:fillRect/>
          </a:stretch>
        </p:blipFill>
        <p:spPr>
          <a:xfrm>
            <a:off x="4800600" y="3962400"/>
            <a:ext cx="3310672" cy="256726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F65AAF-0912-4AB8-9D16-66CA6731BF63}" type="slidenum">
              <a:rPr lang="ja-JP" altLang="en-US" smtClean="0"/>
              <a:pPr>
                <a:defRPr/>
              </a:pPr>
              <a:t>48</a:t>
            </a:fld>
            <a:endParaRPr lang="en-US" altLang="ja-JP" smtClean="0"/>
          </a:p>
        </p:txBody>
      </p:sp>
      <p:pic>
        <p:nvPicPr>
          <p:cNvPr id="73732" name="Picture 6" descr="kechentalk_Page_25.jpg"/>
          <p:cNvPicPr>
            <a:picLocks noChangeAspect="1"/>
          </p:cNvPicPr>
          <p:nvPr/>
        </p:nvPicPr>
        <p:blipFill>
          <a:blip r:embed="rId2" cstate="print"/>
          <a:srcRect l="2721" t="2420" r="6348" b="9679"/>
          <a:stretch>
            <a:fillRect/>
          </a:stretch>
        </p:blipFill>
        <p:spPr bwMode="auto">
          <a:xfrm>
            <a:off x="304800" y="762000"/>
            <a:ext cx="8382000" cy="572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DF883B-89DF-40C9-8B0B-083FD7BBC91B}" type="slidenum">
              <a:rPr lang="ja-JP" altLang="en-US" smtClean="0"/>
              <a:pPr>
                <a:defRPr/>
              </a:pPr>
              <a:t>49</a:t>
            </a:fld>
            <a:endParaRPr lang="en-US" altLang="ja-JP" smtClean="0"/>
          </a:p>
        </p:txBody>
      </p:sp>
      <p:pic>
        <p:nvPicPr>
          <p:cNvPr id="74756" name="Picture 4" descr="kechentalk_Page_26.jpg"/>
          <p:cNvPicPr>
            <a:picLocks noChangeAspect="1"/>
          </p:cNvPicPr>
          <p:nvPr/>
        </p:nvPicPr>
        <p:blipFill>
          <a:blip r:embed="rId2" cstate="print"/>
          <a:srcRect l="906" t="4840" r="7254" b="6050"/>
          <a:stretch>
            <a:fillRect/>
          </a:stretch>
        </p:blipFill>
        <p:spPr bwMode="auto">
          <a:xfrm>
            <a:off x="457200" y="838200"/>
            <a:ext cx="7994650" cy="581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1C52C9-68C6-4F7D-9397-46B780B4EE79}" type="slidenum">
              <a:rPr lang="ja-JP" altLang="en-US" smtClean="0"/>
              <a:pPr>
                <a:defRPr/>
              </a:pPr>
              <a:t>50</a:t>
            </a:fld>
            <a:endParaRPr lang="en-US" altLang="ja-JP" smtClean="0"/>
          </a:p>
        </p:txBody>
      </p:sp>
      <p:pic>
        <p:nvPicPr>
          <p:cNvPr id="75780" name="Picture 4" descr="kechentalk_Page_27.jpg"/>
          <p:cNvPicPr>
            <a:picLocks noChangeAspect="1"/>
          </p:cNvPicPr>
          <p:nvPr/>
        </p:nvPicPr>
        <p:blipFill>
          <a:blip r:embed="rId2" cstate="print"/>
          <a:srcRect l="3627" t="70880" r="49048" b="12268"/>
          <a:stretch>
            <a:fillRect/>
          </a:stretch>
        </p:blipFill>
        <p:spPr bwMode="auto">
          <a:xfrm>
            <a:off x="152400" y="2362200"/>
            <a:ext cx="4234438" cy="1130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jettautau_vs_SquarkL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914400"/>
            <a:ext cx="4315479" cy="2438400"/>
          </a:xfrm>
          <a:prstGeom prst="rect">
            <a:avLst/>
          </a:prstGeom>
        </p:spPr>
      </p:pic>
      <p:pic>
        <p:nvPicPr>
          <p:cNvPr id="6" name="Picture 4" descr="kechentalk_Page_27.jpg"/>
          <p:cNvPicPr>
            <a:picLocks noChangeAspect="1"/>
          </p:cNvPicPr>
          <p:nvPr/>
        </p:nvPicPr>
        <p:blipFill>
          <a:blip r:embed="rId2" cstate="print"/>
          <a:srcRect l="3627" t="4839" r="48026" b="65428"/>
          <a:stretch>
            <a:fillRect/>
          </a:stretch>
        </p:blipFill>
        <p:spPr bwMode="auto">
          <a:xfrm>
            <a:off x="228600" y="762000"/>
            <a:ext cx="4097239" cy="1888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jettautau_vs_neutralino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733800"/>
            <a:ext cx="4302283" cy="2430944"/>
          </a:xfrm>
          <a:prstGeom prst="rect">
            <a:avLst/>
          </a:prstGeom>
        </p:spPr>
      </p:pic>
      <p:pic>
        <p:nvPicPr>
          <p:cNvPr id="8" name="Picture 7" descr="jettautau_vs_neutralino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600" y="3657600"/>
            <a:ext cx="4038600" cy="25833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5F29FA-332B-41F5-A961-4CC3C784CA0C}" type="slidenum">
              <a:rPr lang="ja-JP" altLang="en-US" smtClean="0"/>
              <a:pPr>
                <a:defRPr/>
              </a:pPr>
              <a:t>51</a:t>
            </a:fld>
            <a:endParaRPr lang="en-US" altLang="ja-JP" smtClean="0"/>
          </a:p>
        </p:txBody>
      </p:sp>
      <p:pic>
        <p:nvPicPr>
          <p:cNvPr id="8" name="Picture 7" descr="PTtauMin_vs_neutralino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4450337" cy="2971800"/>
          </a:xfrm>
          <a:prstGeom prst="rect">
            <a:avLst/>
          </a:prstGeom>
        </p:spPr>
      </p:pic>
      <p:pic>
        <p:nvPicPr>
          <p:cNvPr id="9" name="Picture 8" descr="PTtauMin_vs_stau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33800" y="3581400"/>
            <a:ext cx="5111436" cy="30405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5F29FA-332B-41F5-A961-4CC3C784CA0C}" type="slidenum">
              <a:rPr lang="ja-JP" altLang="en-US" smtClean="0"/>
              <a:pPr>
                <a:defRPr/>
              </a:pPr>
              <a:t>52</a:t>
            </a:fld>
            <a:endParaRPr lang="en-US" altLang="ja-JP" smtClean="0"/>
          </a:p>
        </p:txBody>
      </p:sp>
      <p:sp>
        <p:nvSpPr>
          <p:cNvPr id="5" name="TextBox 4"/>
          <p:cNvSpPr txBox="1"/>
          <p:nvPr/>
        </p:nvSpPr>
        <p:spPr>
          <a:xfrm>
            <a:off x="304800" y="914400"/>
            <a:ext cx="58197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latin typeface="+mn-lt"/>
              </a:rPr>
              <a:t>Two </a:t>
            </a:r>
            <a:r>
              <a:rPr lang="en-US" sz="2800" dirty="0" err="1">
                <a:latin typeface="Symbol" pitchFamily="18" charset="2"/>
              </a:rPr>
              <a:t>t</a:t>
            </a:r>
            <a:r>
              <a:rPr lang="en-US" sz="2800" dirty="0" err="1">
                <a:latin typeface="+mn-lt"/>
              </a:rPr>
              <a:t>’s</a:t>
            </a:r>
            <a:r>
              <a:rPr lang="en-US" sz="2800" dirty="0">
                <a:latin typeface="+mn-lt"/>
              </a:rPr>
              <a:t> in the final states:  decays of </a:t>
            </a: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6172200" y="914400"/>
          <a:ext cx="2184400" cy="457200"/>
        </p:xfrm>
        <a:graphic>
          <a:graphicData uri="http://schemas.openxmlformats.org/presentationml/2006/ole">
            <p:oleObj spid="_x0000_s17410" name="Equation" r:id="rId3" imgW="1091880" imgH="2286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0" y="5181600"/>
            <a:ext cx="3498850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latin typeface="+mn-lt"/>
              </a:rPr>
              <a:t>P</a:t>
            </a:r>
            <a:r>
              <a:rPr lang="en-US" sz="2400" baseline="-25000" dirty="0">
                <a:latin typeface="+mn-lt"/>
              </a:rPr>
              <a:t>T</a:t>
            </a:r>
            <a:r>
              <a:rPr lang="en-US" sz="2400" dirty="0">
                <a:latin typeface="+mn-lt"/>
              </a:rPr>
              <a:t>(algebraic mean value)</a:t>
            </a:r>
          </a:p>
          <a:p>
            <a:pPr>
              <a:defRPr/>
            </a:pPr>
            <a:r>
              <a:rPr lang="en-US" sz="2400" dirty="0">
                <a:latin typeface="+mn-lt"/>
              </a:rPr>
              <a:t>            =(</a:t>
            </a:r>
            <a:r>
              <a:rPr lang="en-US" sz="2400" dirty="0" err="1">
                <a:latin typeface="+mn-lt"/>
              </a:rPr>
              <a:t>P</a:t>
            </a:r>
            <a:r>
              <a:rPr lang="en-US" sz="2400" baseline="-25000" dirty="0" err="1">
                <a:latin typeface="+mn-lt"/>
              </a:rPr>
              <a:t>Tmax</a:t>
            </a:r>
            <a:r>
              <a:rPr lang="en-US" sz="2400" dirty="0" err="1">
                <a:latin typeface="+mn-lt"/>
              </a:rPr>
              <a:t>+P</a:t>
            </a:r>
            <a:r>
              <a:rPr lang="en-US" sz="2400" baseline="-25000" dirty="0" err="1">
                <a:latin typeface="+mn-lt"/>
              </a:rPr>
              <a:t>Tmin</a:t>
            </a:r>
            <a:r>
              <a:rPr lang="en-US" sz="2400" dirty="0">
                <a:latin typeface="+mn-lt"/>
              </a:rPr>
              <a:t>)/2</a:t>
            </a:r>
          </a:p>
        </p:txBody>
      </p:sp>
      <p:pic>
        <p:nvPicPr>
          <p:cNvPr id="12" name="Picture 11" descr="PTtauAgb_vs_neutralino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" y="1600200"/>
            <a:ext cx="3886200" cy="2666999"/>
          </a:xfrm>
          <a:prstGeom prst="rect">
            <a:avLst/>
          </a:prstGeom>
        </p:spPr>
      </p:pic>
      <p:pic>
        <p:nvPicPr>
          <p:cNvPr id="13" name="Picture 12" descr="PTtauAgb_vs_neutralino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05400" y="1371600"/>
            <a:ext cx="3657600" cy="2735744"/>
          </a:xfrm>
          <a:prstGeom prst="rect">
            <a:avLst/>
          </a:prstGeom>
        </p:spPr>
      </p:pic>
      <p:pic>
        <p:nvPicPr>
          <p:cNvPr id="15" name="Picture 14" descr="PTtauAgb_vs_stau1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6800" y="4038600"/>
            <a:ext cx="3733800" cy="271251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A2D435-44C2-4DD3-BF7C-0D4BECD38607}" type="slidenum">
              <a:rPr lang="ja-JP" altLang="en-US" smtClean="0"/>
              <a:pPr>
                <a:defRPr/>
              </a:pPr>
              <a:t>53</a:t>
            </a:fld>
            <a:endParaRPr lang="en-US" altLang="ja-JP" smtClean="0"/>
          </a:p>
        </p:txBody>
      </p:sp>
      <p:sp>
        <p:nvSpPr>
          <p:cNvPr id="5" name="TextBox 4"/>
          <p:cNvSpPr txBox="1"/>
          <p:nvPr/>
        </p:nvSpPr>
        <p:spPr>
          <a:xfrm>
            <a:off x="304800" y="914400"/>
            <a:ext cx="58197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latin typeface="+mn-lt"/>
              </a:rPr>
              <a:t>Two </a:t>
            </a:r>
            <a:r>
              <a:rPr lang="en-US" sz="2800" dirty="0" err="1">
                <a:latin typeface="Symbol" pitchFamily="18" charset="2"/>
              </a:rPr>
              <a:t>t</a:t>
            </a:r>
            <a:r>
              <a:rPr lang="en-US" sz="2800" dirty="0" err="1">
                <a:latin typeface="+mn-lt"/>
              </a:rPr>
              <a:t>’s</a:t>
            </a:r>
            <a:r>
              <a:rPr lang="en-US" sz="2800" dirty="0">
                <a:latin typeface="+mn-lt"/>
              </a:rPr>
              <a:t> in the final states:  decays of </a:t>
            </a:r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6172200" y="914400"/>
          <a:ext cx="2184400" cy="457200"/>
        </p:xfrm>
        <a:graphic>
          <a:graphicData uri="http://schemas.openxmlformats.org/presentationml/2006/ole">
            <p:oleObj spid="_x0000_s18434" name="Equation" r:id="rId3" imgW="1091880" imgH="22860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5181600"/>
            <a:ext cx="3971925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latin typeface="+mn-lt"/>
              </a:rPr>
              <a:t>P</a:t>
            </a:r>
            <a:r>
              <a:rPr lang="en-US" sz="2400" baseline="-25000" dirty="0">
                <a:latin typeface="+mn-lt"/>
              </a:rPr>
              <a:t>T</a:t>
            </a:r>
            <a:r>
              <a:rPr lang="en-US" sz="2400" dirty="0">
                <a:latin typeface="+mn-lt"/>
              </a:rPr>
              <a:t>(absolute difference value)</a:t>
            </a:r>
          </a:p>
          <a:p>
            <a:pPr>
              <a:defRPr/>
            </a:pPr>
            <a:r>
              <a:rPr lang="en-US" sz="2400" dirty="0">
                <a:latin typeface="+mn-lt"/>
              </a:rPr>
              <a:t>            =|(</a:t>
            </a:r>
            <a:r>
              <a:rPr lang="en-US" sz="2400" smtClean="0">
                <a:latin typeface="+mn-lt"/>
              </a:rPr>
              <a:t>P</a:t>
            </a:r>
            <a:r>
              <a:rPr lang="en-US" sz="2400" baseline="-25000" dirty="0" err="1">
                <a:latin typeface="+mn-lt"/>
              </a:rPr>
              <a:t>T</a:t>
            </a:r>
            <a:r>
              <a:rPr lang="en-US" sz="2400" baseline="-25000" smtClean="0">
                <a:latin typeface="+mn-lt"/>
              </a:rPr>
              <a:t>max</a:t>
            </a:r>
            <a:r>
              <a:rPr lang="en-US" sz="2400" smtClean="0">
                <a:latin typeface="+mn-lt"/>
              </a:rPr>
              <a:t>-P</a:t>
            </a:r>
            <a:r>
              <a:rPr lang="en-US" sz="2400" baseline="-25000" smtClean="0">
                <a:latin typeface="+mn-lt"/>
              </a:rPr>
              <a:t>Tmin</a:t>
            </a:r>
            <a:r>
              <a:rPr lang="en-US" sz="2400" dirty="0">
                <a:latin typeface="+mn-lt"/>
              </a:rPr>
              <a:t>)|/2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5638800"/>
            <a:ext cx="3652282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These two new </a:t>
            </a:r>
            <a:r>
              <a:rPr lang="en-US" sz="2000" dirty="0" err="1">
                <a:latin typeface="+mn-lt"/>
              </a:rPr>
              <a:t>p</a:t>
            </a:r>
            <a:r>
              <a:rPr lang="en-US" sz="2000" baseline="-25000" dirty="0" err="1">
                <a:latin typeface="+mn-lt"/>
              </a:rPr>
              <a:t>T</a:t>
            </a:r>
            <a:r>
              <a:rPr lang="en-US" sz="2000" dirty="0">
                <a:latin typeface="+mn-lt"/>
              </a:rPr>
              <a:t> variables are </a:t>
            </a:r>
          </a:p>
          <a:p>
            <a:pPr>
              <a:defRPr/>
            </a:pPr>
            <a:r>
              <a:rPr lang="en-US" sz="2000" dirty="0">
                <a:latin typeface="+mn-lt"/>
              </a:rPr>
              <a:t>important in the regions </a:t>
            </a:r>
            <a:r>
              <a:rPr lang="en-US" sz="2000" dirty="0" smtClean="0">
                <a:latin typeface="+mn-lt"/>
              </a:rPr>
              <a:t>where</a:t>
            </a:r>
          </a:p>
          <a:p>
            <a:pPr>
              <a:defRPr/>
            </a:pPr>
            <a:r>
              <a:rPr lang="en-US" sz="2000" dirty="0" smtClean="0">
                <a:latin typeface="+mn-lt"/>
              </a:rPr>
              <a:t>tau </a:t>
            </a:r>
            <a:r>
              <a:rPr lang="en-US" sz="2000" dirty="0" err="1" smtClean="0">
                <a:latin typeface="+mn-lt"/>
              </a:rPr>
              <a:t>p</a:t>
            </a:r>
            <a:r>
              <a:rPr lang="en-US" sz="2000" baseline="-25000" dirty="0" err="1" smtClean="0">
                <a:latin typeface="+mn-lt"/>
              </a:rPr>
              <a:t>T</a:t>
            </a:r>
            <a:r>
              <a:rPr lang="en-US" sz="2000" dirty="0" smtClean="0">
                <a:latin typeface="+mn-lt"/>
              </a:rPr>
              <a:t> are comparable </a:t>
            </a:r>
            <a:endParaRPr lang="en-US" sz="2000" dirty="0">
              <a:latin typeface="+mn-lt"/>
            </a:endParaRPr>
          </a:p>
        </p:txBody>
      </p:sp>
      <p:pic>
        <p:nvPicPr>
          <p:cNvPr id="13" name="Picture 12" descr="PTtauDiff_vs_neutralino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1600200"/>
            <a:ext cx="4279272" cy="2888144"/>
          </a:xfrm>
          <a:prstGeom prst="rect">
            <a:avLst/>
          </a:prstGeom>
        </p:spPr>
      </p:pic>
      <p:pic>
        <p:nvPicPr>
          <p:cNvPr id="14" name="Picture 13" descr="PTtauDiff_vs_stau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24400" y="1600200"/>
            <a:ext cx="4114800" cy="28119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6E4D86-6DE7-4AA6-8295-4EC3E12041E7}" type="slidenum">
              <a:rPr lang="ja-JP" altLang="en-US" smtClean="0"/>
              <a:pPr>
                <a:defRPr/>
              </a:pPr>
              <a:t>54</a:t>
            </a:fld>
            <a:endParaRPr lang="en-US" altLang="ja-JP" smtClean="0"/>
          </a:p>
        </p:txBody>
      </p:sp>
      <p:pic>
        <p:nvPicPr>
          <p:cNvPr id="76804" name="Picture 4" descr="kechentalk_Page_28.jpg"/>
          <p:cNvPicPr>
            <a:picLocks noChangeAspect="1"/>
          </p:cNvPicPr>
          <p:nvPr/>
        </p:nvPicPr>
        <p:blipFill>
          <a:blip r:embed="rId2" cstate="print"/>
          <a:srcRect l="1814" t="3630" r="9068" b="3630"/>
          <a:stretch>
            <a:fillRect/>
          </a:stretch>
        </p:blipFill>
        <p:spPr bwMode="auto">
          <a:xfrm>
            <a:off x="457200" y="762000"/>
            <a:ext cx="8001000" cy="593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E4C0A8-EDF9-4C7A-91C3-6AE959EEF1EC}" type="slidenum">
              <a:rPr lang="ja-JP" altLang="en-US" smtClean="0"/>
              <a:pPr>
                <a:defRPr/>
              </a:pPr>
              <a:t>55</a:t>
            </a:fld>
            <a:endParaRPr lang="en-US" altLang="ja-JP" smtClean="0"/>
          </a:p>
        </p:txBody>
      </p:sp>
      <p:sp>
        <p:nvSpPr>
          <p:cNvPr id="5" name="TextBox 4"/>
          <p:cNvSpPr txBox="1"/>
          <p:nvPr/>
        </p:nvSpPr>
        <p:spPr>
          <a:xfrm>
            <a:off x="762000" y="1066800"/>
            <a:ext cx="372268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latin typeface="+mn-lt"/>
              </a:rPr>
              <a:t>Collecting the observables: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752600"/>
            <a:ext cx="9144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err="1" smtClean="0">
                <a:latin typeface="+mn-lt"/>
              </a:rPr>
              <a:t>P</a:t>
            </a:r>
            <a:r>
              <a:rPr lang="en-US" sz="2400" baseline="-25000" dirty="0" err="1" smtClean="0">
                <a:latin typeface="+mn-lt"/>
              </a:rPr>
              <a:t>T_sum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(m</a:t>
            </a:r>
            <a:r>
              <a:rPr lang="en-US" sz="2400" baseline="-25000" dirty="0">
                <a:latin typeface="Symbol" pitchFamily="18" charset="2"/>
              </a:rPr>
              <a:t>t</a:t>
            </a:r>
            <a:r>
              <a:rPr lang="en-US" sz="2400" baseline="-25000" dirty="0">
                <a:latin typeface="+mn-lt"/>
              </a:rPr>
              <a:t>1</a:t>
            </a:r>
            <a:r>
              <a:rPr lang="en-US" sz="2400" dirty="0">
                <a:latin typeface="+mn-lt"/>
              </a:rPr>
              <a:t>, m</a:t>
            </a:r>
            <a:r>
              <a:rPr lang="en-US" sz="2400" baseline="-25000" dirty="0">
                <a:latin typeface="Symbol" pitchFamily="18" charset="2"/>
              </a:rPr>
              <a:t>c2</a:t>
            </a:r>
            <a:r>
              <a:rPr lang="en-US" sz="2400" dirty="0">
                <a:latin typeface="+mn-lt"/>
              </a:rPr>
              <a:t>, m</a:t>
            </a:r>
            <a:r>
              <a:rPr lang="en-US" sz="2400" baseline="-25000" dirty="0">
                <a:latin typeface="Symbol" pitchFamily="18" charset="2"/>
              </a:rPr>
              <a:t>c</a:t>
            </a:r>
            <a:r>
              <a:rPr lang="en-US" sz="2400" baseline="-25000" dirty="0">
                <a:latin typeface="+mn-lt"/>
              </a:rPr>
              <a:t>1</a:t>
            </a:r>
            <a:r>
              <a:rPr lang="en-US" sz="2400" dirty="0">
                <a:latin typeface="+mn-lt"/>
              </a:rPr>
              <a:t>);  </a:t>
            </a:r>
            <a:r>
              <a:rPr lang="en-US" sz="2400" dirty="0" err="1">
                <a:latin typeface="+mn-lt"/>
              </a:rPr>
              <a:t>P</a:t>
            </a:r>
            <a:r>
              <a:rPr lang="en-US" sz="2400" baseline="-25000" dirty="0" err="1">
                <a:latin typeface="+mn-lt"/>
              </a:rPr>
              <a:t>T_diff</a:t>
            </a:r>
            <a:r>
              <a:rPr lang="en-US" sz="2400" dirty="0">
                <a:latin typeface="+mn-lt"/>
              </a:rPr>
              <a:t> (</a:t>
            </a:r>
            <a:r>
              <a:rPr lang="en-US" sz="2400" dirty="0"/>
              <a:t>m</a:t>
            </a:r>
            <a:r>
              <a:rPr lang="en-US" sz="2400" baseline="-25000" dirty="0">
                <a:latin typeface="Symbol" pitchFamily="18" charset="2"/>
              </a:rPr>
              <a:t>t</a:t>
            </a:r>
            <a:r>
              <a:rPr lang="en-US" sz="2400" baseline="-25000" dirty="0"/>
              <a:t>1</a:t>
            </a:r>
            <a:r>
              <a:rPr lang="en-US" sz="2400" dirty="0"/>
              <a:t>, m</a:t>
            </a:r>
            <a:r>
              <a:rPr lang="en-US" sz="2400" baseline="-25000" dirty="0">
                <a:latin typeface="Symbol" pitchFamily="18" charset="2"/>
              </a:rPr>
              <a:t>c2</a:t>
            </a:r>
            <a:r>
              <a:rPr lang="en-US" sz="2400" dirty="0"/>
              <a:t>, m</a:t>
            </a:r>
            <a:r>
              <a:rPr lang="en-US" sz="2400" baseline="-25000" dirty="0">
                <a:latin typeface="Symbol" pitchFamily="18" charset="2"/>
              </a:rPr>
              <a:t>c</a:t>
            </a:r>
            <a:r>
              <a:rPr lang="en-US" sz="2400" baseline="-25000" dirty="0"/>
              <a:t>1</a:t>
            </a:r>
            <a:r>
              <a:rPr lang="en-US" sz="2400" dirty="0">
                <a:latin typeface="+mn-lt"/>
              </a:rPr>
              <a:t>);  </a:t>
            </a:r>
            <a:r>
              <a:rPr lang="en-US" sz="2400" dirty="0" err="1">
                <a:latin typeface="+mn-lt"/>
              </a:rPr>
              <a:t>m</a:t>
            </a:r>
            <a:r>
              <a:rPr lang="en-US" sz="2400" baseline="-25000" dirty="0" err="1">
                <a:latin typeface="Symbol" pitchFamily="18" charset="2"/>
              </a:rPr>
              <a:t>tt</a:t>
            </a:r>
            <a:r>
              <a:rPr lang="en-US" sz="2400" dirty="0">
                <a:latin typeface="+mn-lt"/>
              </a:rPr>
              <a:t> (</a:t>
            </a:r>
            <a:r>
              <a:rPr lang="en-US" sz="2400" dirty="0"/>
              <a:t>m</a:t>
            </a:r>
            <a:r>
              <a:rPr lang="en-US" sz="2400" baseline="-25000" dirty="0">
                <a:latin typeface="Symbol" pitchFamily="18" charset="2"/>
              </a:rPr>
              <a:t>t</a:t>
            </a:r>
            <a:r>
              <a:rPr lang="en-US" sz="2400" baseline="-25000" dirty="0"/>
              <a:t>1</a:t>
            </a:r>
            <a:r>
              <a:rPr lang="en-US" sz="2400" dirty="0"/>
              <a:t>, m</a:t>
            </a:r>
            <a:r>
              <a:rPr lang="en-US" sz="2400" baseline="-25000" dirty="0">
                <a:latin typeface="Symbol" pitchFamily="18" charset="2"/>
              </a:rPr>
              <a:t>c2</a:t>
            </a:r>
            <a:r>
              <a:rPr lang="en-US" sz="2400" dirty="0"/>
              <a:t>, m</a:t>
            </a:r>
            <a:r>
              <a:rPr lang="en-US" sz="2400" baseline="-25000" dirty="0">
                <a:latin typeface="Symbol" pitchFamily="18" charset="2"/>
              </a:rPr>
              <a:t>c</a:t>
            </a:r>
            <a:r>
              <a:rPr lang="en-US" sz="2400" baseline="-25000" dirty="0"/>
              <a:t>1</a:t>
            </a:r>
            <a:r>
              <a:rPr lang="en-US" sz="2400" dirty="0">
                <a:latin typeface="+mn-lt"/>
              </a:rPr>
              <a:t>); </a:t>
            </a:r>
          </a:p>
          <a:p>
            <a:pPr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77830" name="Right Brace 7"/>
          <p:cNvSpPr>
            <a:spLocks/>
          </p:cNvSpPr>
          <p:nvPr/>
        </p:nvSpPr>
        <p:spPr bwMode="auto">
          <a:xfrm rot="5400000">
            <a:off x="4152900" y="-723900"/>
            <a:ext cx="609600" cy="6934200"/>
          </a:xfrm>
          <a:prstGeom prst="rightBrace">
            <a:avLst>
              <a:gd name="adj1" fmla="val 8321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590800" y="3124200"/>
            <a:ext cx="40798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latin typeface="+mn-lt"/>
              </a:rPr>
              <a:t>Determines m</a:t>
            </a:r>
            <a:r>
              <a:rPr lang="en-US" sz="2800" baseline="-25000" dirty="0">
                <a:latin typeface="Symbol" pitchFamily="18" charset="2"/>
              </a:rPr>
              <a:t>t</a:t>
            </a:r>
            <a:r>
              <a:rPr lang="en-US" sz="2800" baseline="-25000" dirty="0">
                <a:latin typeface="+mn-lt"/>
              </a:rPr>
              <a:t>1</a:t>
            </a:r>
            <a:r>
              <a:rPr lang="en-US" sz="2800" dirty="0">
                <a:latin typeface="+mn-lt"/>
              </a:rPr>
              <a:t>, m</a:t>
            </a:r>
            <a:r>
              <a:rPr lang="en-US" sz="2800" baseline="-25000" dirty="0">
                <a:latin typeface="Symbol" pitchFamily="18" charset="2"/>
              </a:rPr>
              <a:t>c</a:t>
            </a:r>
            <a:r>
              <a:rPr lang="en-US" sz="2800" baseline="-25000" dirty="0">
                <a:latin typeface="+mn-lt"/>
              </a:rPr>
              <a:t>2</a:t>
            </a:r>
            <a:r>
              <a:rPr lang="en-US" sz="2800" dirty="0">
                <a:latin typeface="+mn-lt"/>
              </a:rPr>
              <a:t>, m</a:t>
            </a:r>
            <a:r>
              <a:rPr lang="en-US" sz="2800" baseline="-25000" dirty="0">
                <a:latin typeface="Symbol" pitchFamily="18" charset="2"/>
              </a:rPr>
              <a:t>c</a:t>
            </a:r>
            <a:r>
              <a:rPr lang="en-US" sz="2800" baseline="-25000" dirty="0">
                <a:latin typeface="+mn-lt"/>
              </a:rPr>
              <a:t>1</a:t>
            </a:r>
            <a:r>
              <a:rPr lang="en-US" sz="2800" dirty="0">
                <a:latin typeface="+mn-lt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267200"/>
            <a:ext cx="838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err="1" smtClean="0">
                <a:latin typeface="+mn-lt"/>
              </a:rPr>
              <a:t>M</a:t>
            </a:r>
            <a:r>
              <a:rPr lang="en-US" sz="2400" baseline="-25000" dirty="0" err="1" smtClean="0">
                <a:latin typeface="+mn-lt"/>
              </a:rPr>
              <a:t>j</a:t>
            </a:r>
            <a:r>
              <a:rPr lang="en-US" sz="2400" baseline="-25000" dirty="0" err="1" smtClean="0">
                <a:latin typeface="Symbol" pitchFamily="18" charset="2"/>
              </a:rPr>
              <a:t>t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(</a:t>
            </a:r>
            <a:r>
              <a:rPr lang="en-US" sz="2400" dirty="0" err="1">
                <a:latin typeface="+mn-lt"/>
              </a:rPr>
              <a:t>m</a:t>
            </a:r>
            <a:r>
              <a:rPr lang="en-US" sz="2400" baseline="-25000" dirty="0" err="1">
                <a:latin typeface="+mn-lt"/>
              </a:rPr>
              <a:t>sq</a:t>
            </a:r>
            <a:r>
              <a:rPr lang="en-US" sz="2400" dirty="0">
                <a:latin typeface="+mn-lt"/>
              </a:rPr>
              <a:t>, </a:t>
            </a:r>
            <a:r>
              <a:rPr lang="en-US" sz="2400" dirty="0" smtClean="0"/>
              <a:t>m</a:t>
            </a:r>
            <a:r>
              <a:rPr lang="en-US" sz="2400" baseline="-25000" dirty="0" smtClean="0">
                <a:latin typeface="Symbol" pitchFamily="18" charset="2"/>
              </a:rPr>
              <a:t>c2</a:t>
            </a:r>
            <a:r>
              <a:rPr lang="en-US" sz="2400" dirty="0" smtClean="0"/>
              <a:t>, </a:t>
            </a:r>
            <a:r>
              <a:rPr lang="en-US" sz="2400" dirty="0" smtClean="0">
                <a:latin typeface="+mn-lt"/>
              </a:rPr>
              <a:t>m</a:t>
            </a:r>
            <a:r>
              <a:rPr lang="en-US" sz="2400" baseline="-25000" dirty="0" smtClean="0">
                <a:latin typeface="Symbol" pitchFamily="18" charset="2"/>
              </a:rPr>
              <a:t>t</a:t>
            </a:r>
            <a:r>
              <a:rPr lang="en-US" sz="2400" baseline="-25000" dirty="0" smtClean="0">
                <a:latin typeface="+mn-lt"/>
              </a:rPr>
              <a:t>1</a:t>
            </a:r>
            <a:r>
              <a:rPr lang="en-US" sz="2400" dirty="0">
                <a:latin typeface="+mn-lt"/>
              </a:rPr>
              <a:t>); 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/>
              <a:t>M</a:t>
            </a:r>
            <a:r>
              <a:rPr lang="en-US" sz="2400" baseline="-25000" dirty="0" err="1" smtClean="0"/>
              <a:t>j</a:t>
            </a:r>
            <a:r>
              <a:rPr lang="en-US" sz="2400" baseline="-25000" dirty="0" err="1" smtClean="0">
                <a:latin typeface="Symbol" pitchFamily="18" charset="2"/>
              </a:rPr>
              <a:t>tt</a:t>
            </a:r>
            <a:r>
              <a:rPr lang="en-US" sz="2400" dirty="0" smtClean="0"/>
              <a:t> (</a:t>
            </a:r>
            <a:r>
              <a:rPr lang="en-US" sz="2400" dirty="0" err="1" smtClean="0"/>
              <a:t>m</a:t>
            </a:r>
            <a:r>
              <a:rPr lang="en-US" sz="2400" baseline="-25000" dirty="0" err="1" smtClean="0"/>
              <a:t>sq</a:t>
            </a:r>
            <a:r>
              <a:rPr lang="en-US" sz="2400" dirty="0" smtClean="0"/>
              <a:t>, m</a:t>
            </a:r>
            <a:r>
              <a:rPr lang="en-US" sz="2400" baseline="-25000" dirty="0" smtClean="0">
                <a:latin typeface="Symbol" pitchFamily="18" charset="2"/>
              </a:rPr>
              <a:t>c2</a:t>
            </a:r>
            <a:r>
              <a:rPr lang="en-US" sz="2400" dirty="0" smtClean="0"/>
              <a:t>, m</a:t>
            </a:r>
            <a:r>
              <a:rPr lang="en-US" sz="2400" baseline="-25000" dirty="0" smtClean="0">
                <a:latin typeface="Symbol" pitchFamily="18" charset="2"/>
              </a:rPr>
              <a:t>c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);</a:t>
            </a:r>
            <a:r>
              <a:rPr lang="en-US" sz="2400" dirty="0" smtClean="0">
                <a:latin typeface="+mn-lt"/>
              </a:rPr>
              <a:t>   </a:t>
            </a:r>
            <a:r>
              <a:rPr lang="en-US" sz="2400" dirty="0" err="1" smtClean="0">
                <a:latin typeface="+mn-lt"/>
              </a:rPr>
              <a:t>M</a:t>
            </a:r>
            <a:r>
              <a:rPr lang="en-US" sz="2400" baseline="-25000" dirty="0" err="1" smtClean="0">
                <a:latin typeface="+mn-lt"/>
              </a:rPr>
              <a:t>eff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(</a:t>
            </a:r>
            <a:r>
              <a:rPr lang="en-US" sz="2400" dirty="0" err="1"/>
              <a:t>m</a:t>
            </a:r>
            <a:r>
              <a:rPr lang="en-US" sz="2400" baseline="-25000" dirty="0" err="1">
                <a:latin typeface="+mn-lt"/>
              </a:rPr>
              <a:t>gluino</a:t>
            </a:r>
            <a:r>
              <a:rPr lang="en-US" sz="2400" dirty="0"/>
              <a:t>, m</a:t>
            </a:r>
            <a:r>
              <a:rPr lang="en-US" sz="2400" baseline="-25000" dirty="0">
                <a:latin typeface="Symbol" pitchFamily="18" charset="2"/>
              </a:rPr>
              <a:t>c</a:t>
            </a:r>
            <a:r>
              <a:rPr lang="en-US" sz="2400" baseline="-25000" dirty="0"/>
              <a:t>1</a:t>
            </a:r>
            <a:r>
              <a:rPr lang="en-US" sz="2400" dirty="0"/>
              <a:t>)</a:t>
            </a:r>
            <a:endParaRPr lang="en-US" sz="2400" dirty="0">
              <a:latin typeface="+mn-lt"/>
            </a:endParaRPr>
          </a:p>
        </p:txBody>
      </p:sp>
      <p:sp>
        <p:nvSpPr>
          <p:cNvPr id="77833" name="Right Brace 11"/>
          <p:cNvSpPr>
            <a:spLocks/>
          </p:cNvSpPr>
          <p:nvPr/>
        </p:nvSpPr>
        <p:spPr bwMode="auto">
          <a:xfrm rot="5400000">
            <a:off x="4419600" y="1143000"/>
            <a:ext cx="609600" cy="8382000"/>
          </a:xfrm>
          <a:prstGeom prst="rightBrace">
            <a:avLst>
              <a:gd name="adj1" fmla="val 0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752600" y="5943600"/>
            <a:ext cx="60610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latin typeface="+mn-lt"/>
              </a:rPr>
              <a:t>Determines  </a:t>
            </a:r>
            <a:r>
              <a:rPr lang="en-US" sz="2800" dirty="0" err="1">
                <a:latin typeface="+mn-lt"/>
              </a:rPr>
              <a:t>squark</a:t>
            </a:r>
            <a:r>
              <a:rPr lang="en-US" sz="2800" dirty="0">
                <a:latin typeface="+mn-lt"/>
              </a:rPr>
              <a:t> and </a:t>
            </a:r>
            <a:r>
              <a:rPr lang="en-US" sz="2800" dirty="0" err="1">
                <a:latin typeface="+mn-lt"/>
              </a:rPr>
              <a:t>gluino</a:t>
            </a:r>
            <a:r>
              <a:rPr lang="en-US" sz="2800" dirty="0">
                <a:latin typeface="+mn-lt"/>
              </a:rPr>
              <a:t> masses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5017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A1107-C824-4B27-806A-F270B344D1D5}" type="slidenum">
              <a:rPr lang="ja-JP" altLang="en-US" smtClean="0"/>
              <a:pPr>
                <a:defRPr/>
              </a:pPr>
              <a:t>56</a:t>
            </a:fld>
            <a:endParaRPr lang="en-US" altLang="ja-JP" smtClean="0"/>
          </a:p>
        </p:txBody>
      </p:sp>
      <p:pic>
        <p:nvPicPr>
          <p:cNvPr id="78852" name="Picture 6" descr="kechentalk_Page_11.jpg"/>
          <p:cNvPicPr>
            <a:picLocks noChangeAspect="1"/>
          </p:cNvPicPr>
          <p:nvPr/>
        </p:nvPicPr>
        <p:blipFill>
          <a:blip r:embed="rId2" cstate="print"/>
          <a:srcRect l="4533" t="14520" r="9975" b="49612"/>
          <a:stretch>
            <a:fillRect/>
          </a:stretch>
        </p:blipFill>
        <p:spPr bwMode="auto">
          <a:xfrm>
            <a:off x="228600" y="914400"/>
            <a:ext cx="781685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3" name="Oval 7"/>
          <p:cNvSpPr>
            <a:spLocks noChangeArrowheads="1"/>
          </p:cNvSpPr>
          <p:nvPr/>
        </p:nvSpPr>
        <p:spPr bwMode="auto">
          <a:xfrm>
            <a:off x="1752600" y="2209800"/>
            <a:ext cx="838200" cy="5334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78854" name="Straight Arrow Connector 11"/>
          <p:cNvCxnSpPr>
            <a:cxnSpLocks noChangeShapeType="1"/>
          </p:cNvCxnSpPr>
          <p:nvPr/>
        </p:nvCxnSpPr>
        <p:spPr bwMode="auto">
          <a:xfrm flipH="1">
            <a:off x="1447800" y="2819400"/>
            <a:ext cx="533400" cy="1143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8855" name="Oval 12"/>
          <p:cNvSpPr>
            <a:spLocks noChangeArrowheads="1"/>
          </p:cNvSpPr>
          <p:nvPr/>
        </p:nvSpPr>
        <p:spPr bwMode="auto">
          <a:xfrm>
            <a:off x="2667000" y="2209800"/>
            <a:ext cx="685800" cy="4572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78856" name="Straight Arrow Connector 14"/>
          <p:cNvCxnSpPr>
            <a:cxnSpLocks noChangeShapeType="1"/>
            <a:stCxn id="78855" idx="4"/>
          </p:cNvCxnSpPr>
          <p:nvPr/>
        </p:nvCxnSpPr>
        <p:spPr bwMode="auto">
          <a:xfrm flipH="1">
            <a:off x="2971800" y="2667000"/>
            <a:ext cx="38100" cy="1600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8857" name="Oval 17"/>
          <p:cNvSpPr>
            <a:spLocks noChangeArrowheads="1"/>
          </p:cNvSpPr>
          <p:nvPr/>
        </p:nvSpPr>
        <p:spPr bwMode="auto">
          <a:xfrm>
            <a:off x="5943600" y="2590800"/>
            <a:ext cx="762000" cy="6096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78858" name="Straight Arrow Connector 19"/>
          <p:cNvCxnSpPr>
            <a:cxnSpLocks noChangeShapeType="1"/>
            <a:stCxn id="78857" idx="4"/>
          </p:cNvCxnSpPr>
          <p:nvPr/>
        </p:nvCxnSpPr>
        <p:spPr bwMode="auto">
          <a:xfrm flipH="1">
            <a:off x="5334000" y="3200400"/>
            <a:ext cx="990600" cy="10668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8859" name="Oval 20"/>
          <p:cNvSpPr>
            <a:spLocks noChangeArrowheads="1"/>
          </p:cNvSpPr>
          <p:nvPr/>
        </p:nvSpPr>
        <p:spPr bwMode="auto">
          <a:xfrm>
            <a:off x="6781800" y="2667000"/>
            <a:ext cx="838200" cy="6096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78860" name="Straight Arrow Connector 22"/>
          <p:cNvCxnSpPr>
            <a:cxnSpLocks noChangeShapeType="1"/>
            <a:stCxn id="78859" idx="4"/>
          </p:cNvCxnSpPr>
          <p:nvPr/>
        </p:nvCxnSpPr>
        <p:spPr bwMode="auto">
          <a:xfrm flipH="1">
            <a:off x="6629400" y="3276600"/>
            <a:ext cx="571500" cy="1219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8861" name="Oval 23"/>
          <p:cNvSpPr>
            <a:spLocks noChangeArrowheads="1"/>
          </p:cNvSpPr>
          <p:nvPr/>
        </p:nvSpPr>
        <p:spPr bwMode="auto">
          <a:xfrm>
            <a:off x="6781800" y="2209800"/>
            <a:ext cx="838200" cy="4572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78862" name="Straight Arrow Connector 25"/>
          <p:cNvCxnSpPr>
            <a:cxnSpLocks noChangeShapeType="1"/>
            <a:stCxn id="78861" idx="5"/>
          </p:cNvCxnSpPr>
          <p:nvPr/>
        </p:nvCxnSpPr>
        <p:spPr bwMode="auto">
          <a:xfrm>
            <a:off x="7497763" y="2600325"/>
            <a:ext cx="808037" cy="15144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8863" name="TextBox 26"/>
          <p:cNvSpPr txBox="1">
            <a:spLocks noChangeArrowheads="1"/>
          </p:cNvSpPr>
          <p:nvPr/>
        </p:nvSpPr>
        <p:spPr bwMode="auto">
          <a:xfrm>
            <a:off x="228600" y="3200400"/>
            <a:ext cx="12573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/>
              <a:t>100 fb</a:t>
            </a:r>
            <a:r>
              <a:rPr lang="en-US" sz="2400" baseline="30000" dirty="0"/>
              <a:t>-1</a:t>
            </a:r>
          </a:p>
        </p:txBody>
      </p:sp>
      <p:sp>
        <p:nvSpPr>
          <p:cNvPr id="78864" name="TextBox 27"/>
          <p:cNvSpPr txBox="1">
            <a:spLocks noChangeArrowheads="1"/>
          </p:cNvSpPr>
          <p:nvPr/>
        </p:nvSpPr>
        <p:spPr bwMode="auto">
          <a:xfrm>
            <a:off x="457200" y="4038600"/>
            <a:ext cx="1600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895</a:t>
            </a:r>
            <a:r>
              <a:rPr lang="en-US" sz="2400" baseline="30000"/>
              <a:t>+50</a:t>
            </a:r>
            <a:r>
              <a:rPr lang="en-US" sz="2400" baseline="-25000"/>
              <a:t>-35</a:t>
            </a:r>
          </a:p>
        </p:txBody>
      </p:sp>
      <p:sp>
        <p:nvSpPr>
          <p:cNvPr id="78865" name="TextBox 28"/>
          <p:cNvSpPr txBox="1">
            <a:spLocks noChangeArrowheads="1"/>
          </p:cNvSpPr>
          <p:nvPr/>
        </p:nvSpPr>
        <p:spPr bwMode="auto">
          <a:xfrm>
            <a:off x="2286000" y="4343400"/>
            <a:ext cx="1600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845</a:t>
            </a:r>
            <a:r>
              <a:rPr lang="en-US" sz="2400" baseline="30000"/>
              <a:t>+24</a:t>
            </a:r>
            <a:r>
              <a:rPr lang="en-US" sz="2400" baseline="-25000"/>
              <a:t>-36</a:t>
            </a:r>
          </a:p>
        </p:txBody>
      </p:sp>
      <p:sp>
        <p:nvSpPr>
          <p:cNvPr id="78866" name="TextBox 29"/>
          <p:cNvSpPr txBox="1">
            <a:spLocks noChangeArrowheads="1"/>
          </p:cNvSpPr>
          <p:nvPr/>
        </p:nvSpPr>
        <p:spPr bwMode="auto">
          <a:xfrm>
            <a:off x="4191000" y="4267200"/>
            <a:ext cx="1600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329</a:t>
            </a:r>
            <a:r>
              <a:rPr lang="en-US" sz="2400" baseline="30000"/>
              <a:t>+20</a:t>
            </a:r>
            <a:r>
              <a:rPr lang="en-US" sz="2400" baseline="-25000"/>
              <a:t>-20</a:t>
            </a:r>
          </a:p>
        </p:txBody>
      </p:sp>
      <p:sp>
        <p:nvSpPr>
          <p:cNvPr id="78867" name="TextBox 30"/>
          <p:cNvSpPr txBox="1">
            <a:spLocks noChangeArrowheads="1"/>
          </p:cNvSpPr>
          <p:nvPr/>
        </p:nvSpPr>
        <p:spPr bwMode="auto">
          <a:xfrm>
            <a:off x="5867400" y="4572000"/>
            <a:ext cx="1600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283</a:t>
            </a:r>
            <a:r>
              <a:rPr lang="en-US" sz="2400" baseline="30000"/>
              <a:t>+12</a:t>
            </a:r>
            <a:r>
              <a:rPr lang="en-US" sz="2400" baseline="-25000"/>
              <a:t>-12</a:t>
            </a:r>
          </a:p>
        </p:txBody>
      </p:sp>
      <p:sp>
        <p:nvSpPr>
          <p:cNvPr id="78868" name="TextBox 31"/>
          <p:cNvSpPr txBox="1">
            <a:spLocks noChangeArrowheads="1"/>
          </p:cNvSpPr>
          <p:nvPr/>
        </p:nvSpPr>
        <p:spPr bwMode="auto">
          <a:xfrm>
            <a:off x="7543800" y="4114800"/>
            <a:ext cx="1600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388</a:t>
            </a:r>
            <a:r>
              <a:rPr lang="en-US" sz="2400" baseline="30000"/>
              <a:t>+25</a:t>
            </a:r>
            <a:r>
              <a:rPr lang="en-US" sz="2400" baseline="-25000"/>
              <a:t>-9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200" y="5715000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ymbol" pitchFamily="18" charset="2"/>
              </a:rPr>
              <a:t>a=7.6</a:t>
            </a:r>
            <a:r>
              <a:rPr lang="en-US" sz="2400" baseline="30000" dirty="0" smtClean="0">
                <a:latin typeface="Symbol" pitchFamily="18" charset="2"/>
              </a:rPr>
              <a:t>+0.6</a:t>
            </a:r>
            <a:r>
              <a:rPr lang="en-US" sz="2400" baseline="-25000" dirty="0" smtClean="0">
                <a:latin typeface="Symbol" pitchFamily="18" charset="2"/>
              </a:rPr>
              <a:t>-0.6</a:t>
            </a:r>
            <a:r>
              <a:rPr lang="en-US" sz="2400" dirty="0" smtClean="0">
                <a:latin typeface="Symbol" pitchFamily="18" charset="2"/>
              </a:rPr>
              <a:t>,  </a:t>
            </a:r>
            <a:r>
              <a:rPr lang="en-US" sz="2400" dirty="0" smtClean="0">
                <a:latin typeface="+mn-lt"/>
              </a:rPr>
              <a:t>m</a:t>
            </a:r>
            <a:r>
              <a:rPr lang="en-US" sz="2400" baseline="-25000" dirty="0" smtClean="0">
                <a:latin typeface="Symbol" pitchFamily="18" charset="2"/>
              </a:rPr>
              <a:t>3/2</a:t>
            </a:r>
            <a:r>
              <a:rPr lang="en-US" sz="2400" dirty="0" smtClean="0">
                <a:latin typeface="Symbol" pitchFamily="18" charset="2"/>
              </a:rPr>
              <a:t>=9900</a:t>
            </a:r>
            <a:r>
              <a:rPr lang="en-US" sz="2400" baseline="30000" dirty="0" smtClean="0">
                <a:latin typeface="Symbol" pitchFamily="18" charset="2"/>
              </a:rPr>
              <a:t>+94</a:t>
            </a:r>
            <a:r>
              <a:rPr lang="en-US" sz="2400" baseline="-25000" dirty="0" smtClean="0">
                <a:latin typeface="Symbol" pitchFamily="18" charset="2"/>
              </a:rPr>
              <a:t>-94</a:t>
            </a:r>
            <a:r>
              <a:rPr lang="en-US" sz="2400" dirty="0" smtClean="0">
                <a:latin typeface="Symbol" pitchFamily="18" charset="2"/>
              </a:rPr>
              <a:t>,   </a:t>
            </a:r>
            <a:r>
              <a:rPr lang="en-US" sz="2400" dirty="0" err="1" smtClean="0">
                <a:latin typeface="+mn-lt"/>
              </a:rPr>
              <a:t>tan</a:t>
            </a:r>
            <a:r>
              <a:rPr lang="en-US" sz="2400" dirty="0" err="1" smtClean="0">
                <a:latin typeface="Symbol" pitchFamily="18" charset="2"/>
              </a:rPr>
              <a:t>b</a:t>
            </a:r>
            <a:r>
              <a:rPr lang="en-US" sz="2400" dirty="0" smtClean="0">
                <a:latin typeface="Symbol" pitchFamily="18" charset="2"/>
              </a:rPr>
              <a:t>=32.4</a:t>
            </a:r>
            <a:r>
              <a:rPr lang="en-US" sz="2400" baseline="30000" dirty="0" smtClean="0">
                <a:latin typeface="Symbol" pitchFamily="18" charset="2"/>
              </a:rPr>
              <a:t>+5.3</a:t>
            </a:r>
            <a:r>
              <a:rPr lang="en-US" sz="2400" baseline="-25000" dirty="0" smtClean="0">
                <a:latin typeface="Symbol" pitchFamily="18" charset="2"/>
              </a:rPr>
              <a:t>-5.3</a:t>
            </a:r>
            <a:r>
              <a:rPr lang="en-US" sz="2400" dirty="0" smtClean="0">
                <a:latin typeface="Symbol" pitchFamily="18" charset="2"/>
              </a:rPr>
              <a:t>, </a:t>
            </a:r>
            <a:r>
              <a:rPr lang="en-US" sz="2400" dirty="0" err="1" smtClean="0">
                <a:latin typeface="+mn-lt"/>
              </a:rPr>
              <a:t>n</a:t>
            </a:r>
            <a:r>
              <a:rPr lang="en-US" sz="2400" baseline="-25000" dirty="0" err="1" smtClean="0">
                <a:latin typeface="+mn-lt"/>
              </a:rPr>
              <a:t>M</a:t>
            </a:r>
            <a:r>
              <a:rPr lang="en-US" sz="2400" dirty="0" smtClean="0">
                <a:latin typeface="Symbol" pitchFamily="18" charset="2"/>
              </a:rPr>
              <a:t>=0.45</a:t>
            </a:r>
            <a:r>
              <a:rPr lang="en-US" sz="2400" baseline="30000" dirty="0" smtClean="0">
                <a:latin typeface="Symbol" pitchFamily="18" charset="2"/>
              </a:rPr>
              <a:t>+0.15</a:t>
            </a:r>
            <a:r>
              <a:rPr lang="en-US" sz="2400" baseline="-25000" dirty="0" smtClean="0">
                <a:latin typeface="Symbol" pitchFamily="18" charset="2"/>
              </a:rPr>
              <a:t>-0.15</a:t>
            </a:r>
            <a:r>
              <a:rPr lang="en-US" sz="2400" dirty="0" smtClean="0">
                <a:latin typeface="Symbol" pitchFamily="18" charset="2"/>
              </a:rPr>
              <a:t>; </a:t>
            </a:r>
            <a:r>
              <a:rPr lang="en-US" sz="2400" dirty="0" err="1" smtClean="0">
                <a:latin typeface="+mn-lt"/>
              </a:rPr>
              <a:t>nH</a:t>
            </a:r>
            <a:r>
              <a:rPr lang="en-US" sz="2400" dirty="0" smtClean="0">
                <a:latin typeface="+mn-lt"/>
              </a:rPr>
              <a:t>=1.1</a:t>
            </a:r>
            <a:r>
              <a:rPr lang="en-US" sz="2400" baseline="30000" dirty="0" smtClean="0">
                <a:latin typeface="+mn-lt"/>
              </a:rPr>
              <a:t>+0.3</a:t>
            </a:r>
            <a:r>
              <a:rPr lang="en-US" sz="2400" baseline="-25000" dirty="0" smtClean="0">
                <a:latin typeface="+mn-lt"/>
              </a:rPr>
              <a:t>-0.3</a:t>
            </a:r>
            <a:r>
              <a:rPr lang="en-US" sz="2400" dirty="0" smtClean="0">
                <a:latin typeface="Symbol" pitchFamily="18" charset="2"/>
              </a:rPr>
              <a:t> </a:t>
            </a:r>
            <a:endParaRPr lang="en-US" sz="2400" dirty="0">
              <a:latin typeface="Symbol" pitchFamily="18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6C8CE-8B45-47B1-B45A-449573CE59F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57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462" name="Line 2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Line 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4400">
                <a:solidFill>
                  <a:srgbClr val="FFFFFF"/>
                </a:solidFill>
                <a:latin typeface="Cataneo BT"/>
                <a:ea typeface="ＭＳ Ｐゴシック" pitchFamily="34" charset="-128"/>
              </a:rPr>
              <a:t>Mirage  Mediation</a:t>
            </a:r>
          </a:p>
        </p:txBody>
      </p:sp>
      <p:sp>
        <p:nvSpPr>
          <p:cNvPr id="19465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Text Box 6"/>
          <p:cNvSpPr txBox="1">
            <a:spLocks noChangeArrowheads="1"/>
          </p:cNvSpPr>
          <p:nvPr/>
        </p:nvSpPr>
        <p:spPr bwMode="auto">
          <a:xfrm>
            <a:off x="304800" y="914400"/>
            <a:ext cx="7921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</a:rPr>
              <a:t> We have moduli mediation plus anomaly mediation </a:t>
            </a:r>
            <a:endParaRPr lang="en-US" altLang="ja-JP">
              <a:solidFill>
                <a:srgbClr val="A50021"/>
              </a:solidFill>
              <a:ea typeface="ＭＳ Ｐゴシック" pitchFamily="34" charset="-128"/>
            </a:endParaRPr>
          </a:p>
        </p:txBody>
      </p:sp>
      <p:sp>
        <p:nvSpPr>
          <p:cNvPr id="19467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79976" name="Text Box 8"/>
          <p:cNvSpPr txBox="1">
            <a:spLocks noChangeArrowheads="1"/>
          </p:cNvSpPr>
          <p:nvPr/>
        </p:nvSpPr>
        <p:spPr bwMode="auto">
          <a:xfrm>
            <a:off x="381000" y="1600200"/>
            <a:ext cx="8764588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</a:rPr>
              <a:t> Using observables like: M</a:t>
            </a:r>
            <a:r>
              <a:rPr lang="en-US" altLang="ja-JP" sz="2400" baseline="-25000">
                <a:solidFill>
                  <a:srgbClr val="000000"/>
                </a:solidFill>
                <a:ea typeface="ＭＳ Ｐゴシック" pitchFamily="34" charset="-128"/>
              </a:rPr>
              <a:t>eff</a:t>
            </a:r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</a:rPr>
              <a:t>, M</a:t>
            </a:r>
            <a:r>
              <a:rPr lang="en-US" altLang="ja-JP" sz="2400" baseline="-25000">
                <a:solidFill>
                  <a:srgbClr val="000000"/>
                </a:solidFill>
                <a:latin typeface="Symbol" pitchFamily="18" charset="2"/>
                <a:ea typeface="ＭＳ Ｐゴシック" pitchFamily="34" charset="-128"/>
              </a:rPr>
              <a:t>tt</a:t>
            </a:r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</a:rPr>
              <a:t>, P</a:t>
            </a:r>
            <a:r>
              <a:rPr lang="en-US" altLang="ja-JP" sz="2400" baseline="-25000">
                <a:solidFill>
                  <a:srgbClr val="000000"/>
                </a:solidFill>
                <a:ea typeface="ＭＳ Ｐゴシック" pitchFamily="34" charset="-128"/>
              </a:rPr>
              <a:t>t</a:t>
            </a:r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</a:rPr>
              <a:t>, M</a:t>
            </a:r>
            <a:r>
              <a:rPr lang="en-US" altLang="ja-JP" sz="2400" baseline="-25000">
                <a:solidFill>
                  <a:srgbClr val="000000"/>
                </a:solidFill>
                <a:ea typeface="ＭＳ Ｐゴシック" pitchFamily="34" charset="-128"/>
              </a:rPr>
              <a:t>j</a:t>
            </a:r>
            <a:r>
              <a:rPr lang="en-US" altLang="ja-JP" sz="2400" baseline="-25000">
                <a:solidFill>
                  <a:srgbClr val="000000"/>
                </a:solidFill>
                <a:latin typeface="Symbol" pitchFamily="18" charset="2"/>
                <a:ea typeface="ＭＳ Ｐゴシック" pitchFamily="34" charset="-128"/>
              </a:rPr>
              <a:t>tt</a:t>
            </a:r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</a:rPr>
              <a:t>, it is possible to</a:t>
            </a:r>
          </a:p>
          <a:p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</a:rPr>
              <a:t> reconstruct the gaugino masses to check the gaugino </a:t>
            </a:r>
          </a:p>
          <a:p>
            <a:r>
              <a:rPr lang="en-US" altLang="ja-JP" sz="2400">
                <a:solidFill>
                  <a:srgbClr val="000000"/>
                </a:solidFill>
                <a:ea typeface="ＭＳ Ｐゴシック" pitchFamily="34" charset="-128"/>
              </a:rPr>
              <a:t>unification scale </a:t>
            </a:r>
          </a:p>
          <a:p>
            <a:endParaRPr lang="en-US" altLang="ja-JP" sz="240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9469" name="Line 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Line 1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1" name="Line 13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9472" name="Picture 16" descr="agauginomasses1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3048000"/>
            <a:ext cx="4419600" cy="279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3276600" y="3657600"/>
          <a:ext cx="304800" cy="406400"/>
        </p:xfrm>
        <a:graphic>
          <a:graphicData uri="http://schemas.openxmlformats.org/presentationml/2006/ole">
            <p:oleObj spid="_x0000_s19458" name="Equation" r:id="rId5" imgW="152280" imgH="203040" progId="Equation.3">
              <p:embed/>
            </p:oleObj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2514600" y="5334000"/>
          <a:ext cx="406400" cy="304800"/>
        </p:xfrm>
        <a:graphic>
          <a:graphicData uri="http://schemas.openxmlformats.org/presentationml/2006/ole">
            <p:oleObj spid="_x0000_s19459" name="Equation" r:id="rId6" imgW="203040" imgH="228600" progId="Equation.3">
              <p:embed/>
            </p:oleObj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2743200" y="4800600"/>
          <a:ext cx="406400" cy="304800"/>
        </p:xfrm>
        <a:graphic>
          <a:graphicData uri="http://schemas.openxmlformats.org/presentationml/2006/ole">
            <p:oleObj spid="_x0000_s19460" name="Equation" r:id="rId7" imgW="203040" imgH="228600" progId="Equation.3">
              <p:embed/>
            </p:oleObj>
          </a:graphicData>
        </a:graphic>
      </p:graphicFrame>
      <p:sp>
        <p:nvSpPr>
          <p:cNvPr id="19473" name="Left Brace 21"/>
          <p:cNvSpPr>
            <a:spLocks/>
          </p:cNvSpPr>
          <p:nvPr/>
        </p:nvSpPr>
        <p:spPr bwMode="auto">
          <a:xfrm>
            <a:off x="1600200" y="3276600"/>
            <a:ext cx="457200" cy="2514600"/>
          </a:xfrm>
          <a:prstGeom prst="leftBrace">
            <a:avLst>
              <a:gd name="adj1" fmla="val 8326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4" name="TextBox 22"/>
          <p:cNvSpPr txBox="1">
            <a:spLocks noChangeArrowheads="1"/>
          </p:cNvSpPr>
          <p:nvPr/>
        </p:nvSpPr>
        <p:spPr bwMode="auto">
          <a:xfrm>
            <a:off x="0" y="4038600"/>
            <a:ext cx="2057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Input from the experimental measurements</a:t>
            </a:r>
          </a:p>
        </p:txBody>
      </p:sp>
      <p:sp>
        <p:nvSpPr>
          <p:cNvPr id="19475" name="TextBox 23"/>
          <p:cNvSpPr txBox="1">
            <a:spLocks noChangeArrowheads="1"/>
          </p:cNvSpPr>
          <p:nvPr/>
        </p:nvSpPr>
        <p:spPr bwMode="auto">
          <a:xfrm>
            <a:off x="5257800" y="3581400"/>
            <a:ext cx="11477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@ 10 fb</a:t>
            </a:r>
            <a:r>
              <a:rPr lang="en-US" baseline="30000"/>
              <a:t>-1</a:t>
            </a:r>
          </a:p>
        </p:txBody>
      </p:sp>
      <p:sp>
        <p:nvSpPr>
          <p:cNvPr id="19476" name="TextBox 24"/>
          <p:cNvSpPr txBox="1">
            <a:spLocks noChangeArrowheads="1"/>
          </p:cNvSpPr>
          <p:nvPr/>
        </p:nvSpPr>
        <p:spPr bwMode="auto">
          <a:xfrm>
            <a:off x="7086600" y="4191000"/>
            <a:ext cx="2057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Values of the masses at the GUT scale</a:t>
            </a:r>
          </a:p>
        </p:txBody>
      </p:sp>
      <p:sp>
        <p:nvSpPr>
          <p:cNvPr id="19477" name="Right Brace 25"/>
          <p:cNvSpPr>
            <a:spLocks/>
          </p:cNvSpPr>
          <p:nvPr/>
        </p:nvSpPr>
        <p:spPr bwMode="auto">
          <a:xfrm>
            <a:off x="6553200" y="3733800"/>
            <a:ext cx="457200" cy="1828800"/>
          </a:xfrm>
          <a:prstGeom prst="rightBrace">
            <a:avLst>
              <a:gd name="adj1" fmla="val 8333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8" name="Rectangle 26"/>
          <p:cNvSpPr>
            <a:spLocks noChangeArrowheads="1"/>
          </p:cNvSpPr>
          <p:nvPr/>
        </p:nvSpPr>
        <p:spPr bwMode="auto">
          <a:xfrm>
            <a:off x="0" y="5105400"/>
            <a:ext cx="1828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009900"/>
                </a:solidFill>
              </a:rPr>
              <a:t>Dutta, Kamon, Sinha, Wang, to appear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9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9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997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5017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F9D80E-B549-45AB-BB7C-130C1B71FE2F}" type="slidenum">
              <a:rPr lang="ja-JP" altLang="en-US" smtClean="0"/>
              <a:pPr>
                <a:defRPr/>
              </a:pPr>
              <a:t>58</a:t>
            </a:fld>
            <a:endParaRPr lang="en-US" altLang="ja-JP" smtClean="0"/>
          </a:p>
        </p:txBody>
      </p:sp>
      <p:pic>
        <p:nvPicPr>
          <p:cNvPr id="79876" name="Picture 13" descr="kechentalk_Page_39.jpg"/>
          <p:cNvPicPr>
            <a:picLocks noChangeAspect="1"/>
          </p:cNvPicPr>
          <p:nvPr/>
        </p:nvPicPr>
        <p:blipFill>
          <a:blip r:embed="rId2" cstate="print"/>
          <a:srcRect l="5441" t="13310" r="9068" b="45982"/>
          <a:stretch>
            <a:fillRect/>
          </a:stretch>
        </p:blipFill>
        <p:spPr bwMode="auto">
          <a:xfrm>
            <a:off x="990600" y="3429000"/>
            <a:ext cx="7816850" cy="278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7" name="Picture 14" descr="kechentalk_Page_38.jpg"/>
          <p:cNvPicPr>
            <a:picLocks noChangeAspect="1"/>
          </p:cNvPicPr>
          <p:nvPr/>
        </p:nvPicPr>
        <p:blipFill>
          <a:blip r:embed="rId3" cstate="print"/>
          <a:srcRect l="56207" t="41124" r="906" b="35077"/>
          <a:stretch>
            <a:fillRect/>
          </a:stretch>
        </p:blipFill>
        <p:spPr bwMode="auto">
          <a:xfrm>
            <a:off x="2057400" y="1295400"/>
            <a:ext cx="39211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914400" y="914400"/>
            <a:ext cx="611346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latin typeface="+mn-lt"/>
              </a:rPr>
              <a:t>Typical stop-</a:t>
            </a:r>
            <a:r>
              <a:rPr lang="en-US" sz="2400" dirty="0" err="1">
                <a:latin typeface="+mn-lt"/>
              </a:rPr>
              <a:t>neutralino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coannihilation</a:t>
            </a:r>
            <a:r>
              <a:rPr lang="en-US" sz="2400" dirty="0">
                <a:latin typeface="+mn-lt"/>
              </a:rPr>
              <a:t> region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E00C9-2F2A-4B1B-BEEA-C9367B8109B3}" type="slidenum">
              <a:rPr lang="ja-JP" altLang="en-US" smtClean="0"/>
              <a:pPr>
                <a:defRPr/>
              </a:pPr>
              <a:t>59</a:t>
            </a:fld>
            <a:endParaRPr lang="en-US" altLang="ja-JP" smtClean="0"/>
          </a:p>
        </p:txBody>
      </p:sp>
      <p:grpSp>
        <p:nvGrpSpPr>
          <p:cNvPr id="80900" name="Group 10"/>
          <p:cNvGrpSpPr>
            <a:grpSpLocks/>
          </p:cNvGrpSpPr>
          <p:nvPr/>
        </p:nvGrpSpPr>
        <p:grpSpPr bwMode="auto">
          <a:xfrm>
            <a:off x="228600" y="844550"/>
            <a:ext cx="8534400" cy="6013450"/>
            <a:chOff x="228600" y="843942"/>
            <a:chExt cx="8534400" cy="6014058"/>
          </a:xfrm>
        </p:grpSpPr>
        <p:pic>
          <p:nvPicPr>
            <p:cNvPr id="80901" name="Picture 6" descr="kechentalk_Page_40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8600" y="843942"/>
              <a:ext cx="8534400" cy="60140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902" name="Rectangle 7"/>
            <p:cNvSpPr>
              <a:spLocks noChangeArrowheads="1"/>
            </p:cNvSpPr>
            <p:nvPr/>
          </p:nvSpPr>
          <p:spPr bwMode="auto">
            <a:xfrm>
              <a:off x="8077200" y="6019800"/>
              <a:ext cx="457200" cy="2286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Oval 6"/>
          <p:cNvSpPr/>
          <p:nvPr/>
        </p:nvSpPr>
        <p:spPr bwMode="auto">
          <a:xfrm>
            <a:off x="3124200" y="1371600"/>
            <a:ext cx="1905000" cy="5029200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214D7-CAEA-45E8-BA89-806E2D055C42}" type="slidenum">
              <a:rPr lang="ja-JP" altLang="en-US" smtClean="0"/>
              <a:pPr>
                <a:defRPr/>
              </a:pPr>
              <a:t>60</a:t>
            </a:fld>
            <a:endParaRPr lang="en-US" altLang="ja-JP" smtClean="0"/>
          </a:p>
        </p:txBody>
      </p:sp>
      <p:pic>
        <p:nvPicPr>
          <p:cNvPr id="81924" name="Picture 3" descr="mirage_88_bW_final_1_Page_07.jpg"/>
          <p:cNvPicPr>
            <a:picLocks noChangeAspect="1"/>
          </p:cNvPicPr>
          <p:nvPr/>
        </p:nvPicPr>
        <p:blipFill>
          <a:blip r:embed="rId2" cstate="print"/>
          <a:srcRect l="49863" t="53230" r="7253" b="2420"/>
          <a:stretch>
            <a:fillRect/>
          </a:stretch>
        </p:blipFill>
        <p:spPr bwMode="auto">
          <a:xfrm>
            <a:off x="152400" y="838200"/>
            <a:ext cx="3921125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5" name="Picture 4" descr="mirage_88_bW_final_1_Page_02.jpg"/>
          <p:cNvPicPr>
            <a:picLocks noChangeAspect="1"/>
          </p:cNvPicPr>
          <p:nvPr/>
        </p:nvPicPr>
        <p:blipFill>
          <a:blip r:embed="rId3" cstate="print"/>
          <a:srcRect l="48048" t="4839" r="8159" b="45972"/>
          <a:stretch>
            <a:fillRect/>
          </a:stretch>
        </p:blipFill>
        <p:spPr bwMode="auto">
          <a:xfrm>
            <a:off x="4419600" y="762000"/>
            <a:ext cx="4003675" cy="337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 bwMode="auto">
          <a:xfrm>
            <a:off x="5334000" y="2438400"/>
            <a:ext cx="2743200" cy="914400"/>
          </a:xfrm>
          <a:prstGeom prst="rect">
            <a:avLst/>
          </a:prstGeom>
          <a:solidFill>
            <a:srgbClr val="F5F5F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1927" name="Picture 6" descr="mirage_88_bW_final_1_Page_03.jpg"/>
          <p:cNvPicPr>
            <a:picLocks noChangeAspect="1"/>
          </p:cNvPicPr>
          <p:nvPr/>
        </p:nvPicPr>
        <p:blipFill>
          <a:blip r:embed="rId4" cstate="print"/>
          <a:srcRect l="49863" t="53230" r="9065" b="3629"/>
          <a:stretch>
            <a:fillRect/>
          </a:stretch>
        </p:blipFill>
        <p:spPr bwMode="auto">
          <a:xfrm>
            <a:off x="381000" y="3902075"/>
            <a:ext cx="3756025" cy="295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8" name="Picture 7" descr="mirage_88_bW_final_1_Page_04.jpg"/>
          <p:cNvPicPr>
            <a:picLocks noChangeAspect="1"/>
          </p:cNvPicPr>
          <p:nvPr/>
        </p:nvPicPr>
        <p:blipFill>
          <a:blip r:embed="rId5" cstate="print"/>
          <a:srcRect l="49863" t="54440" r="8159" b="3629"/>
          <a:stretch>
            <a:fillRect/>
          </a:stretch>
        </p:blipFill>
        <p:spPr bwMode="auto">
          <a:xfrm>
            <a:off x="4648200" y="3984625"/>
            <a:ext cx="3838575" cy="287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6949440" y="838200"/>
            <a:ext cx="1188720" cy="381000"/>
          </a:xfrm>
          <a:prstGeom prst="rect">
            <a:avLst/>
          </a:prstGeom>
          <a:solidFill>
            <a:srgbClr val="E6E6E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 rot="1200000">
            <a:off x="1012825" y="5856288"/>
            <a:ext cx="2454275" cy="169862"/>
          </a:xfrm>
          <a:prstGeom prst="rect">
            <a:avLst/>
          </a:prstGeom>
          <a:solidFill>
            <a:srgbClr val="F5F5F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 bwMode="auto">
          <a:xfrm rot="-2100000">
            <a:off x="5678488" y="5483225"/>
            <a:ext cx="2833687" cy="92075"/>
          </a:xfrm>
          <a:prstGeom prst="rect">
            <a:avLst/>
          </a:prstGeom>
          <a:solidFill>
            <a:srgbClr val="F5F5F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43200" y="4206875"/>
            <a:ext cx="1066800" cy="136525"/>
          </a:xfrm>
          <a:prstGeom prst="rect">
            <a:avLst/>
          </a:prstGeom>
          <a:solidFill>
            <a:srgbClr val="E6E6E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5867400" y="4191000"/>
            <a:ext cx="1006475" cy="92075"/>
          </a:xfrm>
          <a:prstGeom prst="rect">
            <a:avLst/>
          </a:prstGeom>
          <a:solidFill>
            <a:srgbClr val="E6E6E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2819400" y="4572000"/>
            <a:ext cx="1006475" cy="165100"/>
          </a:xfrm>
          <a:prstGeom prst="rect">
            <a:avLst/>
          </a:prstGeom>
          <a:solidFill>
            <a:srgbClr val="E6E6E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 bwMode="auto">
          <a:xfrm>
            <a:off x="7010400" y="1447800"/>
            <a:ext cx="1006475" cy="146050"/>
          </a:xfrm>
          <a:prstGeom prst="rect">
            <a:avLst/>
          </a:prstGeom>
          <a:solidFill>
            <a:srgbClr val="E6E6E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 bwMode="auto">
          <a:xfrm>
            <a:off x="5867400" y="4453128"/>
            <a:ext cx="1006475" cy="128016"/>
          </a:xfrm>
          <a:prstGeom prst="rect">
            <a:avLst/>
          </a:prstGeom>
          <a:solidFill>
            <a:srgbClr val="E6E6E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EDA7EE-F42B-4CAC-9299-3369E950CBBE}" type="slidenum">
              <a:rPr lang="ja-JP" altLang="en-US" smtClean="0"/>
              <a:pPr>
                <a:defRPr/>
              </a:pPr>
              <a:t>61</a:t>
            </a:fld>
            <a:endParaRPr lang="en-US" altLang="ja-JP" smtClean="0"/>
          </a:p>
        </p:txBody>
      </p:sp>
      <p:sp>
        <p:nvSpPr>
          <p:cNvPr id="9" name="Rectangle 8"/>
          <p:cNvSpPr/>
          <p:nvPr/>
        </p:nvSpPr>
        <p:spPr bwMode="auto">
          <a:xfrm>
            <a:off x="7239000" y="1524000"/>
            <a:ext cx="1295400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2950" name="Picture 10" descr="mirage_88_jW_final_1_Page_13.jpg"/>
          <p:cNvPicPr>
            <a:picLocks noChangeAspect="1"/>
          </p:cNvPicPr>
          <p:nvPr/>
        </p:nvPicPr>
        <p:blipFill>
          <a:blip r:embed="rId2" cstate="print"/>
          <a:srcRect l="51675" t="4839" r="7253" b="49602"/>
          <a:stretch>
            <a:fillRect/>
          </a:stretch>
        </p:blipFill>
        <p:spPr bwMode="auto">
          <a:xfrm>
            <a:off x="990600" y="735013"/>
            <a:ext cx="3375025" cy="280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1" name="Picture 11" descr="mirage_88_jW_final_1_Page_04.jpg"/>
          <p:cNvPicPr>
            <a:picLocks noChangeAspect="1"/>
          </p:cNvPicPr>
          <p:nvPr/>
        </p:nvPicPr>
        <p:blipFill>
          <a:blip r:embed="rId3" cstate="print"/>
          <a:srcRect l="48048" t="52022" r="2721" b="6049"/>
          <a:stretch>
            <a:fillRect/>
          </a:stretch>
        </p:blipFill>
        <p:spPr bwMode="auto">
          <a:xfrm>
            <a:off x="4343400" y="914400"/>
            <a:ext cx="4502150" cy="287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2" name="Picture 12" descr="mirage_88_jW_final_1_Page_05.jpg"/>
          <p:cNvPicPr>
            <a:picLocks noChangeAspect="1"/>
          </p:cNvPicPr>
          <p:nvPr/>
        </p:nvPicPr>
        <p:blipFill>
          <a:blip r:embed="rId4" cstate="print"/>
          <a:srcRect l="48058" t="16933" r="4533" b="33865"/>
          <a:stretch>
            <a:fillRect/>
          </a:stretch>
        </p:blipFill>
        <p:spPr bwMode="auto">
          <a:xfrm>
            <a:off x="1752600" y="3657600"/>
            <a:ext cx="3725863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 bwMode="auto">
          <a:xfrm rot="-960000">
            <a:off x="6155977" y="2807051"/>
            <a:ext cx="2147888" cy="184150"/>
          </a:xfrm>
          <a:prstGeom prst="rect">
            <a:avLst/>
          </a:prstGeom>
          <a:solidFill>
            <a:srgbClr val="F5F5F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4191000" y="3886200"/>
            <a:ext cx="1066800" cy="136525"/>
          </a:xfrm>
          <a:prstGeom prst="rect">
            <a:avLst/>
          </a:prstGeom>
          <a:solidFill>
            <a:srgbClr val="E6E6E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5760720" y="1066800"/>
            <a:ext cx="1188720" cy="91440"/>
          </a:xfrm>
          <a:prstGeom prst="rect">
            <a:avLst/>
          </a:prstGeom>
          <a:solidFill>
            <a:srgbClr val="E6E6E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5760720" y="1325880"/>
            <a:ext cx="1066800" cy="118872"/>
          </a:xfrm>
          <a:prstGeom prst="rect">
            <a:avLst/>
          </a:prstGeom>
          <a:solidFill>
            <a:srgbClr val="E6E6E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 bwMode="auto">
          <a:xfrm>
            <a:off x="4267200" y="4191000"/>
            <a:ext cx="1066800" cy="182880"/>
          </a:xfrm>
          <a:prstGeom prst="rect">
            <a:avLst/>
          </a:prstGeom>
          <a:solidFill>
            <a:srgbClr val="E6E6E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 bwMode="auto">
          <a:xfrm rot="1380000">
            <a:off x="2468880" y="5394960"/>
            <a:ext cx="2743200" cy="182880"/>
          </a:xfrm>
          <a:prstGeom prst="rect">
            <a:avLst/>
          </a:prstGeom>
          <a:solidFill>
            <a:srgbClr val="F5F5F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Mirage Mediation</a:t>
            </a:r>
          </a:p>
        </p:txBody>
      </p:sp>
      <p:sp>
        <p:nvSpPr>
          <p:cNvPr id="5017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AF0050-DD65-4350-A349-07BCD3BCDC3B}" type="slidenum">
              <a:rPr lang="ja-JP" altLang="en-US" smtClean="0"/>
              <a:pPr>
                <a:defRPr/>
              </a:pPr>
              <a:t>62</a:t>
            </a:fld>
            <a:endParaRPr lang="en-US" altLang="ja-JP" smtClean="0"/>
          </a:p>
        </p:txBody>
      </p:sp>
      <p:pic>
        <p:nvPicPr>
          <p:cNvPr id="83972" name="Picture 13" descr="kechentalk_Page_39.jpg"/>
          <p:cNvPicPr>
            <a:picLocks noChangeAspect="1"/>
          </p:cNvPicPr>
          <p:nvPr/>
        </p:nvPicPr>
        <p:blipFill>
          <a:blip r:embed="rId2" cstate="print"/>
          <a:srcRect l="5441" t="13310" r="9068" b="45982"/>
          <a:stretch>
            <a:fillRect/>
          </a:stretch>
        </p:blipFill>
        <p:spPr bwMode="auto">
          <a:xfrm>
            <a:off x="609600" y="2057400"/>
            <a:ext cx="7816850" cy="278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3" name="Picture 14" descr="kechentalk_Page_38.jpg"/>
          <p:cNvPicPr>
            <a:picLocks noChangeAspect="1"/>
          </p:cNvPicPr>
          <p:nvPr/>
        </p:nvPicPr>
        <p:blipFill>
          <a:blip r:embed="rId3" cstate="print"/>
          <a:srcRect l="56207" t="41124" r="906" b="35077"/>
          <a:stretch>
            <a:fillRect/>
          </a:stretch>
        </p:blipFill>
        <p:spPr bwMode="auto">
          <a:xfrm>
            <a:off x="2743200" y="762000"/>
            <a:ext cx="39211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4" name="Oval 6"/>
          <p:cNvSpPr>
            <a:spLocks noChangeArrowheads="1"/>
          </p:cNvSpPr>
          <p:nvPr/>
        </p:nvSpPr>
        <p:spPr bwMode="auto">
          <a:xfrm>
            <a:off x="2209800" y="3657600"/>
            <a:ext cx="609600" cy="304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5" name="Oval 7"/>
          <p:cNvSpPr>
            <a:spLocks noChangeArrowheads="1"/>
          </p:cNvSpPr>
          <p:nvPr/>
        </p:nvSpPr>
        <p:spPr bwMode="auto">
          <a:xfrm>
            <a:off x="3048000" y="3657600"/>
            <a:ext cx="609600" cy="304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6" name="Oval 8"/>
          <p:cNvSpPr>
            <a:spLocks noChangeArrowheads="1"/>
          </p:cNvSpPr>
          <p:nvPr/>
        </p:nvSpPr>
        <p:spPr bwMode="auto">
          <a:xfrm>
            <a:off x="3810000" y="4114800"/>
            <a:ext cx="609600" cy="304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7" name="Oval 9"/>
          <p:cNvSpPr>
            <a:spLocks noChangeArrowheads="1"/>
          </p:cNvSpPr>
          <p:nvPr/>
        </p:nvSpPr>
        <p:spPr bwMode="auto">
          <a:xfrm>
            <a:off x="4648200" y="4114800"/>
            <a:ext cx="609600" cy="304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8" name="Oval 10"/>
          <p:cNvSpPr>
            <a:spLocks noChangeArrowheads="1"/>
          </p:cNvSpPr>
          <p:nvPr/>
        </p:nvSpPr>
        <p:spPr bwMode="auto">
          <a:xfrm>
            <a:off x="6248400" y="4114800"/>
            <a:ext cx="609600" cy="304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9" name="Oval 11"/>
          <p:cNvSpPr>
            <a:spLocks noChangeArrowheads="1"/>
          </p:cNvSpPr>
          <p:nvPr/>
        </p:nvSpPr>
        <p:spPr bwMode="auto">
          <a:xfrm>
            <a:off x="7162800" y="3657600"/>
            <a:ext cx="609600" cy="304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80" name="Oval 12"/>
          <p:cNvSpPr>
            <a:spLocks noChangeArrowheads="1"/>
          </p:cNvSpPr>
          <p:nvPr/>
        </p:nvSpPr>
        <p:spPr bwMode="auto">
          <a:xfrm>
            <a:off x="7239000" y="4114800"/>
            <a:ext cx="609600" cy="304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81" name="TextBox 16"/>
          <p:cNvSpPr txBox="1">
            <a:spLocks noChangeArrowheads="1"/>
          </p:cNvSpPr>
          <p:nvPr/>
        </p:nvSpPr>
        <p:spPr bwMode="auto">
          <a:xfrm>
            <a:off x="152400" y="3581400"/>
            <a:ext cx="1328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649.3</a:t>
            </a:r>
            <a:r>
              <a:rPr lang="en-US" baseline="-25000"/>
              <a:t>-6.4</a:t>
            </a:r>
            <a:r>
              <a:rPr lang="en-US" baseline="30000"/>
              <a:t>+6.4</a:t>
            </a:r>
          </a:p>
        </p:txBody>
      </p:sp>
      <p:sp>
        <p:nvSpPr>
          <p:cNvPr id="83982" name="Rectangle 17"/>
          <p:cNvSpPr>
            <a:spLocks noChangeArrowheads="1"/>
          </p:cNvSpPr>
          <p:nvPr/>
        </p:nvSpPr>
        <p:spPr bwMode="auto">
          <a:xfrm>
            <a:off x="6858000" y="4800600"/>
            <a:ext cx="1498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281.2</a:t>
            </a:r>
            <a:r>
              <a:rPr lang="en-US" baseline="-25000"/>
              <a:t>-4.36</a:t>
            </a:r>
            <a:r>
              <a:rPr lang="en-US" baseline="30000"/>
              <a:t>+5.85</a:t>
            </a:r>
          </a:p>
        </p:txBody>
      </p:sp>
      <p:sp>
        <p:nvSpPr>
          <p:cNvPr id="83983" name="Rectangle 18"/>
          <p:cNvSpPr>
            <a:spLocks noChangeArrowheads="1"/>
          </p:cNvSpPr>
          <p:nvPr/>
        </p:nvSpPr>
        <p:spPr bwMode="auto">
          <a:xfrm>
            <a:off x="7772400" y="2057400"/>
            <a:ext cx="1073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338.3</a:t>
            </a:r>
            <a:r>
              <a:rPr lang="en-US" baseline="-25000"/>
              <a:t>-4</a:t>
            </a:r>
            <a:r>
              <a:rPr lang="en-US" baseline="30000"/>
              <a:t>+4</a:t>
            </a:r>
          </a:p>
        </p:txBody>
      </p:sp>
      <p:sp>
        <p:nvSpPr>
          <p:cNvPr id="83984" name="Rectangle 19"/>
          <p:cNvSpPr>
            <a:spLocks noChangeArrowheads="1"/>
          </p:cNvSpPr>
          <p:nvPr/>
        </p:nvSpPr>
        <p:spPr bwMode="auto">
          <a:xfrm>
            <a:off x="1143000" y="4648200"/>
            <a:ext cx="124301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645.4</a:t>
            </a:r>
            <a:r>
              <a:rPr lang="en-US" baseline="-25000"/>
              <a:t>-14</a:t>
            </a:r>
            <a:r>
              <a:rPr lang="en-US" baseline="30000"/>
              <a:t>+24</a:t>
            </a:r>
          </a:p>
          <a:p>
            <a:endParaRPr lang="en-US" baseline="30000"/>
          </a:p>
        </p:txBody>
      </p:sp>
      <p:sp>
        <p:nvSpPr>
          <p:cNvPr id="83985" name="Rectangle 20"/>
          <p:cNvSpPr>
            <a:spLocks noChangeArrowheads="1"/>
          </p:cNvSpPr>
          <p:nvPr/>
        </p:nvSpPr>
        <p:spPr bwMode="auto">
          <a:xfrm>
            <a:off x="4343400" y="4876800"/>
            <a:ext cx="881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323</a:t>
            </a:r>
            <a:r>
              <a:rPr lang="en-US" baseline="-25000"/>
              <a:t>-4</a:t>
            </a:r>
            <a:r>
              <a:rPr lang="en-US" baseline="30000"/>
              <a:t>+5</a:t>
            </a:r>
          </a:p>
        </p:txBody>
      </p:sp>
      <p:sp>
        <p:nvSpPr>
          <p:cNvPr id="83986" name="Rectangle 21"/>
          <p:cNvSpPr>
            <a:spLocks noChangeArrowheads="1"/>
          </p:cNvSpPr>
          <p:nvPr/>
        </p:nvSpPr>
        <p:spPr bwMode="auto">
          <a:xfrm>
            <a:off x="5715000" y="4800600"/>
            <a:ext cx="881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313</a:t>
            </a:r>
            <a:r>
              <a:rPr lang="en-US" baseline="-25000"/>
              <a:t>-2</a:t>
            </a:r>
            <a:r>
              <a:rPr lang="en-US" baseline="30000"/>
              <a:t>+2</a:t>
            </a:r>
          </a:p>
        </p:txBody>
      </p:sp>
      <p:sp>
        <p:nvSpPr>
          <p:cNvPr id="83987" name="Rectangle 22"/>
          <p:cNvSpPr>
            <a:spLocks noChangeArrowheads="1"/>
          </p:cNvSpPr>
          <p:nvPr/>
        </p:nvSpPr>
        <p:spPr bwMode="auto">
          <a:xfrm>
            <a:off x="2895600" y="4724400"/>
            <a:ext cx="1050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540</a:t>
            </a:r>
            <a:r>
              <a:rPr lang="en-US" baseline="-25000"/>
              <a:t>-28</a:t>
            </a:r>
            <a:r>
              <a:rPr lang="en-US" baseline="30000"/>
              <a:t>+28</a:t>
            </a:r>
          </a:p>
        </p:txBody>
      </p:sp>
      <p:cxnSp>
        <p:nvCxnSpPr>
          <p:cNvPr id="83988" name="Straight Arrow Connector 24"/>
          <p:cNvCxnSpPr>
            <a:cxnSpLocks noChangeShapeType="1"/>
          </p:cNvCxnSpPr>
          <p:nvPr/>
        </p:nvCxnSpPr>
        <p:spPr bwMode="auto">
          <a:xfrm flipH="1">
            <a:off x="1371600" y="3810000"/>
            <a:ext cx="7620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3989" name="Straight Arrow Connector 26"/>
          <p:cNvCxnSpPr>
            <a:cxnSpLocks noChangeShapeType="1"/>
          </p:cNvCxnSpPr>
          <p:nvPr/>
        </p:nvCxnSpPr>
        <p:spPr bwMode="auto">
          <a:xfrm flipH="1">
            <a:off x="2209800" y="3962400"/>
            <a:ext cx="914400" cy="6858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3990" name="Straight Arrow Connector 28"/>
          <p:cNvCxnSpPr>
            <a:cxnSpLocks noChangeShapeType="1"/>
            <a:endCxn id="83987" idx="0"/>
          </p:cNvCxnSpPr>
          <p:nvPr/>
        </p:nvCxnSpPr>
        <p:spPr bwMode="auto">
          <a:xfrm flipH="1">
            <a:off x="3421063" y="4419600"/>
            <a:ext cx="541337" cy="3048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3991" name="Straight Arrow Connector 30"/>
          <p:cNvCxnSpPr>
            <a:cxnSpLocks noChangeShapeType="1"/>
            <a:endCxn id="83985" idx="0"/>
          </p:cNvCxnSpPr>
          <p:nvPr/>
        </p:nvCxnSpPr>
        <p:spPr bwMode="auto">
          <a:xfrm flipH="1">
            <a:off x="4783138" y="4495800"/>
            <a:ext cx="169862" cy="381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3992" name="Straight Arrow Connector 33"/>
          <p:cNvCxnSpPr>
            <a:cxnSpLocks noChangeShapeType="1"/>
            <a:endCxn id="83986" idx="0"/>
          </p:cNvCxnSpPr>
          <p:nvPr/>
        </p:nvCxnSpPr>
        <p:spPr bwMode="auto">
          <a:xfrm flipH="1">
            <a:off x="6154738" y="4419600"/>
            <a:ext cx="398462" cy="381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3993" name="Straight Arrow Connector 35"/>
          <p:cNvCxnSpPr>
            <a:cxnSpLocks noChangeShapeType="1"/>
          </p:cNvCxnSpPr>
          <p:nvPr/>
        </p:nvCxnSpPr>
        <p:spPr bwMode="auto">
          <a:xfrm>
            <a:off x="7467600" y="4419600"/>
            <a:ext cx="0" cy="3048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3994" name="Straight Arrow Connector 37"/>
          <p:cNvCxnSpPr>
            <a:cxnSpLocks noChangeShapeType="1"/>
          </p:cNvCxnSpPr>
          <p:nvPr/>
        </p:nvCxnSpPr>
        <p:spPr bwMode="auto">
          <a:xfrm flipV="1">
            <a:off x="7772400" y="2590800"/>
            <a:ext cx="609600" cy="1143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6A9E11-FE41-4E4B-804D-EE51FE49A126}" type="slidenum">
              <a:rPr lang="en-US" smtClean="0"/>
              <a:pPr>
                <a:defRPr/>
              </a:pPr>
              <a:t>63</a:t>
            </a:fld>
            <a:endParaRPr lang="en-US" smtClean="0"/>
          </a:p>
        </p:txBody>
      </p:sp>
      <p:sp>
        <p:nvSpPr>
          <p:cNvPr id="84995" name="Line 2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996" name="Line 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997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4400">
                <a:solidFill>
                  <a:schemeClr val="bg1"/>
                </a:solidFill>
                <a:latin typeface="Cataneo BT"/>
                <a:ea typeface="ＭＳ Ｐゴシック" pitchFamily="34" charset="-128"/>
              </a:rPr>
              <a:t>Conclusion</a:t>
            </a:r>
          </a:p>
        </p:txBody>
      </p:sp>
      <p:sp>
        <p:nvSpPr>
          <p:cNvPr id="84998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999" name="Text Box 6"/>
          <p:cNvSpPr txBox="1">
            <a:spLocks noChangeArrowheads="1"/>
          </p:cNvSpPr>
          <p:nvPr/>
        </p:nvSpPr>
        <p:spPr bwMode="auto">
          <a:xfrm>
            <a:off x="304800" y="914400"/>
            <a:ext cx="86518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ja-JP" sz="2400">
                <a:ea typeface="ＭＳ Ｐゴシック" pitchFamily="34" charset="-128"/>
              </a:rPr>
              <a:t> Signature contains missing energy (R parity conserving) </a:t>
            </a:r>
          </a:p>
          <a:p>
            <a:r>
              <a:rPr lang="en-US" altLang="ja-JP" sz="2400">
                <a:ea typeface="ＭＳ Ｐゴシック" pitchFamily="34" charset="-128"/>
              </a:rPr>
              <a:t>many jets and  leptons : </a:t>
            </a:r>
            <a:r>
              <a:rPr lang="en-US" altLang="ja-JP" sz="2400">
                <a:solidFill>
                  <a:srgbClr val="A50021"/>
                </a:solidFill>
                <a:ea typeface="ＭＳ Ｐゴシック" pitchFamily="34" charset="-128"/>
              </a:rPr>
              <a:t>Discovering SUSY should </a:t>
            </a:r>
          </a:p>
          <a:p>
            <a:r>
              <a:rPr lang="en-US" altLang="ja-JP" sz="2400">
                <a:solidFill>
                  <a:srgbClr val="A50021"/>
                </a:solidFill>
                <a:ea typeface="ＭＳ Ｐゴシック" pitchFamily="34" charset="-128"/>
              </a:rPr>
              <a:t>not be a problem</a:t>
            </a:r>
            <a:r>
              <a:rPr lang="en-US" altLang="ja-JP">
                <a:solidFill>
                  <a:srgbClr val="A50021"/>
                </a:solidFill>
                <a:ea typeface="ＭＳ Ｐゴシック" pitchFamily="34" charset="-128"/>
              </a:rPr>
              <a:t>!</a:t>
            </a:r>
          </a:p>
        </p:txBody>
      </p:sp>
      <p:sp>
        <p:nvSpPr>
          <p:cNvPr id="85000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79976" name="Text Box 8"/>
          <p:cNvSpPr txBox="1">
            <a:spLocks noChangeArrowheads="1"/>
          </p:cNvSpPr>
          <p:nvPr/>
        </p:nvSpPr>
        <p:spPr bwMode="auto">
          <a:xfrm>
            <a:off x="381000" y="2133600"/>
            <a:ext cx="7872413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ja-JP" sz="2400">
                <a:ea typeface="ＭＳ Ｐゴシック" pitchFamily="34" charset="-128"/>
              </a:rPr>
              <a:t> Once SUSY is discovered, attempts will be made to </a:t>
            </a:r>
          </a:p>
          <a:p>
            <a:r>
              <a:rPr lang="en-US" altLang="ja-JP" sz="2400">
                <a:ea typeface="ＭＳ Ｐゴシック" pitchFamily="34" charset="-128"/>
              </a:rPr>
              <a:t>measure the sparticle masses </a:t>
            </a:r>
            <a:r>
              <a:rPr lang="en-US" altLang="ja-JP" sz="2400">
                <a:solidFill>
                  <a:srgbClr val="008000"/>
                </a:solidFill>
                <a:ea typeface="ＭＳ Ｐゴシック" pitchFamily="34" charset="-128"/>
              </a:rPr>
              <a:t>(highly non trivial!), </a:t>
            </a:r>
          </a:p>
          <a:p>
            <a:r>
              <a:rPr lang="en-US" altLang="ja-JP" sz="2400">
                <a:solidFill>
                  <a:srgbClr val="008000"/>
                </a:solidFill>
                <a:ea typeface="ＭＳ Ｐゴシック" pitchFamily="34" charset="-128"/>
              </a:rPr>
              <a:t>establish the model </a:t>
            </a:r>
            <a:r>
              <a:rPr lang="en-US" altLang="ja-JP" sz="2400">
                <a:ea typeface="ＭＳ Ｐゴシック" pitchFamily="34" charset="-128"/>
              </a:rPr>
              <a:t>and make connection between </a:t>
            </a:r>
          </a:p>
          <a:p>
            <a:r>
              <a:rPr lang="en-US" altLang="ja-JP" sz="2400">
                <a:ea typeface="ＭＳ Ｐゴシック" pitchFamily="34" charset="-128"/>
              </a:rPr>
              <a:t>particle physics and cosmology</a:t>
            </a:r>
          </a:p>
          <a:p>
            <a:endParaRPr lang="en-US" altLang="ja-JP" sz="2400">
              <a:ea typeface="ＭＳ Ｐゴシック" pitchFamily="34" charset="-128"/>
            </a:endParaRPr>
          </a:p>
        </p:txBody>
      </p:sp>
      <p:sp>
        <p:nvSpPr>
          <p:cNvPr id="85002" name="Line 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79978" name="Text Box 10"/>
          <p:cNvSpPr txBox="1">
            <a:spLocks noChangeArrowheads="1"/>
          </p:cNvSpPr>
          <p:nvPr/>
        </p:nvSpPr>
        <p:spPr bwMode="auto">
          <a:xfrm>
            <a:off x="381000" y="3657600"/>
            <a:ext cx="8770938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ja-JP" sz="2400">
                <a:solidFill>
                  <a:srgbClr val="A50021"/>
                </a:solidFill>
                <a:ea typeface="ＭＳ Ｐゴシック" pitchFamily="34" charset="-128"/>
              </a:rPr>
              <a:t> Different cosmologically motivated regions of the </a:t>
            </a:r>
          </a:p>
          <a:p>
            <a:r>
              <a:rPr lang="en-US" altLang="ja-JP" sz="2400">
                <a:solidFill>
                  <a:srgbClr val="A50021"/>
                </a:solidFill>
                <a:ea typeface="ＭＳ Ｐゴシック" pitchFamily="34" charset="-128"/>
              </a:rPr>
              <a:t>  SUGRA models have distinct signatures.</a:t>
            </a:r>
          </a:p>
          <a:p>
            <a:pPr>
              <a:buFontTx/>
              <a:buChar char="•"/>
            </a:pPr>
            <a:r>
              <a:rPr lang="en-US" altLang="ja-JP" sz="2400">
                <a:solidFill>
                  <a:srgbClr val="A50021"/>
                </a:solidFill>
                <a:ea typeface="ＭＳ Ｐゴシック" pitchFamily="34" charset="-128"/>
              </a:rPr>
              <a:t> Use the signatures and BEST to construct a decision tree</a:t>
            </a:r>
          </a:p>
          <a:p>
            <a:pPr>
              <a:buFont typeface="Arial" pitchFamily="34" charset="0"/>
              <a:buChar char="•"/>
            </a:pPr>
            <a:r>
              <a:rPr lang="en-US" altLang="ja-JP" sz="2400">
                <a:solidFill>
                  <a:srgbClr val="A50021"/>
                </a:solidFill>
                <a:ea typeface="ＭＳ Ｐゴシック" pitchFamily="34" charset="-128"/>
              </a:rPr>
              <a:t>  It is possible to determine model parameters and </a:t>
            </a:r>
          </a:p>
          <a:p>
            <a:r>
              <a:rPr lang="en-US" altLang="ja-JP" sz="2400">
                <a:solidFill>
                  <a:srgbClr val="A50021"/>
                </a:solidFill>
                <a:ea typeface="ＭＳ Ｐゴシック" pitchFamily="34" charset="-128"/>
              </a:rPr>
              <a:t>the relic density based on the LHC measurements</a:t>
            </a:r>
          </a:p>
        </p:txBody>
      </p:sp>
      <p:sp>
        <p:nvSpPr>
          <p:cNvPr id="85004" name="Line 1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79980" name="Text Box 12"/>
          <p:cNvSpPr txBox="1">
            <a:spLocks noChangeArrowheads="1"/>
          </p:cNvSpPr>
          <p:nvPr/>
        </p:nvSpPr>
        <p:spPr bwMode="auto">
          <a:xfrm>
            <a:off x="381000" y="5562600"/>
            <a:ext cx="8058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>
                <a:ea typeface="ＭＳ Ｐゴシック" pitchFamily="34" charset="-128"/>
              </a:rPr>
              <a:t> non-universal model parameters (Higgs non-universality)----</a:t>
            </a:r>
            <a:r>
              <a:rPr lang="en-US" sz="2400">
                <a:solidFill>
                  <a:srgbClr val="CC0000"/>
                </a:solidFill>
                <a:ea typeface="ＭＳ Ｐゴシック" pitchFamily="34" charset="-128"/>
              </a:rPr>
              <a:t>Can be determined</a:t>
            </a:r>
            <a:r>
              <a:rPr lang="en-US" sz="2400">
                <a:ea typeface="ＭＳ Ｐゴシック" pitchFamily="34" charset="-128"/>
              </a:rPr>
              <a:t> </a:t>
            </a:r>
            <a:endParaRPr lang="en-US" sz="2400">
              <a:solidFill>
                <a:srgbClr val="0207D8"/>
              </a:solidFill>
            </a:endParaRPr>
          </a:p>
        </p:txBody>
      </p:sp>
      <p:sp>
        <p:nvSpPr>
          <p:cNvPr id="85006" name="Line 13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57200" y="6396038"/>
            <a:ext cx="77089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/>
              <a:t> Mirage mediation models? </a:t>
            </a:r>
            <a:r>
              <a:rPr lang="en-US" sz="2400">
                <a:ea typeface="ＭＳ Ｐゴシック" pitchFamily="34" charset="-128"/>
              </a:rPr>
              <a:t>----</a:t>
            </a:r>
            <a:r>
              <a:rPr lang="en-US" sz="2400">
                <a:solidFill>
                  <a:srgbClr val="CC0000"/>
                </a:solidFill>
                <a:ea typeface="ＭＳ Ｐゴシック" pitchFamily="34" charset="-128"/>
              </a:rPr>
              <a:t>Can be determined</a:t>
            </a:r>
            <a:r>
              <a:rPr lang="en-US" sz="2400">
                <a:ea typeface="ＭＳ Ｐゴシック" pitchFamily="34" charset="-128"/>
              </a:rPr>
              <a:t> 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9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9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9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79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9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9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9976" grpId="0"/>
      <p:bldP spid="979978" grpId="0"/>
      <p:bldP spid="979980" grpId="0"/>
      <p:bldP spid="15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6_Blends">
  <a:themeElements>
    <a:clrScheme name="">
      <a:dk1>
        <a:srgbClr val="000000"/>
      </a:dk1>
      <a:lt1>
        <a:srgbClr val="FFFFFF"/>
      </a:lt1>
      <a:dk2>
        <a:srgbClr val="0000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6_Blends">
      <a:majorFont>
        <a:latin typeface="Georgi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6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Blends">
  <a:themeElements>
    <a:clrScheme name="">
      <a:dk1>
        <a:srgbClr val="000000"/>
      </a:dk1>
      <a:lt1>
        <a:srgbClr val="FFFFFF"/>
      </a:lt1>
      <a:dk2>
        <a:srgbClr val="0000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2_Blends">
      <a:majorFont>
        <a:latin typeface="Georgi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Blends">
  <a:themeElements>
    <a:clrScheme name="">
      <a:dk1>
        <a:srgbClr val="000000"/>
      </a:dk1>
      <a:lt1>
        <a:srgbClr val="FFFFFF"/>
      </a:lt1>
      <a:dk2>
        <a:srgbClr val="0000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6_Blends">
      <a:majorFont>
        <a:latin typeface="Georgi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6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3_Blends">
  <a:themeElements>
    <a:clrScheme name="">
      <a:dk1>
        <a:srgbClr val="000000"/>
      </a:dk1>
      <a:lt1>
        <a:srgbClr val="FFFFFF"/>
      </a:lt1>
      <a:dk2>
        <a:srgbClr val="0000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2_Blends">
      <a:majorFont>
        <a:latin typeface="Georgi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_Blends">
  <a:themeElements>
    <a:clrScheme name="">
      <a:dk1>
        <a:srgbClr val="000000"/>
      </a:dk1>
      <a:lt1>
        <a:srgbClr val="FFFFFF"/>
      </a:lt1>
      <a:dk2>
        <a:srgbClr val="0000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2_Blends">
      <a:majorFont>
        <a:latin typeface="Georgi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9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12345</TotalTime>
  <Words>2496</Words>
  <Application>Microsoft Office PowerPoint</Application>
  <PresentationFormat>On-screen Show (4:3)</PresentationFormat>
  <Paragraphs>590</Paragraphs>
  <Slides>63</Slides>
  <Notes>30</Notes>
  <HiddenSlides>0</HiddenSlides>
  <MMClips>0</MMClips>
  <ScaleCrop>false</ScaleCrop>
  <HeadingPairs>
    <vt:vector size="6" baseType="variant">
      <vt:variant>
        <vt:lpstr>Theme</vt:lpstr>
      </vt:variant>
      <vt:variant>
        <vt:i4>12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6" baseType="lpstr">
      <vt:lpstr>Default Design</vt:lpstr>
      <vt:lpstr>1_Default Design</vt:lpstr>
      <vt:lpstr>6_Blends</vt:lpstr>
      <vt:lpstr>2_Blends</vt:lpstr>
      <vt:lpstr>7_Default Design</vt:lpstr>
      <vt:lpstr>2_Default Design</vt:lpstr>
      <vt:lpstr>8_Default Design</vt:lpstr>
      <vt:lpstr>3_Default Design</vt:lpstr>
      <vt:lpstr>7_Blends</vt:lpstr>
      <vt:lpstr>3_Blends</vt:lpstr>
      <vt:lpstr>4_Blends</vt:lpstr>
      <vt:lpstr>9_Default Design</vt:lpstr>
      <vt:lpstr>Equation</vt:lpstr>
      <vt:lpstr>Slide 1</vt:lpstr>
      <vt:lpstr>Slide 2</vt:lpstr>
      <vt:lpstr>Slide 3</vt:lpstr>
      <vt:lpstr>SUSY at the LHC Dilemma...</vt:lpstr>
      <vt:lpstr>SUSY at the LHC Dilemma...</vt:lpstr>
      <vt:lpstr>Slide 6</vt:lpstr>
      <vt:lpstr>Slide 7</vt:lpstr>
      <vt:lpstr>Slide 8</vt:lpstr>
      <vt:lpstr>Slide 9</vt:lpstr>
      <vt:lpstr>Slide 10</vt:lpstr>
      <vt:lpstr>SUSY at the LHC Dilemma...</vt:lpstr>
      <vt:lpstr>SUSY at the LHC Dilemma...</vt:lpstr>
      <vt:lpstr>Slide 13</vt:lpstr>
      <vt:lpstr>Extracting One side: jtt</vt:lpstr>
      <vt:lpstr>BEST</vt:lpstr>
      <vt:lpstr>What BEST Looks Like...</vt:lpstr>
      <vt:lpstr>Top reconstruction : BEST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BEST and SUSY Dilemma…</vt:lpstr>
      <vt:lpstr>End Point Techniques with BEST</vt:lpstr>
      <vt:lpstr>Slide 37</vt:lpstr>
      <vt:lpstr>Slide 38</vt:lpstr>
      <vt:lpstr>Relic Density</vt:lpstr>
      <vt:lpstr>Slide 40</vt:lpstr>
      <vt:lpstr>Mirage Mediation</vt:lpstr>
      <vt:lpstr>Mirage Mediation</vt:lpstr>
      <vt:lpstr>Slide 43</vt:lpstr>
      <vt:lpstr>Mirage Mediation</vt:lpstr>
      <vt:lpstr>Mirage Mediation</vt:lpstr>
      <vt:lpstr>Mirage Mediation</vt:lpstr>
      <vt:lpstr>Mirage Mediation</vt:lpstr>
      <vt:lpstr>Mirage Mediation</vt:lpstr>
      <vt:lpstr>Mirage Mediation</vt:lpstr>
      <vt:lpstr>Mirage Mediation</vt:lpstr>
      <vt:lpstr>Mirage Mediation</vt:lpstr>
      <vt:lpstr>Mirage Mediation</vt:lpstr>
      <vt:lpstr>Mirage Mediation</vt:lpstr>
      <vt:lpstr>Mirage Mediation</vt:lpstr>
      <vt:lpstr>Mirage Mediation</vt:lpstr>
      <vt:lpstr>Mirage Mediation</vt:lpstr>
      <vt:lpstr>Slide 57</vt:lpstr>
      <vt:lpstr>Mirage Mediation</vt:lpstr>
      <vt:lpstr>Mirage Mediation</vt:lpstr>
      <vt:lpstr>Mirage Mediation</vt:lpstr>
      <vt:lpstr>Mirage Mediation</vt:lpstr>
      <vt:lpstr>Mirage Mediation</vt:lpstr>
      <vt:lpstr>Slide 63</vt:lpstr>
    </vt:vector>
  </TitlesOfParts>
  <Company>Texas A&amp;M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Bhaskar Dutta</dc:creator>
  <cp:lastModifiedBy>dutta</cp:lastModifiedBy>
  <cp:revision>641</cp:revision>
  <dcterms:created xsi:type="dcterms:W3CDTF">2007-07-11T00:43:29Z</dcterms:created>
  <dcterms:modified xsi:type="dcterms:W3CDTF">2011-11-07T08:57:31Z</dcterms:modified>
</cp:coreProperties>
</file>