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53.xml" ContentType="application/vnd.openxmlformats-officedocument.presentationml.slide+xml"/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50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47.xml" ContentType="application/vnd.openxmlformats-officedocument.presentationml.slide+xml"/>
  <Override PartName="/ppt/slides/slide43.xml" ContentType="application/vnd.openxmlformats-officedocument.presentationml.slide+xml"/>
  <Override PartName="/ppt/slides/slide5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52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9.xml" ContentType="application/vnd.openxmlformats-officedocument.presentationml.slide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55"/>
  </p:notesMasterIdLst>
  <p:sldIdLst>
    <p:sldId id="256" r:id="rId2"/>
    <p:sldId id="317" r:id="rId3"/>
    <p:sldId id="319" r:id="rId4"/>
    <p:sldId id="320" r:id="rId5"/>
    <p:sldId id="314" r:id="rId6"/>
    <p:sldId id="297" r:id="rId7"/>
    <p:sldId id="298" r:id="rId8"/>
    <p:sldId id="312" r:id="rId9"/>
    <p:sldId id="310" r:id="rId10"/>
    <p:sldId id="309" r:id="rId11"/>
    <p:sldId id="299" r:id="rId12"/>
    <p:sldId id="302" r:id="rId13"/>
    <p:sldId id="303" r:id="rId14"/>
    <p:sldId id="301" r:id="rId15"/>
    <p:sldId id="304" r:id="rId16"/>
    <p:sldId id="305" r:id="rId17"/>
    <p:sldId id="300" r:id="rId18"/>
    <p:sldId id="313" r:id="rId19"/>
    <p:sldId id="287" r:id="rId20"/>
    <p:sldId id="289" r:id="rId21"/>
    <p:sldId id="291" r:id="rId22"/>
    <p:sldId id="293" r:id="rId23"/>
    <p:sldId id="295" r:id="rId24"/>
    <p:sldId id="307" r:id="rId25"/>
    <p:sldId id="308" r:id="rId26"/>
    <p:sldId id="315" r:id="rId27"/>
    <p:sldId id="321" r:id="rId28"/>
    <p:sldId id="311" r:id="rId29"/>
    <p:sldId id="316" r:id="rId30"/>
    <p:sldId id="318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5" r:id="rId39"/>
    <p:sldId id="276" r:id="rId40"/>
    <p:sldId id="277" r:id="rId41"/>
    <p:sldId id="278" r:id="rId42"/>
    <p:sldId id="279" r:id="rId43"/>
    <p:sldId id="280" r:id="rId44"/>
    <p:sldId id="281" r:id="rId45"/>
    <p:sldId id="282" r:id="rId46"/>
    <p:sldId id="283" r:id="rId47"/>
    <p:sldId id="284" r:id="rId48"/>
    <p:sldId id="285" r:id="rId49"/>
    <p:sldId id="286" r:id="rId50"/>
    <p:sldId id="288" r:id="rId51"/>
    <p:sldId id="290" r:id="rId52"/>
    <p:sldId id="292" r:id="rId53"/>
    <p:sldId id="294" r:id="rId5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6600"/>
    <a:srgbClr val="A50021"/>
    <a:srgbClr val="000066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 showOutlineIcons="0" snapVertSplitter="1" vertBarState="minimized"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-11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26389DB-E0D6-254C-8CC2-BAB9DDE2F2D6}" type="datetime1">
              <a:rPr lang="en-US"/>
              <a:pPr>
                <a:defRPr/>
              </a:pPr>
              <a:t>11/8/11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42A821FB-6AF5-D248-94E8-9CA02E5073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645C4-2D1E-CC45-A488-D51008FF5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C4623-B6CD-614B-9DAE-0E37A4745D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E4238-BAA4-374A-A5F4-C41D95447C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5880F-714D-DF46-94B8-446B244EB7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77FBA-058A-6042-ABFC-5200E52B11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E707C-34F8-8D4B-B1E4-B1F31A42B6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A6EF5-70B9-4D47-BABC-EA58E2F946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F4460-B2ED-054E-AF37-6675193507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BF936-B9ED-6C47-A5F5-827F841298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51E25-5447-8F4A-943F-2DC36454C6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D0833-DF02-D548-9005-B4E79BE7E0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0" y="6651625"/>
            <a:ext cx="9144000" cy="2063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5E9E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39" name="Rectangle 15"/>
          <p:cNvSpPr>
            <a:spLocks noChangeArrowheads="1"/>
          </p:cNvSpPr>
          <p:nvPr userDrawn="1"/>
        </p:nvSpPr>
        <p:spPr bwMode="auto">
          <a:xfrm>
            <a:off x="0" y="0"/>
            <a:ext cx="9144000" cy="37465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225"/>
            <a:ext cx="8229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89325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BF56E03-7C6B-2A4E-A7B7-9378E7AB1C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42" name="Rectangle 18"/>
          <p:cNvSpPr>
            <a:spLocks noChangeArrowheads="1"/>
          </p:cNvSpPr>
          <p:nvPr userDrawn="1"/>
        </p:nvSpPr>
        <p:spPr bwMode="auto">
          <a:xfrm>
            <a:off x="588963" y="6018213"/>
            <a:ext cx="1358900" cy="22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44" name="Text Box 20"/>
          <p:cNvSpPr txBox="1">
            <a:spLocks noChangeArrowheads="1"/>
          </p:cNvSpPr>
          <p:nvPr userDrawn="1"/>
        </p:nvSpPr>
        <p:spPr bwMode="auto">
          <a:xfrm>
            <a:off x="0" y="6553200"/>
            <a:ext cx="1079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GB" sz="1400" b="1"/>
              <a:t>Dan Tovey</a:t>
            </a:r>
          </a:p>
        </p:txBody>
      </p:sp>
      <p:sp>
        <p:nvSpPr>
          <p:cNvPr id="1045" name="Text Box 21"/>
          <p:cNvSpPr txBox="1">
            <a:spLocks noChangeArrowheads="1"/>
          </p:cNvSpPr>
          <p:nvPr userDrawn="1"/>
        </p:nvSpPr>
        <p:spPr bwMode="auto">
          <a:xfrm>
            <a:off x="7532160" y="6550223"/>
            <a:ext cx="170169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sz="1400" b="1" baseline="0" dirty="0" smtClean="0"/>
              <a:t>November 7, 2011</a:t>
            </a:r>
            <a:endParaRPr lang="en-GB" sz="1400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b="1" kern="1200">
          <a:solidFill>
            <a:srgbClr val="006600"/>
          </a:solidFill>
          <a:latin typeface="Arial" charset="0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800" b="1" kern="1200">
          <a:solidFill>
            <a:srgbClr val="000066"/>
          </a:solidFill>
          <a:latin typeface="Arial" charset="0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b="1" kern="1200">
          <a:solidFill>
            <a:srgbClr val="A50021"/>
          </a:solidFill>
          <a:latin typeface="Arial" charset="0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b="1" kern="1200">
          <a:solidFill>
            <a:schemeClr val="tx1"/>
          </a:solidFill>
          <a:latin typeface="Arial" charset="0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1" kern="1200">
          <a:solidFill>
            <a:schemeClr val="tx1"/>
          </a:solidFill>
          <a:latin typeface="Arial" charset="0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df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df"/><Relationship Id="rId5" Type="http://schemas.openxmlformats.org/officeDocument/2006/relationships/image" Target="../media/image11.png"/><Relationship Id="rId6" Type="http://schemas.openxmlformats.org/officeDocument/2006/relationships/image" Target="../media/image12.pdf"/><Relationship Id="rId7" Type="http://schemas.openxmlformats.org/officeDocument/2006/relationships/image" Target="../media/image13.png"/><Relationship Id="rId8" Type="http://schemas.openxmlformats.org/officeDocument/2006/relationships/image" Target="../media/image14.pdf"/><Relationship Id="rId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d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df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df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df"/><Relationship Id="rId3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df"/><Relationship Id="rId3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df"/><Relationship Id="rId3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df"/><Relationship Id="rId3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df"/><Relationship Id="rId3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df"/><Relationship Id="rId3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df"/><Relationship Id="rId3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df"/><Relationship Id="rId3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df"/><Relationship Id="rId3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df"/><Relationship Id="rId3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df"/><Relationship Id="rId3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df"/><Relationship Id="rId3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df"/><Relationship Id="rId3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df"/><Relationship Id="rId3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df"/><Relationship Id="rId3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df"/><Relationship Id="rId3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df"/><Relationship Id="rId3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df"/><Relationship Id="rId3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df"/><Relationship Id="rId3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df"/><Relationship Id="rId3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df"/><Relationship Id="rId3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df"/><Relationship Id="rId3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df"/><Relationship Id="rId3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df"/><Relationship Id="rId3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df"/><Relationship Id="rId3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df"/><Relationship Id="rId3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df"/><Relationship Id="rId3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df"/><Relationship Id="rId3" Type="http://schemas.openxmlformats.org/officeDocument/2006/relationships/image" Target="../media/image7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df"/><Relationship Id="rId3" Type="http://schemas.openxmlformats.org/officeDocument/2006/relationships/image" Target="../media/image7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df"/><Relationship Id="rId3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df"/><Relationship Id="rId3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df"/><Relationship Id="rId3" Type="http://schemas.openxmlformats.org/officeDocument/2006/relationships/image" Target="../media/image8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df"/><Relationship Id="rId3" Type="http://schemas.openxmlformats.org/officeDocument/2006/relationships/image" Target="../media/image8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df"/><Relationship Id="rId3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0555" y="0"/>
            <a:ext cx="103004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39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C509241-C95A-F04F-82AD-83BA990BF0B2}" type="slidenum">
              <a:rPr lang="en-US"/>
              <a:pPr/>
              <a:t>1</a:t>
            </a:fld>
            <a:endParaRPr lang="en-US"/>
          </a:p>
        </p:txBody>
      </p:sp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664066" y="1001254"/>
            <a:ext cx="7772400" cy="174088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Searches for </a:t>
            </a:r>
            <a:r>
              <a:rPr lang="en-US" dirty="0" err="1" smtClean="0">
                <a:solidFill>
                  <a:srgbClr val="FF0000"/>
                </a:solidFill>
                <a:ea typeface="+mj-ea"/>
                <a:cs typeface="+mj-cs"/>
              </a:rPr>
              <a:t>Squarks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 and </a:t>
            </a:r>
            <a:r>
              <a:rPr lang="en-US" dirty="0" err="1" smtClean="0">
                <a:solidFill>
                  <a:srgbClr val="FF0000"/>
                </a:solidFill>
                <a:ea typeface="+mj-ea"/>
                <a:cs typeface="+mj-cs"/>
              </a:rPr>
              <a:t>Gluinos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 in the Jets + MET + 0-Lepton Channel at ATLAS</a:t>
            </a:r>
            <a:endParaRPr lang="en-US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14341" name="Subtitle 2"/>
          <p:cNvSpPr>
            <a:spLocks noGrp="1"/>
          </p:cNvSpPr>
          <p:nvPr>
            <p:ph type="subTitle" idx="1"/>
          </p:nvPr>
        </p:nvSpPr>
        <p:spPr>
          <a:xfrm>
            <a:off x="1371600" y="4602229"/>
            <a:ext cx="6400800" cy="950913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</a:rPr>
              <a:t>Dan </a:t>
            </a:r>
            <a:r>
              <a:rPr lang="en-US" dirty="0" err="1">
                <a:solidFill>
                  <a:srgbClr val="FFFF00"/>
                </a:solidFill>
              </a:rPr>
              <a:t>Tovey</a:t>
            </a:r>
            <a:endParaRPr lang="en-US" dirty="0">
              <a:solidFill>
                <a:srgbClr val="FFFF00"/>
              </a:solidFill>
            </a:endParaRPr>
          </a:p>
          <a:p>
            <a:pPr eaLnBrk="1" hangingPunct="1"/>
            <a:r>
              <a:rPr lang="en-US" dirty="0">
                <a:solidFill>
                  <a:srgbClr val="FFFF00"/>
                </a:solidFill>
              </a:rPr>
              <a:t>University of </a:t>
            </a:r>
            <a:r>
              <a:rPr lang="en-US" dirty="0" smtClean="0">
                <a:solidFill>
                  <a:srgbClr val="FFFF00"/>
                </a:solidFill>
              </a:rPr>
              <a:t>Sheffield</a:t>
            </a:r>
          </a:p>
          <a:p>
            <a:pPr eaLnBrk="1" hangingPunct="1"/>
            <a:r>
              <a:rPr lang="en-US" dirty="0" smtClean="0">
                <a:solidFill>
                  <a:srgbClr val="FFFF00"/>
                </a:solidFill>
              </a:rPr>
              <a:t>On behalf of the ATLAS Collaboration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EA983D7-17AF-0F4E-A7AB-8F28A2AAB030}" type="slidenum">
              <a:rPr lang="en-GB"/>
              <a:pPr/>
              <a:t>2</a:t>
            </a:fld>
            <a:endParaRPr lang="en-GB"/>
          </a:p>
        </p:txBody>
      </p:sp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ATLAS Detector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74789" name="Picture 4" descr="FullDetec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301750"/>
            <a:ext cx="6294438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4790" name="Rectangle 8"/>
          <p:cNvSpPr>
            <a:spLocks noChangeArrowheads="1"/>
          </p:cNvSpPr>
          <p:nvPr/>
        </p:nvSpPr>
        <p:spPr bwMode="auto">
          <a:xfrm>
            <a:off x="5943600" y="3367088"/>
            <a:ext cx="3200400" cy="17018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500" b="1">
                <a:ea typeface="ＭＳ Ｐゴシック" charset="-128"/>
                <a:cs typeface="Arial" charset="0"/>
              </a:rPr>
              <a:t>Inner Detector (|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</a:t>
            </a:r>
            <a:r>
              <a:rPr lang="en-US" sz="1500" b="1">
                <a:ea typeface="ＭＳ Ｐゴシック" charset="-128"/>
                <a:cs typeface="Arial" charset="0"/>
              </a:rPr>
              <a:t>|&lt;2.5, B=2T): </a:t>
            </a:r>
          </a:p>
          <a:p>
            <a:r>
              <a:rPr lang="en-US" sz="1500" b="1">
                <a:ea typeface="ＭＳ Ｐゴシック" charset="-128"/>
                <a:cs typeface="Arial" charset="0"/>
              </a:rPr>
              <a:t>Si Pixels, Si strips, Transition Radiation detector (straws) </a:t>
            </a:r>
          </a:p>
          <a:p>
            <a:r>
              <a:rPr lang="en-US" sz="1500" b="1">
                <a:ea typeface="ＭＳ Ｐゴシック" charset="-128"/>
                <a:cs typeface="Arial" charset="0"/>
              </a:rPr>
              <a:t>Precise tracking and vertexing,</a:t>
            </a:r>
          </a:p>
          <a:p>
            <a:r>
              <a:rPr lang="en-US" sz="1500" b="1">
                <a:ea typeface="ＭＳ Ｐゴシック" charset="-128"/>
                <a:cs typeface="Arial" charset="0"/>
              </a:rPr>
              <a:t>e/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</a:t>
            </a:r>
            <a:r>
              <a:rPr lang="en-US" sz="1500" b="1">
                <a:ea typeface="ＭＳ Ｐゴシック" charset="-128"/>
                <a:cs typeface="Arial" charset="0"/>
              </a:rPr>
              <a:t> separation</a:t>
            </a:r>
          </a:p>
          <a:p>
            <a:r>
              <a:rPr lang="en-US" sz="1500" b="1">
                <a:ea typeface="ＭＳ Ｐゴシック" charset="-128"/>
                <a:cs typeface="Arial" charset="0"/>
              </a:rPr>
              <a:t>Momentum resolution (</a:t>
            </a:r>
            <a:r>
              <a:rPr lang="en-US" sz="1500" b="1">
                <a:latin typeface="Symbol" charset="2"/>
                <a:ea typeface="ＭＳ Ｐゴシック" charset="-128"/>
                <a:cs typeface="Arial" charset="0"/>
              </a:rPr>
              <a:t>h</a:t>
            </a:r>
            <a:r>
              <a:rPr lang="en-US" sz="1500" b="1">
                <a:ea typeface="ＭＳ Ｐゴシック" charset="-128"/>
                <a:cs typeface="Arial" charset="0"/>
              </a:rPr>
              <a:t>=0): </a:t>
            </a:r>
          </a:p>
          <a:p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</a:t>
            </a:r>
            <a:r>
              <a:rPr lang="en-US" sz="1500" b="1">
                <a:ea typeface="ＭＳ Ｐゴシック" charset="-128"/>
                <a:cs typeface="Arial" charset="0"/>
              </a:rPr>
              <a:t>/p</a:t>
            </a:r>
            <a:r>
              <a:rPr lang="en-US" sz="1500" b="1" baseline="-25000">
                <a:ea typeface="ＭＳ Ｐゴシック" charset="-128"/>
                <a:cs typeface="Arial" charset="0"/>
              </a:rPr>
              <a:t>T</a:t>
            </a:r>
            <a:r>
              <a:rPr lang="en-US" sz="1500" b="1">
                <a:ea typeface="ＭＳ Ｐゴシック" charset="-128"/>
                <a:cs typeface="Arial" charset="0"/>
              </a:rPr>
              <a:t> ~ 3.8x10</a:t>
            </a:r>
            <a:r>
              <a:rPr lang="en-US" sz="1500" b="1" baseline="30000">
                <a:ea typeface="ＭＳ Ｐゴシック" charset="-128"/>
                <a:cs typeface="Arial" charset="0"/>
              </a:rPr>
              <a:t>-4</a:t>
            </a:r>
            <a:r>
              <a:rPr lang="en-US" sz="1500" b="1">
                <a:ea typeface="ＭＳ Ｐゴシック" charset="-128"/>
                <a:cs typeface="Arial" charset="0"/>
              </a:rPr>
              <a:t> p</a:t>
            </a:r>
            <a:r>
              <a:rPr lang="en-US" sz="1500" b="1" baseline="-25000">
                <a:ea typeface="ＭＳ Ｐゴシック" charset="-128"/>
                <a:cs typeface="Arial" charset="0"/>
              </a:rPr>
              <a:t>T </a:t>
            </a:r>
            <a:r>
              <a:rPr lang="en-US" sz="1500" b="1">
                <a:ea typeface="ＭＳ Ｐゴシック" charset="-128"/>
                <a:cs typeface="Arial" charset="0"/>
              </a:rPr>
              <a:t>(GeV) 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 </a:t>
            </a:r>
            <a:r>
              <a:rPr lang="en-US" sz="1500" b="1">
                <a:ea typeface="ＭＳ Ｐゴシック" charset="-128"/>
                <a:cs typeface="Arial" charset="0"/>
              </a:rPr>
              <a:t>0.015</a:t>
            </a:r>
          </a:p>
        </p:txBody>
      </p:sp>
      <p:sp>
        <p:nvSpPr>
          <p:cNvPr id="374791" name="Text Box 1028"/>
          <p:cNvSpPr txBox="1">
            <a:spLocks noChangeArrowheads="1"/>
          </p:cNvSpPr>
          <p:nvPr/>
        </p:nvSpPr>
        <p:spPr bwMode="auto">
          <a:xfrm>
            <a:off x="6573838" y="1371600"/>
            <a:ext cx="2570162" cy="13239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>
                <a:ea typeface="ＭＳ Ｐゴシック" charset="-128"/>
                <a:cs typeface="Arial" charset="0"/>
              </a:rPr>
              <a:t>Length  : ~ 46 m </a:t>
            </a:r>
          </a:p>
          <a:p>
            <a:pPr eaLnBrk="0" hangingPunct="0"/>
            <a:r>
              <a:rPr lang="en-US" sz="1600" b="1">
                <a:ea typeface="ＭＳ Ｐゴシック" charset="-128"/>
                <a:cs typeface="Arial" charset="0"/>
              </a:rPr>
              <a:t>Radius  : ~ 12 m </a:t>
            </a:r>
          </a:p>
          <a:p>
            <a:pPr eaLnBrk="0" hangingPunct="0"/>
            <a:r>
              <a:rPr lang="en-US" sz="1600" b="1">
                <a:ea typeface="ＭＳ Ｐゴシック" charset="-128"/>
                <a:cs typeface="Arial" charset="0"/>
              </a:rPr>
              <a:t>Weight : ~ 7000 tons</a:t>
            </a:r>
          </a:p>
          <a:p>
            <a:pPr eaLnBrk="0" hangingPunct="0">
              <a:buFont typeface="Wingdings" charset="2"/>
              <a:buNone/>
            </a:pPr>
            <a:r>
              <a:rPr lang="en-US" sz="1600" b="1">
                <a:ea typeface="ＭＳ Ｐゴシック" charset="-128"/>
                <a:cs typeface="Arial" charset="0"/>
              </a:rPr>
              <a:t>~10</a:t>
            </a:r>
            <a:r>
              <a:rPr lang="en-US" sz="1600" b="1" baseline="30000">
                <a:ea typeface="ＭＳ Ｐゴシック" charset="-128"/>
                <a:cs typeface="Arial" charset="0"/>
              </a:rPr>
              <a:t>8</a:t>
            </a:r>
            <a:r>
              <a:rPr lang="en-US" sz="1600" b="1">
                <a:ea typeface="ＭＳ Ｐゴシック" charset="-128"/>
                <a:cs typeface="Arial" charset="0"/>
              </a:rPr>
              <a:t> electronic channels</a:t>
            </a:r>
          </a:p>
          <a:p>
            <a:pPr eaLnBrk="0" hangingPunct="0">
              <a:buFont typeface="Wingdings" charset="2"/>
              <a:buNone/>
            </a:pPr>
            <a:r>
              <a:rPr lang="en-US" sz="1600" b="1">
                <a:ea typeface="ＭＳ Ｐゴシック" charset="-128"/>
                <a:cs typeface="Arial" charset="0"/>
              </a:rPr>
              <a:t>3000 km of cables</a:t>
            </a:r>
          </a:p>
        </p:txBody>
      </p:sp>
      <p:sp>
        <p:nvSpPr>
          <p:cNvPr id="374792" name="Line 1029"/>
          <p:cNvSpPr>
            <a:spLocks noChangeShapeType="1"/>
          </p:cNvSpPr>
          <p:nvPr/>
        </p:nvSpPr>
        <p:spPr bwMode="auto">
          <a:xfrm>
            <a:off x="2424113" y="1260475"/>
            <a:ext cx="1233487" cy="949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4793" name="Text Box 1030"/>
          <p:cNvSpPr txBox="1">
            <a:spLocks noChangeArrowheads="1"/>
          </p:cNvSpPr>
          <p:nvPr/>
        </p:nvSpPr>
        <p:spPr bwMode="auto">
          <a:xfrm>
            <a:off x="0" y="728663"/>
            <a:ext cx="7561263" cy="558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500" b="1">
                <a:solidFill>
                  <a:srgbClr val="000000"/>
                </a:solidFill>
                <a:ea typeface="ＭＳ Ｐゴシック" charset="-128"/>
                <a:cs typeface="Arial" charset="0"/>
              </a:rPr>
              <a:t>Muon Spectrometer 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(</a:t>
            </a:r>
            <a:r>
              <a:rPr lang="en-US" sz="1500" b="1">
                <a:ea typeface="ＭＳ Ｐゴシック" charset="-128"/>
                <a:cs typeface="Arial" charset="0"/>
              </a:rPr>
              <a:t>|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|&lt;2.7)</a:t>
            </a:r>
            <a:r>
              <a:rPr lang="en-US" sz="1500" b="1">
                <a:solidFill>
                  <a:srgbClr val="009900"/>
                </a:solidFill>
                <a:ea typeface="ＭＳ Ｐゴシック" charset="-128"/>
                <a:cs typeface="Arial" charset="0"/>
                <a:sym typeface="Symbol" charset="2"/>
              </a:rPr>
              <a:t> </a:t>
            </a:r>
            <a:r>
              <a:rPr lang="en-US" sz="1500" b="1">
                <a:solidFill>
                  <a:schemeClr val="tx2"/>
                </a:solidFill>
                <a:ea typeface="ＭＳ Ｐゴシック" charset="-128"/>
                <a:cs typeface="Arial" charset="0"/>
                <a:sym typeface="Symbol" charset="2"/>
              </a:rPr>
              <a:t>: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 air-core toroids with gas-based muon chambers</a:t>
            </a:r>
            <a:endParaRPr lang="en-US" sz="1500" b="1">
              <a:solidFill>
                <a:srgbClr val="000000"/>
              </a:solidFill>
              <a:ea typeface="ＭＳ Ｐゴシック" charset="-128"/>
              <a:cs typeface="Arial" charset="0"/>
            </a:endParaRPr>
          </a:p>
          <a:p>
            <a:pPr eaLnBrk="0" hangingPunct="0"/>
            <a:r>
              <a:rPr lang="en-US" sz="1500" b="1">
                <a:solidFill>
                  <a:srgbClr val="000000"/>
                </a:solidFill>
                <a:ea typeface="ＭＳ Ｐゴシック" charset="-128"/>
                <a:cs typeface="Arial" charset="0"/>
              </a:rPr>
              <a:t>Muon trigger and measurement with momentum resolution &lt; 10% up toE</a:t>
            </a:r>
            <a:r>
              <a:rPr lang="en-US" sz="1500" b="1" baseline="-25000">
                <a:solidFill>
                  <a:srgbClr val="000000"/>
                </a:solidFill>
                <a:ea typeface="ＭＳ Ｐゴシック" charset="-128"/>
                <a:cs typeface="Arial" charset="0"/>
                <a:sym typeface="Symbol" charset="2"/>
              </a:rPr>
              <a:t></a:t>
            </a:r>
            <a:r>
              <a:rPr lang="en-US" sz="1500" b="1">
                <a:solidFill>
                  <a:srgbClr val="000000"/>
                </a:solidFill>
                <a:ea typeface="ＭＳ Ｐゴシック" charset="-128"/>
                <a:cs typeface="Arial" charset="0"/>
                <a:sym typeface="Symbol" charset="2"/>
              </a:rPr>
              <a:t> ~ 1 TeV</a:t>
            </a:r>
          </a:p>
        </p:txBody>
      </p:sp>
      <p:sp>
        <p:nvSpPr>
          <p:cNvPr id="374794" name="Line 1031"/>
          <p:cNvSpPr>
            <a:spLocks noChangeShapeType="1"/>
          </p:cNvSpPr>
          <p:nvPr/>
        </p:nvSpPr>
        <p:spPr bwMode="auto">
          <a:xfrm flipH="1" flipV="1">
            <a:off x="4191000" y="3276600"/>
            <a:ext cx="173355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4795" name="Line 1032"/>
          <p:cNvSpPr>
            <a:spLocks noChangeShapeType="1"/>
          </p:cNvSpPr>
          <p:nvPr/>
        </p:nvSpPr>
        <p:spPr bwMode="auto">
          <a:xfrm flipV="1">
            <a:off x="1295400" y="3403600"/>
            <a:ext cx="2667000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4796" name="Rectangle 8"/>
          <p:cNvSpPr>
            <a:spLocks noChangeArrowheads="1"/>
          </p:cNvSpPr>
          <p:nvPr/>
        </p:nvSpPr>
        <p:spPr bwMode="auto">
          <a:xfrm>
            <a:off x="0" y="5384800"/>
            <a:ext cx="5029200" cy="787400"/>
          </a:xfrm>
          <a:prstGeom prst="rect">
            <a:avLst/>
          </a:prstGeom>
          <a:solidFill>
            <a:srgbClr val="FF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500" b="1">
                <a:ea typeface="ＭＳ Ｐゴシック" charset="-128"/>
                <a:cs typeface="Arial" charset="0"/>
              </a:rPr>
              <a:t>EM calorimeter: Pb-LAr Accordion</a:t>
            </a:r>
          </a:p>
          <a:p>
            <a:r>
              <a:rPr lang="en-US" sz="1500" b="1">
                <a:ea typeface="ＭＳ Ｐゴシック" charset="-128"/>
                <a:cs typeface="Arial" charset="0"/>
              </a:rPr>
              <a:t>e/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</a:t>
            </a:r>
            <a:r>
              <a:rPr lang="en-US" sz="1500" b="1">
                <a:ea typeface="ＭＳ Ｐゴシック" charset="-128"/>
                <a:cs typeface="Arial" charset="0"/>
              </a:rPr>
              <a:t> trigger, identification and measurement</a:t>
            </a:r>
          </a:p>
          <a:p>
            <a:r>
              <a:rPr lang="en-US" sz="1500" b="1">
                <a:ea typeface="ＭＳ Ｐゴシック" charset="-128"/>
                <a:cs typeface="Arial" charset="0"/>
              </a:rPr>
              <a:t>E-resolution: 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</a:t>
            </a:r>
            <a:r>
              <a:rPr lang="en-US" sz="1500" b="1">
                <a:ea typeface="ＭＳ Ｐゴシック" charset="-128"/>
                <a:cs typeface="Arial" charset="0"/>
              </a:rPr>
              <a:t>/E ~ 10%/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</a:t>
            </a:r>
            <a:r>
              <a:rPr lang="en-US" sz="1500" b="1">
                <a:ea typeface="ＭＳ Ｐゴシック" charset="-128"/>
                <a:cs typeface="Arial" charset="0"/>
              </a:rPr>
              <a:t>E </a:t>
            </a:r>
            <a:endParaRPr lang="es-ES_tradnl" sz="1500" b="1">
              <a:ea typeface="ＭＳ Ｐゴシック" charset="-128"/>
              <a:cs typeface="Arial" charset="0"/>
              <a:sym typeface="Symbol" charset="2"/>
            </a:endParaRPr>
          </a:p>
        </p:txBody>
      </p:sp>
      <p:sp>
        <p:nvSpPr>
          <p:cNvPr id="374797" name="Line 1034"/>
          <p:cNvSpPr>
            <a:spLocks noChangeShapeType="1"/>
          </p:cNvSpPr>
          <p:nvPr/>
        </p:nvSpPr>
        <p:spPr bwMode="auto">
          <a:xfrm flipH="1" flipV="1">
            <a:off x="4114800" y="3505200"/>
            <a:ext cx="852488" cy="2341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4798" name="Rectangle 8"/>
          <p:cNvSpPr>
            <a:spLocks noChangeArrowheads="1"/>
          </p:cNvSpPr>
          <p:nvPr/>
        </p:nvSpPr>
        <p:spPr bwMode="auto">
          <a:xfrm>
            <a:off x="4114800" y="5842000"/>
            <a:ext cx="5029200" cy="1016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500" b="1">
                <a:ea typeface="ＭＳ Ｐゴシック" charset="-128"/>
                <a:cs typeface="Arial" charset="0"/>
              </a:rPr>
              <a:t>HAD calorimetry (|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|&lt;5)</a:t>
            </a:r>
          </a:p>
          <a:p>
            <a:pPr eaLnBrk="0" hangingPunct="0"/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Fe/scintillator Tiles (central), Cu/W-LAr (fwd)</a:t>
            </a:r>
          </a:p>
          <a:p>
            <a:pPr eaLnBrk="0" hangingPunct="0"/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Trigger and measurement of jets and missing E</a:t>
            </a:r>
            <a:r>
              <a:rPr lang="en-US" sz="1500" b="1" baseline="-25000">
                <a:ea typeface="ＭＳ Ｐゴシック" charset="-128"/>
                <a:cs typeface="Arial" charset="0"/>
              </a:rPr>
              <a:t>T</a:t>
            </a:r>
            <a:endParaRPr lang="en-US" sz="1500" b="1">
              <a:ea typeface="ＭＳ Ｐゴシック" charset="-128"/>
              <a:cs typeface="Arial" charset="0"/>
              <a:sym typeface="Symbol" charset="2"/>
            </a:endParaRPr>
          </a:p>
          <a:p>
            <a:pPr eaLnBrk="0" hangingPunct="0"/>
            <a:r>
              <a:rPr lang="en-US" sz="1500" b="1">
                <a:ea typeface="ＭＳ Ｐゴシック" charset="-128"/>
                <a:cs typeface="Arial" charset="0"/>
              </a:rPr>
              <a:t>E-resolution: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</a:t>
            </a:r>
            <a:r>
              <a:rPr lang="en-US" sz="1500" b="1">
                <a:ea typeface="ＭＳ Ｐゴシック" charset="-128"/>
                <a:cs typeface="Arial" charset="0"/>
              </a:rPr>
              <a:t>/E ~ 50%/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</a:t>
            </a:r>
            <a:r>
              <a:rPr lang="en-US" sz="1500" b="1">
                <a:ea typeface="ＭＳ Ｐゴシック" charset="-128"/>
                <a:cs typeface="Arial" charset="0"/>
              </a:rPr>
              <a:t>E </a:t>
            </a:r>
            <a:r>
              <a:rPr lang="en-US" sz="1500" b="1">
                <a:ea typeface="ＭＳ Ｐゴシック" charset="-128"/>
                <a:cs typeface="Arial" charset="0"/>
                <a:sym typeface="Symbol" charset="2"/>
              </a:rPr>
              <a:t> </a:t>
            </a:r>
            <a:r>
              <a:rPr lang="en-US" sz="1500" b="1">
                <a:ea typeface="ＭＳ Ｐゴシック" charset="-128"/>
                <a:cs typeface="Arial" charset="0"/>
              </a:rPr>
              <a:t>0.03 </a:t>
            </a:r>
          </a:p>
        </p:txBody>
      </p:sp>
      <p:sp>
        <p:nvSpPr>
          <p:cNvPr id="374799" name="Text Box 1036"/>
          <p:cNvSpPr txBox="1">
            <a:spLocks noChangeArrowheads="1"/>
          </p:cNvSpPr>
          <p:nvPr/>
        </p:nvSpPr>
        <p:spPr bwMode="auto">
          <a:xfrm>
            <a:off x="0" y="1546225"/>
            <a:ext cx="1857375" cy="1079500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>
                <a:ea typeface="ＭＳ Ｐゴシック" charset="-128"/>
                <a:cs typeface="Arial" charset="0"/>
              </a:rPr>
              <a:t>3-level trigger</a:t>
            </a:r>
          </a:p>
          <a:p>
            <a:pPr eaLnBrk="0" hangingPunct="0"/>
            <a:r>
              <a:rPr lang="en-US" sz="1600" b="1">
                <a:ea typeface="ＭＳ Ｐゴシック" charset="-128"/>
                <a:cs typeface="Arial" charset="0"/>
              </a:rPr>
              <a:t>reducing the rate</a:t>
            </a:r>
          </a:p>
          <a:p>
            <a:pPr eaLnBrk="0" hangingPunct="0"/>
            <a:r>
              <a:rPr lang="en-US" sz="1600" b="1">
                <a:ea typeface="ＭＳ Ｐゴシック" charset="-128"/>
                <a:cs typeface="Arial" charset="0"/>
              </a:rPr>
              <a:t>from 40 MHz to</a:t>
            </a:r>
          </a:p>
          <a:p>
            <a:pPr eaLnBrk="0" hangingPunct="0"/>
            <a:r>
              <a:rPr lang="en-US" sz="1600" b="1">
                <a:ea typeface="ＭＳ Ｐゴシック" charset="-128"/>
                <a:cs typeface="Arial" charset="0"/>
              </a:rPr>
              <a:t>~200 Hz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Luminosity</a:t>
            </a:r>
            <a:endParaRPr lang="en-US" dirty="0"/>
          </a:p>
        </p:txBody>
      </p:sp>
      <p:pic>
        <p:nvPicPr>
          <p:cNvPr id="5" name="Content Placeholder 4" descr="sumLumiByDay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9628" y="643186"/>
            <a:ext cx="7866012" cy="565246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Luminosity</a:t>
            </a:r>
            <a:endParaRPr lang="en-US" dirty="0"/>
          </a:p>
        </p:txBody>
      </p:sp>
      <p:pic>
        <p:nvPicPr>
          <p:cNvPr id="5" name="Content Placeholder 4" descr="lumiByDay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722" y="766914"/>
            <a:ext cx="7721184" cy="554838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9318"/>
            <a:ext cx="4390569" cy="5231525"/>
          </a:xfrm>
        </p:spPr>
        <p:txBody>
          <a:bodyPr/>
          <a:lstStyle/>
          <a:p>
            <a:r>
              <a:rPr lang="en-US" dirty="0" smtClean="0"/>
              <a:t>Strong production (</a:t>
            </a:r>
            <a:r>
              <a:rPr lang="en-US" dirty="0" err="1" smtClean="0"/>
              <a:t>squarks</a:t>
            </a:r>
            <a:r>
              <a:rPr lang="en-US" dirty="0" smtClean="0"/>
              <a:t>, </a:t>
            </a:r>
            <a:r>
              <a:rPr lang="en-US" dirty="0" err="1" smtClean="0"/>
              <a:t>gluinos</a:t>
            </a:r>
            <a:r>
              <a:rPr lang="en-US" dirty="0" smtClean="0"/>
              <a:t>) dominates SUSY cross-section unless large mass hierarchy (1)</a:t>
            </a:r>
          </a:p>
          <a:p>
            <a:r>
              <a:rPr lang="en-US" dirty="0" smtClean="0"/>
              <a:t>LSP/DM production generates MET even without leptons (2)</a:t>
            </a:r>
          </a:p>
          <a:p>
            <a:r>
              <a:rPr lang="en-US" dirty="0" smtClean="0"/>
              <a:t>SM real MET signature usually accompanied by leptons (except </a:t>
            </a:r>
            <a:r>
              <a:rPr lang="en-US" dirty="0" err="1" smtClean="0"/>
              <a:t>Z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err="1" smtClean="0">
                <a:latin typeface="Symbol" charset="2"/>
                <a:cs typeface="Symbol" charset="2"/>
                <a:sym typeface="Wingdings"/>
              </a:rPr>
              <a:t>nn</a:t>
            </a:r>
            <a:r>
              <a:rPr lang="en-US" dirty="0" smtClean="0">
                <a:sym typeface="Wingdings"/>
              </a:rPr>
              <a:t>) (3)</a:t>
            </a:r>
          </a:p>
          <a:p>
            <a:r>
              <a:rPr lang="en-US" dirty="0" smtClean="0">
                <a:sym typeface="Wingdings"/>
              </a:rPr>
              <a:t>Implies require jets (1), MET (2) and veto </a:t>
            </a:r>
            <a:r>
              <a:rPr lang="en-US" dirty="0" err="1" smtClean="0">
                <a:sym typeface="Wingdings"/>
              </a:rPr>
              <a:t>leptonic</a:t>
            </a:r>
            <a:r>
              <a:rPr lang="en-US" dirty="0" smtClean="0">
                <a:sym typeface="Wingdings"/>
              </a:rPr>
              <a:t> events (3)</a:t>
            </a:r>
          </a:p>
          <a:p>
            <a:r>
              <a:rPr lang="en-US" dirty="0" smtClean="0">
                <a:sym typeface="Wingdings"/>
              </a:rPr>
              <a:t>Remaining: QCD fake/real MET events, fake-jets/missed leptons, and </a:t>
            </a:r>
            <a:r>
              <a:rPr lang="en-US" dirty="0" err="1" smtClean="0">
                <a:sym typeface="Wingdings"/>
              </a:rPr>
              <a:t>Z</a:t>
            </a:r>
            <a:r>
              <a:rPr lang="en-US" dirty="0" err="1" smtClean="0">
                <a:latin typeface="Symbol" charset="2"/>
                <a:cs typeface="Symbol" charset="2"/>
                <a:sym typeface="Wingdings"/>
              </a:rPr>
              <a:t>nn</a:t>
            </a:r>
            <a:r>
              <a:rPr lang="en-US" dirty="0" smtClean="0">
                <a:latin typeface="Symbol" charset="2"/>
                <a:cs typeface="Symbol" charset="2"/>
                <a:sym typeface="Wingdings"/>
              </a:rPr>
              <a:t> .</a:t>
            </a:r>
            <a:r>
              <a:rPr lang="en-US" dirty="0" smtClean="0">
                <a:sym typeface="Wingding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Content Placeholder 4" descr="figaux_29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 bwMode="auto">
          <a:xfrm>
            <a:off x="4308928" y="889000"/>
            <a:ext cx="4698999" cy="469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159" y="848638"/>
            <a:ext cx="8251062" cy="4525963"/>
          </a:xfrm>
        </p:spPr>
        <p:txBody>
          <a:bodyPr/>
          <a:lstStyle/>
          <a:p>
            <a:r>
              <a:rPr lang="en-US" dirty="0" smtClean="0"/>
              <a:t>Search for production of strongly interacting </a:t>
            </a:r>
            <a:r>
              <a:rPr lang="en-US" dirty="0" err="1" smtClean="0"/>
              <a:t>sparticles</a:t>
            </a:r>
            <a:r>
              <a:rPr lang="en-US" dirty="0" smtClean="0"/>
              <a:t> (</a:t>
            </a:r>
            <a:r>
              <a:rPr lang="en-US" dirty="0" err="1" smtClean="0"/>
              <a:t>squarks/gluinos</a:t>
            </a:r>
            <a:r>
              <a:rPr lang="en-US" dirty="0" smtClean="0"/>
              <a:t>) decaying to jets and invisible </a:t>
            </a:r>
            <a:r>
              <a:rPr lang="en-US" dirty="0" err="1" smtClean="0"/>
              <a:t>LSPs</a:t>
            </a:r>
            <a:endParaRPr lang="en-US" dirty="0" smtClean="0"/>
          </a:p>
          <a:p>
            <a:r>
              <a:rPr lang="en-US" dirty="0" smtClean="0"/>
              <a:t>Analysis of 1.04 fb</a:t>
            </a:r>
            <a:r>
              <a:rPr lang="en-US" baseline="30000" dirty="0" smtClean="0"/>
              <a:t>-1</a:t>
            </a:r>
            <a:r>
              <a:rPr lang="en-US" dirty="0" smtClean="0"/>
              <a:t> of data from early 2011 presented at EPS</a:t>
            </a:r>
          </a:p>
          <a:p>
            <a:r>
              <a:rPr lang="en-US" dirty="0" smtClean="0"/>
              <a:t>Similar strategy to that used with 2010 data (presented at </a:t>
            </a:r>
            <a:r>
              <a:rPr lang="en-US" dirty="0" err="1" smtClean="0"/>
              <a:t>Moriond</a:t>
            </a:r>
            <a:r>
              <a:rPr lang="en-US" dirty="0" smtClean="0"/>
              <a:t> 2011)</a:t>
            </a:r>
          </a:p>
          <a:p>
            <a:r>
              <a:rPr lang="en-US" dirty="0" smtClean="0"/>
              <a:t>Select events with jets + MET and no identified leptons</a:t>
            </a:r>
          </a:p>
          <a:p>
            <a:r>
              <a:rPr lang="en-US" dirty="0" smtClean="0"/>
              <a:t>Main backgrounds: </a:t>
            </a:r>
          </a:p>
          <a:p>
            <a:pPr lvl="1"/>
            <a:r>
              <a:rPr lang="en-US" dirty="0" smtClean="0"/>
              <a:t>QCD jets (fake MET and HF decays), </a:t>
            </a:r>
          </a:p>
          <a:p>
            <a:pPr lvl="1"/>
            <a:r>
              <a:rPr lang="en-US" dirty="0" smtClean="0"/>
              <a:t>Top pairs (semi/fully-</a:t>
            </a:r>
            <a:r>
              <a:rPr lang="en-US" dirty="0" err="1" smtClean="0"/>
              <a:t>leptonic</a:t>
            </a:r>
            <a:r>
              <a:rPr lang="en-US" dirty="0" smtClean="0"/>
              <a:t>) with lepton missed or faking jet (</a:t>
            </a:r>
            <a:r>
              <a:rPr lang="en-US" dirty="0" err="1" smtClean="0"/>
              <a:t>τ</a:t>
            </a:r>
            <a:r>
              <a:rPr lang="en-US" dirty="0" smtClean="0"/>
              <a:t>) </a:t>
            </a:r>
          </a:p>
          <a:p>
            <a:pPr lvl="1"/>
            <a:r>
              <a:rPr lang="en-US" dirty="0" err="1" smtClean="0"/>
              <a:t>W(</a:t>
            </a:r>
            <a:r>
              <a:rPr lang="en-US" dirty="0" err="1" smtClean="0">
                <a:sym typeface="Wingdings"/>
              </a:rPr>
              <a:t>lν)+jets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with lepton missed or faking jet (</a:t>
            </a:r>
            <a:r>
              <a:rPr lang="en-US" dirty="0" err="1" smtClean="0"/>
              <a:t>τ</a:t>
            </a:r>
            <a:r>
              <a:rPr lang="en-US" dirty="0" smtClean="0"/>
              <a:t>) </a:t>
            </a:r>
            <a:r>
              <a:rPr lang="en-US" dirty="0" smtClean="0">
                <a:sym typeface="Wingdings"/>
              </a:rPr>
              <a:t>  </a:t>
            </a:r>
          </a:p>
          <a:p>
            <a:pPr lvl="1"/>
            <a:r>
              <a:rPr lang="en-US" dirty="0" err="1" smtClean="0">
                <a:sym typeface="Wingdings"/>
              </a:rPr>
              <a:t>Z(νν)+jets</a:t>
            </a:r>
            <a:r>
              <a:rPr lang="en-US" dirty="0" smtClean="0">
                <a:sym typeface="Wingdings"/>
              </a:rPr>
              <a:t> (irreducible)</a:t>
            </a:r>
          </a:p>
          <a:p>
            <a:r>
              <a:rPr lang="en-US" dirty="0" smtClean="0">
                <a:sym typeface="Wingdings"/>
              </a:rPr>
              <a:t>Lepton veto (</a:t>
            </a:r>
            <a:r>
              <a:rPr lang="en-US" dirty="0" err="1" smtClean="0">
                <a:sym typeface="Wingdings"/>
              </a:rPr>
              <a:t>p</a:t>
            </a:r>
            <a:r>
              <a:rPr lang="en-US" baseline="-25000" dirty="0" err="1" smtClean="0">
                <a:sym typeface="Wingdings"/>
              </a:rPr>
              <a:t>T</a:t>
            </a:r>
            <a:r>
              <a:rPr lang="en-US" dirty="0" smtClean="0">
                <a:sym typeface="Wingdings"/>
              </a:rPr>
              <a:t>&gt;20 </a:t>
            </a:r>
            <a:r>
              <a:rPr lang="en-US" dirty="0" err="1" smtClean="0">
                <a:sym typeface="Wingdings"/>
              </a:rPr>
              <a:t>GeV</a:t>
            </a:r>
            <a:r>
              <a:rPr lang="en-US" dirty="0" smtClean="0">
                <a:sym typeface="Wingdings"/>
              </a:rPr>
              <a:t>) </a:t>
            </a:r>
            <a:r>
              <a:rPr lang="en-US" dirty="0" err="1" smtClean="0">
                <a:sym typeface="Wingdings"/>
              </a:rPr>
              <a:t>supresses</a:t>
            </a:r>
            <a:r>
              <a:rPr lang="en-US" dirty="0" smtClean="0">
                <a:sym typeface="Wingdings"/>
              </a:rPr>
              <a:t> top and </a:t>
            </a:r>
            <a:r>
              <a:rPr lang="en-US" dirty="0" err="1" smtClean="0">
                <a:sym typeface="Wingdings"/>
              </a:rPr>
              <a:t>W+jets</a:t>
            </a:r>
            <a:r>
              <a:rPr lang="en-US" dirty="0" smtClean="0">
                <a:sym typeface="Wingdings"/>
              </a:rPr>
              <a:t> backgrounds</a:t>
            </a:r>
          </a:p>
          <a:p>
            <a:endParaRPr lang="en-US" dirty="0" smtClean="0">
              <a:sym typeface="Wingdings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Regions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76521"/>
            <a:ext cx="9144000" cy="4525963"/>
          </a:xfrm>
        </p:spPr>
        <p:txBody>
          <a:bodyPr/>
          <a:lstStyle/>
          <a:p>
            <a:r>
              <a:rPr lang="en-US" dirty="0" smtClean="0"/>
              <a:t>Signal Region selections designed for sensitivity to specific topologies / classes of models</a:t>
            </a:r>
          </a:p>
          <a:p>
            <a:r>
              <a:rPr lang="en-US" dirty="0" smtClean="0"/>
              <a:t>Large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jet</a:t>
            </a:r>
            <a:r>
              <a:rPr lang="en-US" dirty="0" smtClean="0"/>
              <a:t> focuses on </a:t>
            </a:r>
            <a:r>
              <a:rPr lang="en-US" dirty="0" err="1" smtClean="0"/>
              <a:t>gluino</a:t>
            </a:r>
            <a:r>
              <a:rPr lang="en-US" dirty="0" smtClean="0"/>
              <a:t>-dominated / high m</a:t>
            </a:r>
            <a:r>
              <a:rPr lang="en-US" baseline="-25000" dirty="0" smtClean="0"/>
              <a:t>0</a:t>
            </a:r>
            <a:r>
              <a:rPr lang="en-US" dirty="0" smtClean="0"/>
              <a:t> (CMSSM/MSUGRA) models</a:t>
            </a:r>
          </a:p>
          <a:p>
            <a:r>
              <a:rPr lang="en-US" dirty="0" smtClean="0"/>
              <a:t>Low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jet</a:t>
            </a:r>
            <a:r>
              <a:rPr lang="en-US" dirty="0" smtClean="0"/>
              <a:t> sensitive to </a:t>
            </a:r>
            <a:r>
              <a:rPr lang="en-US" dirty="0" err="1" smtClean="0"/>
              <a:t>squark</a:t>
            </a:r>
            <a:r>
              <a:rPr lang="en-US" dirty="0" smtClean="0"/>
              <a:t>-dominated / low m</a:t>
            </a:r>
            <a:r>
              <a:rPr lang="en-US" baseline="-25000" dirty="0" smtClean="0"/>
              <a:t>0</a:t>
            </a:r>
            <a:r>
              <a:rPr lang="en-US" dirty="0" smtClean="0"/>
              <a:t> models</a:t>
            </a:r>
          </a:p>
          <a:p>
            <a:r>
              <a:rPr lang="en-US" dirty="0" smtClean="0"/>
              <a:t>4-jet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eff</a:t>
            </a:r>
            <a:r>
              <a:rPr lang="en-US" dirty="0" smtClean="0"/>
              <a:t>&gt;500 </a:t>
            </a:r>
            <a:r>
              <a:rPr lang="en-US" dirty="0" err="1" smtClean="0"/>
              <a:t>GeV</a:t>
            </a:r>
            <a:r>
              <a:rPr lang="en-US" dirty="0" smtClean="0"/>
              <a:t> SR targets low mass-splitting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Picture 5" descr="tabl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616" y="2815352"/>
            <a:ext cx="6830715" cy="3750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Regions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24689"/>
            <a:ext cx="9144000" cy="4525963"/>
          </a:xfrm>
        </p:spPr>
        <p:txBody>
          <a:bodyPr/>
          <a:lstStyle/>
          <a:p>
            <a:r>
              <a:rPr lang="en-US" dirty="0" smtClean="0"/>
              <a:t>MET and leading jet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cuts protect against trigger turn-on</a:t>
            </a:r>
          </a:p>
          <a:p>
            <a:r>
              <a:rPr lang="en-US" dirty="0" smtClean="0"/>
              <a:t>‘Effective mass’ scalar sum of jet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and MET</a:t>
            </a:r>
          </a:p>
          <a:p>
            <a:pPr lvl="1"/>
            <a:r>
              <a:rPr lang="en-US" dirty="0" smtClean="0"/>
              <a:t>Number of jets used differs between </a:t>
            </a:r>
            <a:r>
              <a:rPr lang="en-US" dirty="0" err="1" smtClean="0"/>
              <a:t>SRs</a:t>
            </a:r>
            <a:endParaRPr lang="en-US" dirty="0" smtClean="0"/>
          </a:p>
          <a:p>
            <a:r>
              <a:rPr lang="en-US" dirty="0" err="1" smtClean="0"/>
              <a:t>Δϕ(j,MET</a:t>
            </a:r>
            <a:r>
              <a:rPr lang="en-US" dirty="0" smtClean="0"/>
              <a:t>) cuts (leading 3 jets) reject QCD jet background where MET produced in association with a single jet</a:t>
            </a:r>
          </a:p>
          <a:p>
            <a:r>
              <a:rPr lang="en-US" dirty="0" smtClean="0"/>
              <a:t>MET/</a:t>
            </a:r>
            <a:r>
              <a:rPr lang="en-US" dirty="0" err="1" smtClean="0"/>
              <a:t>M</a:t>
            </a:r>
            <a:r>
              <a:rPr lang="en-US" baseline="-25000" dirty="0" err="1" smtClean="0"/>
              <a:t>eff</a:t>
            </a:r>
            <a:r>
              <a:rPr lang="en-US" dirty="0" smtClean="0"/>
              <a:t> cuts select topology where jets point away from MET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6" name="Picture 5" descr="tabl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616" y="2815352"/>
            <a:ext cx="6830715" cy="3750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fig_01d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 bwMode="auto">
          <a:xfrm>
            <a:off x="4672827" y="3602314"/>
            <a:ext cx="3159591" cy="292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Region </a:t>
            </a:r>
            <a:r>
              <a:rPr lang="en-US" dirty="0" err="1" smtClean="0"/>
              <a:t>Meff</a:t>
            </a:r>
            <a:r>
              <a:rPr lang="en-US" dirty="0" smtClean="0"/>
              <a:t> Distributions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Content Placeholder 4" descr="fig_01a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 bwMode="auto">
          <a:xfrm>
            <a:off x="1259745" y="693145"/>
            <a:ext cx="3113913" cy="288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4" descr="fig_01b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 bwMode="auto">
          <a:xfrm>
            <a:off x="4665140" y="693146"/>
            <a:ext cx="3154319" cy="292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 descr="fig_01c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 bwMode="auto">
          <a:xfrm>
            <a:off x="1231078" y="3544480"/>
            <a:ext cx="3110094" cy="2879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194381" y="-233243"/>
            <a:ext cx="9498745" cy="70912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Content Placeholder 4" descr="figaux_29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 bwMode="auto">
          <a:xfrm>
            <a:off x="984863" y="-181420"/>
            <a:ext cx="7088421" cy="7088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882"/>
            <a:ext cx="8229600" cy="4525963"/>
          </a:xfrm>
        </p:spPr>
        <p:txBody>
          <a:bodyPr/>
          <a:lstStyle/>
          <a:p>
            <a:r>
              <a:rPr lang="en-US" dirty="0" smtClean="0"/>
              <a:t>SM backgrounds estimated using background-enriched data control regions (CR), with MC (ALPGEN or MC@NLO) or data-driven ‘transfer factors’ (TF) used to translate to signal regions (SR)</a:t>
            </a:r>
          </a:p>
          <a:p>
            <a:r>
              <a:rPr lang="en-US" dirty="0" smtClean="0"/>
              <a:t>Correlations between </a:t>
            </a:r>
            <a:r>
              <a:rPr lang="en-US" dirty="0" err="1" smtClean="0"/>
              <a:t>CR’s</a:t>
            </a:r>
            <a:r>
              <a:rPr lang="en-US" dirty="0" smtClean="0"/>
              <a:t> from cross-contamination of backgrounds taken into account with CR-SR </a:t>
            </a:r>
            <a:r>
              <a:rPr lang="en-US" dirty="0" err="1" smtClean="0"/>
              <a:t>TFs</a:t>
            </a:r>
            <a:r>
              <a:rPr lang="en-US" dirty="0" smtClean="0"/>
              <a:t>.</a:t>
            </a:r>
          </a:p>
          <a:p>
            <a:r>
              <a:rPr lang="en-US" dirty="0" smtClean="0"/>
              <a:t>Backgrounds in SR obtained from coherent likelihood fit to CR observations, taking into account correlated (e.g. JES) and uncorrelated (e.g. MC stats) TF uncertainties</a:t>
            </a:r>
          </a:p>
          <a:p>
            <a:r>
              <a:rPr lang="en-US" dirty="0" smtClean="0"/>
              <a:t>Many correlated uncertainties largely cancel through use of CR/SR TF ratio (e.g. JES, PDF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CR1a: </a:t>
            </a:r>
            <a:r>
              <a:rPr lang="en-US" dirty="0" err="1" smtClean="0"/>
              <a:t>Z+Jets</a:t>
            </a:r>
            <a:r>
              <a:rPr lang="en-US" dirty="0" smtClean="0"/>
              <a:t>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4134"/>
            <a:ext cx="3589567" cy="5306392"/>
          </a:xfrm>
        </p:spPr>
        <p:txBody>
          <a:bodyPr/>
          <a:lstStyle/>
          <a:p>
            <a:r>
              <a:rPr lang="en-US" dirty="0" smtClean="0"/>
              <a:t>Estimated with two independent </a:t>
            </a:r>
            <a:r>
              <a:rPr lang="en-US" dirty="0" err="1" smtClean="0"/>
              <a:t>CRs</a:t>
            </a:r>
            <a:endParaRPr lang="en-US" dirty="0" smtClean="0"/>
          </a:p>
          <a:p>
            <a:r>
              <a:rPr lang="en-US" dirty="0" smtClean="0"/>
              <a:t>CR1a selects </a:t>
            </a:r>
            <a:r>
              <a:rPr lang="en-US" dirty="0" err="1" smtClean="0"/>
              <a:t>γ+jets</a:t>
            </a:r>
            <a:r>
              <a:rPr lang="en-US" dirty="0" smtClean="0"/>
              <a:t> events and adds </a:t>
            </a:r>
            <a:r>
              <a:rPr lang="en-US" dirty="0" err="1" smtClean="0"/>
              <a:t>γ</a:t>
            </a:r>
            <a:r>
              <a:rPr lang="en-US" dirty="0" smtClean="0"/>
              <a:t>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to MET to simulate Z(</a:t>
            </a:r>
            <a:r>
              <a:rPr lang="en-US" dirty="0" smtClean="0">
                <a:sym typeface="Wingdings"/>
              </a:rPr>
              <a:t>υυ) + jets events</a:t>
            </a:r>
          </a:p>
          <a:p>
            <a:r>
              <a:rPr lang="en-US" dirty="0" smtClean="0">
                <a:sym typeface="Wingdings"/>
              </a:rPr>
              <a:t>TF obtained from first principles using corrections for photon acceptance, efficiency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" name="Content Placeholder 4" descr="figaux_01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 bwMode="auto">
          <a:xfrm>
            <a:off x="3929243" y="952302"/>
            <a:ext cx="48880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CR1b: </a:t>
            </a:r>
            <a:r>
              <a:rPr lang="en-US" dirty="0" err="1" smtClean="0"/>
              <a:t>Z+Jets</a:t>
            </a:r>
            <a:r>
              <a:rPr lang="en-US" dirty="0" smtClean="0"/>
              <a:t>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0470"/>
            <a:ext cx="4120873" cy="5461888"/>
          </a:xfrm>
        </p:spPr>
        <p:txBody>
          <a:bodyPr/>
          <a:lstStyle/>
          <a:p>
            <a:r>
              <a:rPr lang="en-US" dirty="0" smtClean="0"/>
              <a:t>CR1b selects </a:t>
            </a:r>
            <a:r>
              <a:rPr lang="en-US" dirty="0" err="1" smtClean="0"/>
              <a:t>Z(</a:t>
            </a:r>
            <a:r>
              <a:rPr lang="en-US" dirty="0" err="1" smtClean="0">
                <a:sym typeface="Wingdings"/>
              </a:rPr>
              <a:t>ee/μμ)+jets</a:t>
            </a:r>
            <a:r>
              <a:rPr lang="en-US" dirty="0" smtClean="0">
                <a:sym typeface="Wingdings"/>
              </a:rPr>
              <a:t> events and adds leptons to MET to model </a:t>
            </a:r>
            <a:r>
              <a:rPr lang="en-US" dirty="0" err="1" smtClean="0">
                <a:sym typeface="Wingdings"/>
              </a:rPr>
              <a:t>Z(υυ)+jets</a:t>
            </a:r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SR MET/</a:t>
            </a:r>
            <a:r>
              <a:rPr lang="en-US" dirty="0" err="1" smtClean="0">
                <a:sym typeface="Wingdings"/>
              </a:rPr>
              <a:t>Meff</a:t>
            </a:r>
            <a:r>
              <a:rPr lang="en-US" dirty="0" smtClean="0">
                <a:sym typeface="Wingdings"/>
              </a:rPr>
              <a:t>, </a:t>
            </a:r>
            <a:r>
              <a:rPr lang="en-US" dirty="0" err="1" smtClean="0">
                <a:sym typeface="Wingdings"/>
              </a:rPr>
              <a:t>Δϕ(j,MET</a:t>
            </a:r>
            <a:r>
              <a:rPr lang="en-US" dirty="0" smtClean="0">
                <a:sym typeface="Wingdings"/>
              </a:rPr>
              <a:t>) cuts and </a:t>
            </a:r>
            <a:r>
              <a:rPr lang="en-US" dirty="0" err="1" smtClean="0">
                <a:sym typeface="Wingdings"/>
              </a:rPr>
              <a:t>Meff</a:t>
            </a:r>
            <a:r>
              <a:rPr lang="en-US" dirty="0" smtClean="0">
                <a:sym typeface="Wingdings"/>
              </a:rPr>
              <a:t> cuts relaxed to increase acceptance (except for 4-jet </a:t>
            </a:r>
            <a:r>
              <a:rPr lang="en-US" dirty="0" err="1" smtClean="0">
                <a:sym typeface="Wingdings"/>
              </a:rPr>
              <a:t>M</a:t>
            </a:r>
            <a:r>
              <a:rPr lang="en-US" baseline="-25000" dirty="0" err="1" smtClean="0">
                <a:sym typeface="Wingdings"/>
              </a:rPr>
              <a:t>eff</a:t>
            </a:r>
            <a:r>
              <a:rPr lang="en-US" dirty="0" smtClean="0">
                <a:sym typeface="Wingdings"/>
              </a:rPr>
              <a:t>&gt;500 </a:t>
            </a:r>
            <a:r>
              <a:rPr lang="en-US" dirty="0" err="1" smtClean="0">
                <a:sym typeface="Wingdings"/>
              </a:rPr>
              <a:t>GeV</a:t>
            </a:r>
            <a:r>
              <a:rPr lang="en-US" dirty="0" smtClean="0">
                <a:sym typeface="Wingdings"/>
              </a:rPr>
              <a:t> SR)</a:t>
            </a:r>
          </a:p>
          <a:p>
            <a:r>
              <a:rPr lang="en-US" dirty="0" smtClean="0">
                <a:sym typeface="Wingdings"/>
              </a:rPr>
              <a:t>TF calculated using ALPGEN with theoretical and experimental </a:t>
            </a:r>
            <a:r>
              <a:rPr lang="en-US" dirty="0" err="1" smtClean="0">
                <a:sym typeface="Wingdings"/>
              </a:rPr>
              <a:t>systematics</a:t>
            </a:r>
            <a:r>
              <a:rPr lang="en-US" dirty="0" smtClean="0">
                <a:sym typeface="Wingdings"/>
              </a:rPr>
              <a:t> estimates</a:t>
            </a:r>
          </a:p>
          <a:p>
            <a:r>
              <a:rPr lang="en-US" dirty="0" err="1" smtClean="0">
                <a:sym typeface="Wingdings"/>
              </a:rPr>
              <a:t>Z(ll)+jets</a:t>
            </a:r>
            <a:r>
              <a:rPr lang="en-US" dirty="0" smtClean="0">
                <a:sym typeface="Wingdings"/>
              </a:rPr>
              <a:t> SR background also taken into account in TF</a:t>
            </a:r>
          </a:p>
          <a:p>
            <a:r>
              <a:rPr lang="en-US" dirty="0" smtClean="0">
                <a:sym typeface="Wingdings"/>
              </a:rPr>
              <a:t>Both CR1a and CR1b constraints used in likelihood function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Content Placeholder 4" descr="figaux_02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 bwMode="auto">
          <a:xfrm>
            <a:off x="4198627" y="1004133"/>
            <a:ext cx="4761201" cy="440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figaux_03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 bwMode="auto">
          <a:xfrm>
            <a:off x="4081708" y="835681"/>
            <a:ext cx="4751282" cy="4399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CR2: QCD Jet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757933"/>
            <a:ext cx="4276378" cy="5435972"/>
          </a:xfrm>
        </p:spPr>
        <p:txBody>
          <a:bodyPr/>
          <a:lstStyle/>
          <a:p>
            <a:r>
              <a:rPr lang="en-US" dirty="0" smtClean="0"/>
              <a:t>Require </a:t>
            </a:r>
            <a:r>
              <a:rPr lang="en-US" dirty="0" err="1" smtClean="0"/>
              <a:t>Δϕ(j,MET</a:t>
            </a:r>
            <a:r>
              <a:rPr lang="en-US" dirty="0" smtClean="0"/>
              <a:t>)&lt;0.2 to create QCD jet dominated region</a:t>
            </a:r>
          </a:p>
          <a:p>
            <a:r>
              <a:rPr lang="en-US" dirty="0" err="1" smtClean="0"/>
              <a:t>TFs</a:t>
            </a:r>
            <a:r>
              <a:rPr lang="en-US" dirty="0" smtClean="0"/>
              <a:t> obtained by smearing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of jets in low MET ‘seed’ events using jet response function</a:t>
            </a:r>
          </a:p>
          <a:p>
            <a:r>
              <a:rPr lang="en-US" dirty="0" smtClean="0"/>
              <a:t>Jet response function baseline obtained from MC jet truth/</a:t>
            </a:r>
            <a:r>
              <a:rPr lang="en-US" dirty="0" err="1" smtClean="0"/>
              <a:t>reco</a:t>
            </a:r>
            <a:r>
              <a:rPr lang="en-US" dirty="0" smtClean="0"/>
              <a:t> comparison</a:t>
            </a:r>
          </a:p>
          <a:p>
            <a:r>
              <a:rPr lang="en-US" dirty="0" smtClean="0"/>
              <a:t>Gaussian part modified to match data jet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asymmetry distribution in </a:t>
            </a:r>
            <a:r>
              <a:rPr lang="en-US" dirty="0" err="1" smtClean="0"/>
              <a:t>dijet</a:t>
            </a:r>
            <a:r>
              <a:rPr lang="en-US" dirty="0" smtClean="0"/>
              <a:t> events</a:t>
            </a:r>
          </a:p>
          <a:p>
            <a:r>
              <a:rPr lang="en-US" dirty="0" smtClean="0"/>
              <a:t>Tail modified to match MET distribution in data 3-jet ‘Mercedes’ events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CR3: </a:t>
            </a:r>
            <a:r>
              <a:rPr lang="en-US" dirty="0" err="1" smtClean="0"/>
              <a:t>W+Jets</a:t>
            </a:r>
            <a:r>
              <a:rPr lang="en-US" dirty="0" smtClean="0"/>
              <a:t>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87512"/>
            <a:ext cx="3732113" cy="4525963"/>
          </a:xfrm>
        </p:spPr>
        <p:txBody>
          <a:bodyPr/>
          <a:lstStyle/>
          <a:p>
            <a:r>
              <a:rPr lang="en-US" dirty="0" smtClean="0"/>
              <a:t>1-lepton + MET sample selected with 30 </a:t>
            </a:r>
            <a:r>
              <a:rPr lang="en-US" dirty="0" err="1" smtClean="0"/>
              <a:t>GeV</a:t>
            </a:r>
            <a:r>
              <a:rPr lang="en-US" dirty="0" smtClean="0"/>
              <a:t> &lt;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T</a:t>
            </a:r>
            <a:r>
              <a:rPr lang="en-US" dirty="0" err="1" smtClean="0"/>
              <a:t>(l,υ</a:t>
            </a:r>
            <a:r>
              <a:rPr lang="en-US" dirty="0" smtClean="0"/>
              <a:t>) &lt; 80 </a:t>
            </a:r>
            <a:r>
              <a:rPr lang="en-US" dirty="0" err="1" smtClean="0"/>
              <a:t>GeV</a:t>
            </a:r>
            <a:r>
              <a:rPr lang="en-US" dirty="0" smtClean="0"/>
              <a:t> requirement</a:t>
            </a:r>
          </a:p>
          <a:p>
            <a:r>
              <a:rPr lang="en-US" dirty="0" err="1" smtClean="0"/>
              <a:t>b</a:t>
            </a:r>
            <a:r>
              <a:rPr lang="en-US" dirty="0" smtClean="0"/>
              <a:t>-jet veto applied to separate from top control regions</a:t>
            </a:r>
          </a:p>
          <a:p>
            <a:r>
              <a:rPr lang="en-US" dirty="0" smtClean="0"/>
              <a:t>Lepton treated as jet (i.e. not added to MET): models approximately </a:t>
            </a:r>
            <a:r>
              <a:rPr lang="en-US" dirty="0" err="1" smtClean="0"/>
              <a:t>hadronic</a:t>
            </a:r>
            <a:r>
              <a:rPr lang="en-US" dirty="0" smtClean="0"/>
              <a:t> </a:t>
            </a:r>
            <a:r>
              <a:rPr lang="en-US" dirty="0" err="1" smtClean="0"/>
              <a:t>tau</a:t>
            </a:r>
            <a:r>
              <a:rPr lang="en-US" dirty="0" smtClean="0"/>
              <a:t> faking jet</a:t>
            </a:r>
          </a:p>
          <a:p>
            <a:r>
              <a:rPr lang="en-US" dirty="0" err="1" smtClean="0"/>
              <a:t>TFs</a:t>
            </a:r>
            <a:r>
              <a:rPr lang="en-US" dirty="0" smtClean="0"/>
              <a:t> calculated using ALPGEN with theoretical and systematic uncertainties estimates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Content Placeholder 4" descr="figaux_04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 bwMode="auto">
          <a:xfrm>
            <a:off x="3893116" y="1004134"/>
            <a:ext cx="48880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CR4: Top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78218"/>
            <a:ext cx="3809865" cy="4525963"/>
          </a:xfrm>
        </p:spPr>
        <p:txBody>
          <a:bodyPr/>
          <a:lstStyle/>
          <a:p>
            <a:r>
              <a:rPr lang="en-US" dirty="0" smtClean="0"/>
              <a:t>1-lepton + MET sample selected with 30 </a:t>
            </a:r>
            <a:r>
              <a:rPr lang="en-US" dirty="0" err="1" smtClean="0"/>
              <a:t>GeV</a:t>
            </a:r>
            <a:r>
              <a:rPr lang="en-US" dirty="0" smtClean="0"/>
              <a:t> &lt;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T</a:t>
            </a:r>
            <a:r>
              <a:rPr lang="en-US" dirty="0" err="1" smtClean="0"/>
              <a:t>(l,υ</a:t>
            </a:r>
            <a:r>
              <a:rPr lang="en-US" dirty="0" smtClean="0"/>
              <a:t>) &lt; 80 </a:t>
            </a:r>
            <a:r>
              <a:rPr lang="en-US" dirty="0" err="1" smtClean="0"/>
              <a:t>GeV</a:t>
            </a:r>
            <a:r>
              <a:rPr lang="en-US" dirty="0" smtClean="0"/>
              <a:t> requirement</a:t>
            </a:r>
          </a:p>
          <a:p>
            <a:r>
              <a:rPr lang="en-US" dirty="0" err="1" smtClean="0"/>
              <a:t>b</a:t>
            </a:r>
            <a:r>
              <a:rPr lang="en-US" dirty="0" smtClean="0"/>
              <a:t>-jet requirement applied to separate from </a:t>
            </a:r>
            <a:r>
              <a:rPr lang="en-US" dirty="0" err="1" smtClean="0"/>
              <a:t>W+jet</a:t>
            </a:r>
            <a:r>
              <a:rPr lang="en-US" dirty="0" smtClean="0"/>
              <a:t> control regions</a:t>
            </a:r>
          </a:p>
          <a:p>
            <a:r>
              <a:rPr lang="en-US" dirty="0" smtClean="0"/>
              <a:t>Lepton treated as jet (i.e. not added to MET): models approximately </a:t>
            </a:r>
            <a:r>
              <a:rPr lang="en-US" dirty="0" err="1" smtClean="0"/>
              <a:t>hadronic</a:t>
            </a:r>
            <a:r>
              <a:rPr lang="en-US" dirty="0" smtClean="0"/>
              <a:t> </a:t>
            </a:r>
            <a:r>
              <a:rPr lang="en-US" dirty="0" err="1" smtClean="0"/>
              <a:t>tau</a:t>
            </a:r>
            <a:r>
              <a:rPr lang="en-US" dirty="0" smtClean="0"/>
              <a:t> faking jet</a:t>
            </a:r>
          </a:p>
          <a:p>
            <a:r>
              <a:rPr lang="en-US" dirty="0" err="1" smtClean="0"/>
              <a:t>TFs</a:t>
            </a:r>
            <a:r>
              <a:rPr lang="en-US" dirty="0" smtClean="0"/>
              <a:t> calculated using ALPGEN with theoretical and systematic uncertainties estimates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Content Placeholder 4" descr="figaux_05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 bwMode="auto">
          <a:xfrm>
            <a:off x="4058830" y="1146672"/>
            <a:ext cx="48880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282" y="835680"/>
            <a:ext cx="8229600" cy="4525963"/>
          </a:xfrm>
        </p:spPr>
        <p:txBody>
          <a:bodyPr/>
          <a:lstStyle/>
          <a:p>
            <a:r>
              <a:rPr lang="en-US" dirty="0" smtClean="0"/>
              <a:t>Example for ‘high mass’ signal region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4" descr="tabl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65" y="1675467"/>
            <a:ext cx="7823200" cy="4051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47" y="4373204"/>
            <a:ext cx="8229600" cy="1470836"/>
          </a:xfrm>
        </p:spPr>
        <p:txBody>
          <a:bodyPr/>
          <a:lstStyle/>
          <a:p>
            <a:r>
              <a:rPr lang="en-US" dirty="0" smtClean="0"/>
              <a:t>No evidence of excess</a:t>
            </a:r>
          </a:p>
          <a:p>
            <a:r>
              <a:rPr lang="en-US" dirty="0" smtClean="0"/>
              <a:t>Set limits in model planes, taking into account background and signal </a:t>
            </a:r>
            <a:r>
              <a:rPr lang="en-US" dirty="0" err="1" smtClean="0"/>
              <a:t>systematics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Content Placeholder 4" descr="tabl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819690"/>
            <a:ext cx="8985247" cy="3080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figaux_24b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634908" y="724332"/>
            <a:ext cx="5682445" cy="540183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36623" y="0"/>
            <a:ext cx="8229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ＭＳ Ｐゴシック" charset="-128"/>
              </a:rPr>
              <a:t>mSUGRA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ＭＳ Ｐゴシック" charset="-128"/>
              </a:rPr>
              <a:t>/CMSSM Limits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figaux_25b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486279" y="808056"/>
            <a:ext cx="5736492" cy="545320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225"/>
            <a:ext cx="8229600" cy="504825"/>
          </a:xfrm>
        </p:spPr>
        <p:txBody>
          <a:bodyPr/>
          <a:lstStyle/>
          <a:p>
            <a:r>
              <a:rPr lang="en-US" dirty="0" err="1" smtClean="0"/>
              <a:t>mSUGRA</a:t>
            </a:r>
            <a:r>
              <a:rPr lang="en-US" dirty="0" smtClean="0"/>
              <a:t>/CMSSM Limits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figaux_26b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526815" y="779038"/>
            <a:ext cx="5695957" cy="54146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225"/>
            <a:ext cx="8229600" cy="504825"/>
          </a:xfrm>
        </p:spPr>
        <p:txBody>
          <a:bodyPr/>
          <a:lstStyle/>
          <a:p>
            <a:r>
              <a:rPr lang="en-US" dirty="0" err="1" smtClean="0"/>
              <a:t>mSUGRA</a:t>
            </a:r>
            <a:r>
              <a:rPr lang="en-US" dirty="0" smtClean="0"/>
              <a:t>/CMSSM Limits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figaux_27b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472768" y="794546"/>
            <a:ext cx="5736492" cy="545320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225"/>
            <a:ext cx="8229600" cy="504825"/>
          </a:xfrm>
        </p:spPr>
        <p:txBody>
          <a:bodyPr/>
          <a:lstStyle/>
          <a:p>
            <a:r>
              <a:rPr lang="en-US" dirty="0" err="1" smtClean="0"/>
              <a:t>mSUGRA</a:t>
            </a:r>
            <a:r>
              <a:rPr lang="en-US" dirty="0" smtClean="0"/>
              <a:t>/CMSSM Limits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figaux_28b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472768" y="724998"/>
            <a:ext cx="5831610" cy="554362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225"/>
            <a:ext cx="8229600" cy="504825"/>
          </a:xfrm>
        </p:spPr>
        <p:txBody>
          <a:bodyPr/>
          <a:lstStyle/>
          <a:p>
            <a:r>
              <a:rPr lang="en-US" dirty="0" err="1" smtClean="0"/>
              <a:t>mSUGRA</a:t>
            </a:r>
            <a:r>
              <a:rPr lang="en-US" dirty="0" smtClean="0"/>
              <a:t>/CMSSM Limits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mSUGRA</a:t>
            </a:r>
            <a:r>
              <a:rPr lang="en-US" dirty="0" smtClean="0"/>
              <a:t>/CMSSM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5" name="Content Placeholder 4" descr="fig_02b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 bwMode="auto">
          <a:xfrm>
            <a:off x="1632801" y="764179"/>
            <a:ext cx="5967676" cy="567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Simplified Model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5" name="Content Placeholder 4" descr="fig_02a.eps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 bwMode="auto">
          <a:xfrm>
            <a:off x="1412501" y="589797"/>
            <a:ext cx="6110222" cy="5808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Cross-Section &amp; Mass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1391"/>
            <a:ext cx="8229600" cy="3871339"/>
          </a:xfrm>
        </p:spPr>
        <p:txBody>
          <a:bodyPr/>
          <a:lstStyle/>
          <a:p>
            <a:r>
              <a:rPr lang="en-US" dirty="0" smtClean="0"/>
              <a:t>Additional interpretation in terms of upper limits on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dirty="0" err="1" smtClean="0"/>
              <a:t>x</a:t>
            </a:r>
            <a:r>
              <a:rPr lang="en-US" dirty="0" err="1" smtClean="0">
                <a:latin typeface="Symbol" charset="2"/>
                <a:cs typeface="Symbol" charset="2"/>
              </a:rPr>
              <a:t>e</a:t>
            </a:r>
            <a:r>
              <a:rPr lang="en-US" dirty="0" err="1" smtClean="0"/>
              <a:t>xA</a:t>
            </a:r>
            <a:r>
              <a:rPr lang="en-US" dirty="0" smtClean="0"/>
              <a:t> for each channel</a:t>
            </a:r>
          </a:p>
          <a:p>
            <a:pPr lvl="1"/>
            <a:r>
              <a:rPr lang="en-US" dirty="0" smtClean="0"/>
              <a:t>22, 25, 429, 27 and 17 </a:t>
            </a:r>
            <a:r>
              <a:rPr lang="en-US" dirty="0" err="1" smtClean="0"/>
              <a:t>fb</a:t>
            </a:r>
            <a:endParaRPr lang="en-US" dirty="0" smtClean="0"/>
          </a:p>
          <a:p>
            <a:r>
              <a:rPr lang="en-US" dirty="0" smtClean="0"/>
              <a:t>Alternative models can be checked by reproducing analysis applied to signal model</a:t>
            </a:r>
          </a:p>
          <a:p>
            <a:r>
              <a:rPr lang="en-US" dirty="0" err="1" smtClean="0"/>
              <a:t>Gluino</a:t>
            </a:r>
            <a:r>
              <a:rPr lang="en-US" dirty="0" smtClean="0"/>
              <a:t> (</a:t>
            </a:r>
            <a:r>
              <a:rPr lang="en-US" dirty="0" err="1" smtClean="0"/>
              <a:t>squark</a:t>
            </a:r>
            <a:r>
              <a:rPr lang="en-US" dirty="0" smtClean="0"/>
              <a:t>) masses below 700 (875) </a:t>
            </a:r>
            <a:r>
              <a:rPr lang="en-US" dirty="0" err="1" smtClean="0"/>
              <a:t>GeV</a:t>
            </a:r>
            <a:r>
              <a:rPr lang="en-US" dirty="0" smtClean="0"/>
              <a:t> excluded for </a:t>
            </a:r>
            <a:r>
              <a:rPr lang="en-US" dirty="0" err="1" smtClean="0"/>
              <a:t>squark</a:t>
            </a:r>
            <a:r>
              <a:rPr lang="en-US" dirty="0" smtClean="0"/>
              <a:t> (</a:t>
            </a:r>
            <a:r>
              <a:rPr lang="en-US" dirty="0" err="1" smtClean="0"/>
              <a:t>gluino</a:t>
            </a:r>
            <a:r>
              <a:rPr lang="en-US" dirty="0" smtClean="0"/>
              <a:t>) masses below 2 </a:t>
            </a:r>
            <a:r>
              <a:rPr lang="en-US" dirty="0" err="1" smtClean="0"/>
              <a:t>TeV</a:t>
            </a:r>
            <a:r>
              <a:rPr lang="en-US" dirty="0" smtClean="0"/>
              <a:t> and light LSP (</a:t>
            </a:r>
            <a:r>
              <a:rPr lang="en-US" dirty="0" err="1" smtClean="0"/>
              <a:t>m</a:t>
            </a:r>
            <a:r>
              <a:rPr lang="en-US" dirty="0" smtClean="0"/>
              <a:t>&lt;200 </a:t>
            </a:r>
            <a:r>
              <a:rPr lang="en-US" dirty="0" err="1" smtClean="0"/>
              <a:t>GeV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Gluino/squark</a:t>
            </a:r>
            <a:r>
              <a:rPr lang="en-US" dirty="0" smtClean="0"/>
              <a:t> masses below 1075 </a:t>
            </a:r>
            <a:r>
              <a:rPr lang="en-US" dirty="0" err="1" smtClean="0"/>
              <a:t>GeV</a:t>
            </a:r>
            <a:r>
              <a:rPr lang="en-US" dirty="0" smtClean="0"/>
              <a:t> excluded for equal masses and light </a:t>
            </a:r>
            <a:r>
              <a:rPr lang="en-US" dirty="0" err="1" smtClean="0"/>
              <a:t>LSP(m</a:t>
            </a:r>
            <a:r>
              <a:rPr lang="en-US" dirty="0" smtClean="0"/>
              <a:t>&lt;200 </a:t>
            </a:r>
            <a:r>
              <a:rPr lang="en-US" dirty="0" err="1" smtClean="0"/>
              <a:t>GeV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mSUGRA</a:t>
            </a:r>
            <a:r>
              <a:rPr lang="en-US" dirty="0" smtClean="0"/>
              <a:t> / CMSSM degenerate mass limit ~ 950 </a:t>
            </a:r>
            <a:r>
              <a:rPr lang="en-US" dirty="0" err="1" smtClean="0"/>
              <a:t>GeV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Dutta</a:t>
            </a:r>
            <a:r>
              <a:rPr lang="en-US" dirty="0" smtClean="0"/>
              <a:t>: “Discovering SUSY should not be a problem!</a:t>
            </a:r>
            <a:r>
              <a:rPr lang="en-US" dirty="0" smtClean="0"/>
              <a:t>”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TLAS-collab-map-2010-no-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3300"/>
            <a:ext cx="10076082" cy="7021300"/>
          </a:xfrm>
          <a:prstGeom prst="rect">
            <a:avLst/>
          </a:prstGeom>
        </p:spPr>
      </p:pic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55F00137-E9DE-9246-B166-901F7D82A169}" type="slidenum">
              <a:rPr lang="en-GB"/>
              <a:pPr/>
              <a:t>29</a:t>
            </a:fld>
            <a:endParaRPr lang="en-GB"/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73768" name="Text Box 8"/>
          <p:cNvSpPr txBox="1">
            <a:spLocks noChangeArrowheads="1"/>
          </p:cNvSpPr>
          <p:nvPr/>
        </p:nvSpPr>
        <p:spPr bwMode="auto">
          <a:xfrm>
            <a:off x="152400" y="5465763"/>
            <a:ext cx="2468644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&gt;</a:t>
            </a:r>
            <a:r>
              <a:rPr lang="en-GB" dirty="0" smtClean="0">
                <a:solidFill>
                  <a:schemeClr val="bg1"/>
                </a:solidFill>
              </a:rPr>
              <a:t>3000 </a:t>
            </a:r>
            <a:r>
              <a:rPr lang="en-GB" dirty="0">
                <a:solidFill>
                  <a:schemeClr val="bg1"/>
                </a:solidFill>
              </a:rPr>
              <a:t>physicists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38 </a:t>
            </a:r>
            <a:r>
              <a:rPr lang="en-GB" dirty="0">
                <a:solidFill>
                  <a:schemeClr val="bg1"/>
                </a:solidFill>
              </a:rPr>
              <a:t>countries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175 </a:t>
            </a:r>
            <a:r>
              <a:rPr lang="en-GB" dirty="0">
                <a:solidFill>
                  <a:schemeClr val="bg1"/>
                </a:solidFill>
              </a:rPr>
              <a:t>institutes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7316907" y="5783263"/>
            <a:ext cx="18270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~</a:t>
            </a:r>
            <a:r>
              <a:rPr lang="en-GB" dirty="0" smtClean="0">
                <a:solidFill>
                  <a:schemeClr val="bg1"/>
                </a:solidFill>
              </a:rPr>
              <a:t>300 UK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14 </a:t>
            </a:r>
            <a:r>
              <a:rPr lang="en-GB" dirty="0">
                <a:solidFill>
                  <a:schemeClr val="bg1"/>
                </a:solidFill>
              </a:rPr>
              <a:t>institutes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D708958A-F310-294B-90F9-329812C59670}" type="slidenum">
              <a:rPr lang="en-GB"/>
              <a:pPr/>
              <a:t>30</a:t>
            </a:fld>
            <a:endParaRPr lang="en-GB"/>
          </a:p>
        </p:txBody>
      </p:sp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979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76288" y="0"/>
            <a:ext cx="10340976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7990" name="Rectangle 6"/>
          <p:cNvSpPr>
            <a:spLocks noChangeArrowheads="1"/>
          </p:cNvSpPr>
          <p:nvPr/>
        </p:nvSpPr>
        <p:spPr bwMode="auto">
          <a:xfrm>
            <a:off x="0" y="6397625"/>
            <a:ext cx="3338513" cy="460375"/>
          </a:xfrm>
          <a:prstGeom prst="rect">
            <a:avLst/>
          </a:prstGeom>
          <a:solidFill>
            <a:schemeClr val="bg1">
              <a:alpha val="49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Liquid Argon Calorimeter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06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07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08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09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10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11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12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13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14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15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16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17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18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19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20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21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22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23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27980" y="1600200"/>
            <a:ext cx="488804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24a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91461" y="1600200"/>
            <a:ext cx="4761078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25a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91461" y="1600200"/>
            <a:ext cx="4761078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26a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91461" y="1600200"/>
            <a:ext cx="4761078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27a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91461" y="1600200"/>
            <a:ext cx="4761078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figaux_28a.eps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191461" y="1600200"/>
            <a:ext cx="4761078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CC4623-B6CD-614B-9DAE-0E37A4745DE2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2660</TotalTime>
  <Words>1297</Words>
  <Application>Microsoft Macintosh PowerPoint</Application>
  <PresentationFormat>On-screen Show (4:3)</PresentationFormat>
  <Paragraphs>173</Paragraphs>
  <Slides>53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Searches for Squarks and Gluinos in the Jets + MET + 0-Lepton Channel at ATLAS</vt:lpstr>
      <vt:lpstr>The ATLAS Detector</vt:lpstr>
      <vt:lpstr>Luminosity</vt:lpstr>
      <vt:lpstr>Luminosity</vt:lpstr>
      <vt:lpstr>Motivation</vt:lpstr>
      <vt:lpstr>Strategy</vt:lpstr>
      <vt:lpstr>Signal Regions</vt:lpstr>
      <vt:lpstr>Signal Regions</vt:lpstr>
      <vt:lpstr>Signal Region Meff Distributions</vt:lpstr>
      <vt:lpstr>Slide 10</vt:lpstr>
      <vt:lpstr>Background Estimation</vt:lpstr>
      <vt:lpstr>CR1a: Z+Jets Background</vt:lpstr>
      <vt:lpstr>CR1b: Z+Jets Background</vt:lpstr>
      <vt:lpstr>CR2: QCD Jet Background</vt:lpstr>
      <vt:lpstr>CR3: W+Jets Background</vt:lpstr>
      <vt:lpstr>CR4: Top Background</vt:lpstr>
      <vt:lpstr>Transfer Factors</vt:lpstr>
      <vt:lpstr>Results</vt:lpstr>
      <vt:lpstr>Slide 19</vt:lpstr>
      <vt:lpstr>mSUGRA/CMSSM Limits</vt:lpstr>
      <vt:lpstr>mSUGRA/CMSSM Limits</vt:lpstr>
      <vt:lpstr>mSUGRA/CMSSM Limits</vt:lpstr>
      <vt:lpstr>mSUGRA/CMSSM Limits</vt:lpstr>
      <vt:lpstr>mSUGRA/CMSSM Limits</vt:lpstr>
      <vt:lpstr>Simplified Model Limits</vt:lpstr>
      <vt:lpstr>Cross-Section &amp; Mass Limits</vt:lpstr>
      <vt:lpstr>Slide 27</vt:lpstr>
      <vt:lpstr>Back-up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</vt:vector>
  </TitlesOfParts>
  <Company>University of Sheffield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Jet Smearing Method – 2010 Overview and Plans for 2011</dc:title>
  <dc:creator>Simon Owen</dc:creator>
  <cp:lastModifiedBy>Dan Tovey</cp:lastModifiedBy>
  <cp:revision>604</cp:revision>
  <dcterms:created xsi:type="dcterms:W3CDTF">2011-11-08T14:51:14Z</dcterms:created>
  <dcterms:modified xsi:type="dcterms:W3CDTF">2011-11-08T14:51:40Z</dcterms:modified>
</cp:coreProperties>
</file>