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8"/>
  </p:notesMasterIdLst>
  <p:sldIdLst>
    <p:sldId id="456" r:id="rId2"/>
    <p:sldId id="383" r:id="rId3"/>
    <p:sldId id="529" r:id="rId4"/>
    <p:sldId id="385" r:id="rId5"/>
    <p:sldId id="387" r:id="rId6"/>
    <p:sldId id="447" r:id="rId7"/>
    <p:sldId id="454" r:id="rId8"/>
    <p:sldId id="516" r:id="rId9"/>
    <p:sldId id="448" r:id="rId10"/>
    <p:sldId id="517" r:id="rId11"/>
    <p:sldId id="452" r:id="rId12"/>
    <p:sldId id="261" r:id="rId13"/>
    <p:sldId id="513" r:id="rId14"/>
    <p:sldId id="514" r:id="rId15"/>
    <p:sldId id="393" r:id="rId16"/>
    <p:sldId id="394" r:id="rId17"/>
    <p:sldId id="437" r:id="rId18"/>
    <p:sldId id="395" r:id="rId19"/>
    <p:sldId id="409" r:id="rId20"/>
    <p:sldId id="371" r:id="rId21"/>
    <p:sldId id="373" r:id="rId22"/>
    <p:sldId id="451" r:id="rId23"/>
    <p:sldId id="413" r:id="rId24"/>
    <p:sldId id="449" r:id="rId25"/>
    <p:sldId id="416" r:id="rId26"/>
    <p:sldId id="450" r:id="rId27"/>
    <p:sldId id="418" r:id="rId28"/>
    <p:sldId id="325" r:id="rId29"/>
    <p:sldId id="356" r:id="rId30"/>
    <p:sldId id="357" r:id="rId31"/>
    <p:sldId id="378" r:id="rId32"/>
    <p:sldId id="420" r:id="rId33"/>
    <p:sldId id="377" r:id="rId34"/>
    <p:sldId id="375" r:id="rId35"/>
    <p:sldId id="537" r:id="rId36"/>
    <p:sldId id="538" r:id="rId37"/>
    <p:sldId id="528" r:id="rId38"/>
    <p:sldId id="521" r:id="rId39"/>
    <p:sldId id="522" r:id="rId40"/>
    <p:sldId id="523" r:id="rId41"/>
    <p:sldId id="524" r:id="rId42"/>
    <p:sldId id="525" r:id="rId43"/>
    <p:sldId id="526" r:id="rId44"/>
    <p:sldId id="527" r:id="rId45"/>
    <p:sldId id="481" r:id="rId46"/>
    <p:sldId id="518" r:id="rId47"/>
    <p:sldId id="519" r:id="rId48"/>
    <p:sldId id="482" r:id="rId49"/>
    <p:sldId id="530" r:id="rId50"/>
    <p:sldId id="531" r:id="rId51"/>
    <p:sldId id="480" r:id="rId52"/>
    <p:sldId id="512" r:id="rId53"/>
    <p:sldId id="502" r:id="rId54"/>
    <p:sldId id="503" r:id="rId55"/>
    <p:sldId id="504" r:id="rId56"/>
    <p:sldId id="505" r:id="rId57"/>
    <p:sldId id="506" r:id="rId58"/>
    <p:sldId id="507" r:id="rId59"/>
    <p:sldId id="508" r:id="rId60"/>
    <p:sldId id="510" r:id="rId61"/>
    <p:sldId id="511" r:id="rId62"/>
    <p:sldId id="532" r:id="rId63"/>
    <p:sldId id="533" r:id="rId64"/>
    <p:sldId id="534" r:id="rId65"/>
    <p:sldId id="495" r:id="rId66"/>
    <p:sldId id="496" r:id="rId6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876" autoAdjust="0"/>
    <p:restoredTop sz="98754" autoAdjust="0"/>
  </p:normalViewPr>
  <p:slideViewPr>
    <p:cSldViewPr>
      <p:cViewPr>
        <p:scale>
          <a:sx n="78" d="100"/>
          <a:sy n="78" d="100"/>
        </p:scale>
        <p:origin x="-8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F4BC2D6-C5B9-4312-9E04-90216DBA8D76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1728085-0BE5-404E-B883-A0EAA230F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4B0E65-75F0-47E3-A4DD-E16807394FC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647F81-6E80-44D8-B73E-830DBFE4825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56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CA1E48-02D1-4AD8-8E5F-690DEF909FB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57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8A494D-1664-46B1-BAE5-DC9331247B7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58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0F97F3-31FA-4610-9D2C-02D53696F9B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59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3D767C-2464-4308-B222-543A22EEF19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60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DB9EE2-F480-4080-8481-E7FD1EC36CC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61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AF10A6-098F-4698-941A-7DB1B54137C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F8A53A-7E49-4588-A1F8-B184E7F7CA1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8066A4-D9A1-4739-BD1C-0074DE06E0F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728085-0BE5-404E-B883-A0EAA230F37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728085-0BE5-404E-B883-A0EAA230F37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32B6F0-B2D8-4DB0-A20A-A5F15016889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53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F70D9C-E488-424F-A161-F0619BA1BF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54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CB7098-5CE0-420F-83FB-76C2C994412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DF0AC-A555-42A8-AB01-BC498B198804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5D35A-F5D8-43BF-B986-CC5B20137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BB225-9A71-4840-ADC5-5AC0916DD619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0FF31-F88A-49A4-89DC-B9D4C2459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D5277-FB9E-4FE8-8E63-37A3886150F0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78557-AE33-4C28-92CA-B38E780BFA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F39B6-9DAF-4778-B7E8-47DFF59A3AE1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8577A-55BB-4B8A-A762-BAFEB51B2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0DEBD-B095-4827-B837-16761BC36E02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BE9B4-D6D5-4482-AFF0-56E5C0D52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27A45-E1AB-47F3-8668-E6AC985F5670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5EF5C-621E-4525-B253-A710074F5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60BA5-B851-4C4C-817C-4AA0B5EF33D3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C9C78-BD07-428A-8FAE-942E74243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57A71-17A3-4C3B-8549-A70D7D4C2B13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02F47-3ECD-4CF1-9CF9-687A99015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85A77-FFA5-451F-AF67-37554479EA77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595EB-B7D8-4BB8-A41D-1E3DB6F4FC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2F4C5-DE97-418F-AD8C-CCBA6A934688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03E8A-5043-4643-BB88-249E11E0C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6F6B3-AA84-4ADE-8628-BADBD357969C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47B05-9953-411F-8B26-2ACEFB728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D7C44A2-DA17-44B5-9139-00AB0CFA05A0}" type="datetimeFigureOut">
              <a:rPr lang="en-US"/>
              <a:pPr>
                <a:defRPr/>
              </a:pPr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904626-9976-4D0C-BF6B-20CC0452A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0" y="609600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latin typeface="Calibri" pitchFamily="34" charset="0"/>
              </a:rPr>
              <a:t> </a:t>
            </a:r>
            <a:r>
              <a:rPr lang="en-US" sz="4000" dirty="0" smtClean="0">
                <a:latin typeface="Calibri" pitchFamily="34" charset="0"/>
              </a:rPr>
              <a:t>Microscopic  Gravity and Particle   Physics </a:t>
            </a:r>
            <a:endParaRPr lang="en-US" sz="4000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                                                                </a:t>
            </a:r>
            <a:r>
              <a:rPr lang="en-US" sz="2400" dirty="0" err="1">
                <a:solidFill>
                  <a:srgbClr val="C00000"/>
                </a:solidFill>
                <a:latin typeface="Calibri" pitchFamily="34" charset="0"/>
              </a:rPr>
              <a:t>Gia</a:t>
            </a:r>
            <a:r>
              <a:rPr lang="en-US" sz="2400" dirty="0">
                <a:solidFill>
                  <a:srgbClr val="C00000"/>
                </a:solidFill>
                <a:latin typeface="Calibri" pitchFamily="34" charset="0"/>
              </a:rPr>
              <a:t>  </a:t>
            </a:r>
            <a:r>
              <a:rPr lang="en-US" sz="2400" dirty="0" err="1">
                <a:solidFill>
                  <a:srgbClr val="C00000"/>
                </a:solidFill>
                <a:latin typeface="Calibri" pitchFamily="34" charset="0"/>
              </a:rPr>
              <a:t>Dvali</a:t>
            </a:r>
            <a:r>
              <a:rPr lang="en-US" sz="2400" dirty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  <a:p>
            <a:endParaRPr lang="en-US" dirty="0">
              <a:latin typeface="Calibri" pitchFamily="34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            Ludwig </a:t>
            </a:r>
            <a:r>
              <a:rPr lang="en-US" sz="2000" dirty="0" err="1" smtClean="0">
                <a:solidFill>
                  <a:srgbClr val="002060"/>
                </a:solidFill>
                <a:latin typeface="Calibri" pitchFamily="34" charset="0"/>
              </a:rPr>
              <a:t>Maximilians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University  &amp;  Max Planck Institute for Physics .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CERN   Theory Group.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 New York University.</a:t>
            </a:r>
          </a:p>
          <a:p>
            <a:endParaRPr lang="en-US" sz="20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                     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                         </a:t>
            </a:r>
            <a:endParaRPr lang="en-US" sz="2000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        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                                                       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685800" y="381000"/>
            <a:ext cx="825450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Thus, unless  some measures are taken,  any correction</a:t>
            </a:r>
          </a:p>
          <a:p>
            <a:r>
              <a:rPr lang="en-US" sz="2800" dirty="0" smtClean="0">
                <a:latin typeface="Calibri" pitchFamily="34" charset="0"/>
              </a:rPr>
              <a:t>to the Higgs mass  would be cutoff  at the Planck scale, </a:t>
            </a:r>
          </a:p>
          <a:p>
            <a:r>
              <a:rPr lang="en-US" sz="2800" dirty="0" smtClean="0">
                <a:latin typeface="Calibri" pitchFamily="34" charset="0"/>
              </a:rPr>
              <a:t>     and it’s a mystery what keeps it lighter. </a:t>
            </a:r>
          </a:p>
          <a:p>
            <a:r>
              <a:rPr lang="en-US" sz="2800" dirty="0" smtClean="0"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THUS,  THERE  MUST BE SOME NEW 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PHYSICS, NOT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FAR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ABOVE THE WEAK 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SCALE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WHICH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STABILIZES </a:t>
            </a:r>
            <a:endParaRPr lang="en-US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THE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HIGGS MASS, </a:t>
            </a:r>
            <a:endParaRPr lang="en-US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             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               AND 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LHC  SHOULD PROBE IT. </a:t>
            </a:r>
          </a:p>
          <a:p>
            <a:endParaRPr lang="en-US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 </a:t>
            </a:r>
          </a:p>
          <a:p>
            <a:r>
              <a:rPr lang="en-US" sz="3200" dirty="0" smtClean="0">
                <a:latin typeface="Calibri" pitchFamily="34" charset="0"/>
              </a:rPr>
              <a:t>              </a:t>
            </a:r>
            <a:r>
              <a:rPr lang="en-US" sz="3200" dirty="0">
                <a:latin typeface="Calibri" pitchFamily="34" charset="0"/>
              </a:rPr>
              <a:t>WHAT IS THIS NEW PHYSICS?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762000"/>
            <a:ext cx="8305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Now, given that we know that  strong gravity scale is an </a:t>
            </a:r>
            <a:r>
              <a:rPr lang="en-US" sz="2800" dirty="0" smtClean="0">
                <a:solidFill>
                  <a:srgbClr val="FF0000"/>
                </a:solidFill>
              </a:rPr>
              <a:t>universal  regulator </a:t>
            </a:r>
            <a:r>
              <a:rPr lang="en-US" sz="2800" dirty="0" smtClean="0"/>
              <a:t>of particle masses,  let’s ask:</a:t>
            </a:r>
          </a:p>
          <a:p>
            <a:endParaRPr lang="en-US" sz="2800" dirty="0" smtClean="0"/>
          </a:p>
          <a:p>
            <a:r>
              <a:rPr lang="en-US" sz="2800" dirty="0" smtClean="0"/>
              <a:t>   How do we know that gravity is waiting all the way till </a:t>
            </a:r>
            <a:r>
              <a:rPr lang="en-US" sz="2800" dirty="0" smtClean="0">
                <a:solidFill>
                  <a:srgbClr val="C00000"/>
                </a:solidFill>
              </a:rPr>
              <a:t>M</a:t>
            </a:r>
            <a:r>
              <a:rPr lang="en-US" sz="2800" baseline="-30000" dirty="0" smtClean="0">
                <a:solidFill>
                  <a:srgbClr val="C00000"/>
                </a:solidFill>
              </a:rPr>
              <a:t>P</a:t>
            </a:r>
            <a:r>
              <a:rPr lang="en-US" sz="2800" dirty="0" smtClean="0"/>
              <a:t> energies for becoming strong? </a:t>
            </a:r>
          </a:p>
          <a:p>
            <a:endParaRPr lang="en-US" sz="2800" dirty="0" smtClean="0"/>
          </a:p>
          <a:p>
            <a:r>
              <a:rPr lang="en-US" sz="2800" dirty="0" smtClean="0"/>
              <a:t>                          Well,  we don’t. </a:t>
            </a:r>
          </a:p>
          <a:p>
            <a:endParaRPr lang="en-US" sz="2800" dirty="0" smtClean="0"/>
          </a:p>
          <a:p>
            <a:r>
              <a:rPr lang="en-US" sz="2800" dirty="0" smtClean="0"/>
              <a:t>                      So why not  at  </a:t>
            </a:r>
            <a:r>
              <a:rPr lang="en-US" sz="2800" dirty="0" err="1" smtClean="0"/>
              <a:t>TeV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81000"/>
            <a:ext cx="7924800" cy="6801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’98  Quantum Gravity at </a:t>
            </a:r>
            <a:r>
              <a:rPr lang="en-US" sz="2400" b="1" dirty="0" err="1" smtClean="0">
                <a:solidFill>
                  <a:srgbClr val="C00000"/>
                </a:solidFill>
                <a:latin typeface="+mn-lt"/>
              </a:rPr>
              <a:t>TeV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 Idea: </a:t>
            </a:r>
            <a:endParaRPr lang="en-US" sz="2400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</a:rPr>
              <a:t> Weak scale is stable, because the quantum gravity scale  M</a:t>
            </a:r>
            <a:r>
              <a:rPr lang="en-US" sz="2800" baseline="-24000" dirty="0">
                <a:solidFill>
                  <a:srgbClr val="FF0000"/>
                </a:solidFill>
                <a:latin typeface="+mn-lt"/>
              </a:rPr>
              <a:t>* 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≈ </a:t>
            </a:r>
            <a:r>
              <a:rPr lang="en-US" sz="2800" dirty="0" err="1">
                <a:solidFill>
                  <a:srgbClr val="FF0000"/>
                </a:solidFill>
                <a:latin typeface="+mn-lt"/>
              </a:rPr>
              <a:t>TeV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!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                        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Arkani-Hamed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,  </a:t>
            </a:r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Dimopoulos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, GD;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Antoniadis,  </a:t>
            </a:r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Arkani-Hamed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,  </a:t>
            </a:r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Dimopoulos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, GD)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But,  if  gravity  becomes strong around the </a:t>
            </a:r>
            <a:r>
              <a:rPr lang="en-US" sz="2400" dirty="0" err="1">
                <a:latin typeface="+mn-lt"/>
              </a:rPr>
              <a:t>TeV</a:t>
            </a:r>
            <a:r>
              <a:rPr lang="en-US" sz="2400" dirty="0">
                <a:latin typeface="+mn-lt"/>
              </a:rPr>
              <a:t> scale, why is the large distance  gravity  so much weaker than all the other forces of nature?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For example, gravitational attraction between the two protons at  1 m distance  is  10</a:t>
            </a:r>
            <a:r>
              <a:rPr lang="en-US" sz="2000" baseline="42000" dirty="0">
                <a:solidFill>
                  <a:srgbClr val="FF0000"/>
                </a:solidFill>
                <a:latin typeface="+mn-lt"/>
              </a:rPr>
              <a:t>37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times weaker of  their Coulomb repulsion!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Original Realization:  Extra  Dimensions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40" name="Picture 4" descr="gia-fig3r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514350"/>
            <a:ext cx="75438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6" name="Picture 1028" descr="GIA-fig2rev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514350"/>
            <a:ext cx="75438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  <p:pic>
        <p:nvPicPr>
          <p:cNvPr id="15364" name="Picture 4" descr="EM-Field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514350"/>
            <a:ext cx="75438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524000" y="1719263"/>
          <a:ext cx="6096000" cy="3417887"/>
        </p:xfrm>
        <a:graphic>
          <a:graphicData uri="http://schemas.openxmlformats.org/presentationml/2006/ole">
            <p:oleObj spid="_x0000_s31746" name="Image" r:id="rId4" imgW="18755556" imgH="1051428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28600" y="0"/>
            <a:ext cx="86106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3200" dirty="0" smtClean="0">
              <a:latin typeface="Calibri" pitchFamily="34" charset="0"/>
            </a:endParaRPr>
          </a:p>
          <a:p>
            <a:r>
              <a:rPr lang="en-US" sz="3200" dirty="0" smtClean="0">
                <a:latin typeface="Calibri" pitchFamily="34" charset="0"/>
              </a:rPr>
              <a:t>   </a:t>
            </a:r>
            <a:r>
              <a:rPr lang="en-US" sz="3200" dirty="0">
                <a:latin typeface="Calibri" pitchFamily="34" charset="0"/>
              </a:rPr>
              <a:t>As a result of the dilution, there  is a simple relation between the true quantum gravity scale  and the Planck mass measured at large </a:t>
            </a:r>
            <a:r>
              <a:rPr lang="en-US" sz="3200" dirty="0" smtClean="0">
                <a:latin typeface="Calibri" pitchFamily="34" charset="0"/>
              </a:rPr>
              <a:t>distances:</a:t>
            </a:r>
            <a:endParaRPr lang="en-US" sz="3200" dirty="0">
              <a:latin typeface="Calibri" pitchFamily="34" charset="0"/>
            </a:endParaRPr>
          </a:p>
          <a:p>
            <a:endParaRPr lang="en-US" sz="3200" dirty="0">
              <a:latin typeface="Calibri" pitchFamily="34" charset="0"/>
            </a:endParaRPr>
          </a:p>
          <a:p>
            <a:r>
              <a:rPr lang="en-US" sz="3200" dirty="0">
                <a:latin typeface="Calibri" pitchFamily="34" charset="0"/>
              </a:rPr>
              <a:t>                   </a:t>
            </a:r>
            <a:endParaRPr lang="en-US" sz="3200" dirty="0" smtClean="0">
              <a:latin typeface="Calibri" pitchFamily="34" charset="0"/>
            </a:endParaRPr>
          </a:p>
          <a:p>
            <a:r>
              <a:rPr lang="en-US" sz="3200" dirty="0" smtClean="0">
                <a:latin typeface="Calibri" pitchFamily="34" charset="0"/>
              </a:rPr>
              <a:t>                 </a:t>
            </a:r>
          </a:p>
          <a:p>
            <a:r>
              <a:rPr lang="en-US" sz="3200" dirty="0" smtClean="0">
                <a:latin typeface="Calibri" pitchFamily="34" charset="0"/>
              </a:rPr>
              <a:t>                    </a:t>
            </a:r>
            <a:r>
              <a:rPr lang="en-US" sz="3200" dirty="0">
                <a:latin typeface="Calibri" pitchFamily="34" charset="0"/>
              </a:rPr>
              <a:t>M</a:t>
            </a:r>
            <a:r>
              <a:rPr lang="en-US" sz="3200" baseline="42000" dirty="0">
                <a:latin typeface="Calibri" pitchFamily="34" charset="0"/>
              </a:rPr>
              <a:t>2</a:t>
            </a:r>
            <a:r>
              <a:rPr lang="en-US" sz="3200" baseline="-30000" dirty="0">
                <a:latin typeface="Calibri" pitchFamily="34" charset="0"/>
              </a:rPr>
              <a:t>P</a:t>
            </a:r>
            <a:r>
              <a:rPr lang="en-US" sz="3200" dirty="0">
                <a:latin typeface="Calibri" pitchFamily="34" charset="0"/>
              </a:rPr>
              <a:t> =  M</a:t>
            </a:r>
            <a:r>
              <a:rPr lang="en-US" sz="3200" baseline="42000" dirty="0">
                <a:latin typeface="Calibri" pitchFamily="34" charset="0"/>
              </a:rPr>
              <a:t>2</a:t>
            </a:r>
            <a:r>
              <a:rPr lang="en-US" sz="3200" baseline="-30000" dirty="0">
                <a:latin typeface="Calibri" pitchFamily="34" charset="0"/>
              </a:rPr>
              <a:t>*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</a:rPr>
              <a:t>(M</a:t>
            </a:r>
            <a:r>
              <a:rPr lang="en-US" sz="3200" baseline="-30000" dirty="0">
                <a:solidFill>
                  <a:srgbClr val="FF0000"/>
                </a:solidFill>
                <a:latin typeface="Calibri" pitchFamily="34" charset="0"/>
              </a:rPr>
              <a:t>*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</a:rPr>
              <a:t>R)</a:t>
            </a:r>
            <a:r>
              <a:rPr lang="en-US" sz="3200" baseline="42000" dirty="0">
                <a:solidFill>
                  <a:srgbClr val="FF0000"/>
                </a:solidFill>
                <a:latin typeface="Calibri" pitchFamily="34" charset="0"/>
              </a:rPr>
              <a:t>n</a:t>
            </a:r>
            <a:endParaRPr lang="en-US" sz="3200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sz="3200" dirty="0">
              <a:latin typeface="Calibri" pitchFamily="34" charset="0"/>
            </a:endParaRPr>
          </a:p>
          <a:p>
            <a:endParaRPr lang="en-US" sz="3200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971800" y="4049712"/>
            <a:ext cx="2286000" cy="827088"/>
            <a:chOff x="3124200" y="1905000"/>
            <a:chExt cx="2286000" cy="827088"/>
          </a:xfrm>
        </p:grpSpPr>
        <p:cxnSp>
          <p:nvCxnSpPr>
            <p:cNvPr id="5" name="Straight Arrow Connector 4"/>
            <p:cNvCxnSpPr/>
            <p:nvPr/>
          </p:nvCxnSpPr>
          <p:spPr>
            <a:xfrm rot="5400000" flipH="1" flipV="1">
              <a:off x="4152900" y="2019300"/>
              <a:ext cx="4572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88" name="TextBox 7"/>
            <p:cNvSpPr txBox="1">
              <a:spLocks noChangeArrowheads="1"/>
            </p:cNvSpPr>
            <p:nvPr/>
          </p:nvSpPr>
          <p:spPr bwMode="auto">
            <a:xfrm>
              <a:off x="3124200" y="2362200"/>
              <a:ext cx="22860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Volume of extra space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28600" y="0"/>
            <a:ext cx="86106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 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  </a:t>
            </a: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The  Role of Particle  Species in Lowering Gravity Scale. </a:t>
            </a:r>
          </a:p>
          <a:p>
            <a:r>
              <a:rPr lang="en-US" sz="2400" dirty="0" smtClean="0">
                <a:latin typeface="Calibri" pitchFamily="34" charset="0"/>
              </a:rPr>
              <a:t> </a:t>
            </a:r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r>
              <a:rPr lang="en-US" sz="3200" dirty="0">
                <a:latin typeface="Calibri" pitchFamily="34" charset="0"/>
              </a:rPr>
              <a:t>                      M</a:t>
            </a:r>
            <a:r>
              <a:rPr lang="en-US" sz="3200" baseline="42000" dirty="0">
                <a:latin typeface="Calibri" pitchFamily="34" charset="0"/>
              </a:rPr>
              <a:t>2</a:t>
            </a:r>
            <a:r>
              <a:rPr lang="en-US" sz="3200" baseline="-30000" dirty="0">
                <a:latin typeface="Calibri" pitchFamily="34" charset="0"/>
              </a:rPr>
              <a:t>P</a:t>
            </a:r>
            <a:r>
              <a:rPr lang="en-US" sz="3200" dirty="0">
                <a:latin typeface="Calibri" pitchFamily="34" charset="0"/>
              </a:rPr>
              <a:t> =  M</a:t>
            </a:r>
            <a:r>
              <a:rPr lang="en-US" sz="3200" baseline="42000" dirty="0">
                <a:latin typeface="Calibri" pitchFamily="34" charset="0"/>
              </a:rPr>
              <a:t>2</a:t>
            </a:r>
            <a:r>
              <a:rPr lang="en-US" sz="3200" baseline="-30000" dirty="0">
                <a:latin typeface="Calibri" pitchFamily="34" charset="0"/>
              </a:rPr>
              <a:t>*</a:t>
            </a:r>
            <a:r>
              <a:rPr lang="en-US" sz="3200" dirty="0">
                <a:latin typeface="Calibri" pitchFamily="34" charset="0"/>
              </a:rPr>
              <a:t> (M</a:t>
            </a:r>
            <a:r>
              <a:rPr lang="en-US" sz="3200" baseline="-30000" dirty="0">
                <a:latin typeface="Calibri" pitchFamily="34" charset="0"/>
              </a:rPr>
              <a:t>*</a:t>
            </a:r>
            <a:r>
              <a:rPr lang="en-US" sz="3200" dirty="0">
                <a:latin typeface="Calibri" pitchFamily="34" charset="0"/>
              </a:rPr>
              <a:t>R)</a:t>
            </a:r>
            <a:r>
              <a:rPr lang="en-US" sz="3200" baseline="42000" dirty="0">
                <a:latin typeface="Calibri" pitchFamily="34" charset="0"/>
              </a:rPr>
              <a:t>n</a:t>
            </a:r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4152900" y="20193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3124200" y="236220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Volume of extra space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2971800"/>
            <a:ext cx="8763000" cy="3386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C00000"/>
                </a:solidFill>
                <a:latin typeface="+mn-lt"/>
              </a:rPr>
              <a:t>Notice, that  the above relation can be rewritten as,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</a:rPr>
              <a:t>                      M</a:t>
            </a:r>
            <a:r>
              <a:rPr lang="en-US" sz="3200" baseline="42000" dirty="0">
                <a:latin typeface="+mn-lt"/>
              </a:rPr>
              <a:t>2</a:t>
            </a:r>
            <a:r>
              <a:rPr lang="en-US" sz="3200" baseline="-30000" dirty="0">
                <a:latin typeface="+mn-lt"/>
              </a:rPr>
              <a:t>P</a:t>
            </a:r>
            <a:r>
              <a:rPr lang="en-US" sz="3200" dirty="0">
                <a:latin typeface="+mn-lt"/>
              </a:rPr>
              <a:t> =  M</a:t>
            </a:r>
            <a:r>
              <a:rPr lang="en-US" sz="3200" baseline="42000" dirty="0">
                <a:latin typeface="+mn-lt"/>
              </a:rPr>
              <a:t>2</a:t>
            </a:r>
            <a:r>
              <a:rPr lang="en-US" sz="3200" baseline="-30000" dirty="0">
                <a:latin typeface="+mn-lt"/>
              </a:rPr>
              <a:t>*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>
                <a:solidFill>
                  <a:srgbClr val="C00000"/>
                </a:solidFill>
                <a:latin typeface="+mn-lt"/>
              </a:rPr>
              <a:t>N</a:t>
            </a:r>
            <a:r>
              <a:rPr lang="en-US" sz="3200" dirty="0">
                <a:latin typeface="+mn-lt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Where  </a:t>
            </a:r>
            <a:r>
              <a:rPr lang="en-US" sz="2400" dirty="0">
                <a:solidFill>
                  <a:srgbClr val="002060"/>
                </a:solidFill>
                <a:latin typeface="+mn-lt"/>
              </a:rPr>
              <a:t>N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 is the number of </a:t>
            </a:r>
            <a:r>
              <a:rPr lang="en-US" sz="2400" dirty="0" err="1">
                <a:solidFill>
                  <a:srgbClr val="FF0000"/>
                </a:solidFill>
                <a:latin typeface="+mn-lt"/>
              </a:rPr>
              <a:t>Kaluza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-Klein  species .  This very important,  because the latter  expression  turns out to be more general than the former: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0000"/>
                </a:solidFill>
                <a:latin typeface="+mn-lt"/>
              </a:rPr>
              <a:t>       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What matters is the number of species!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382000" cy="57861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 It follows from the consistency of Black Hole physics that in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any theory  with </a:t>
            </a:r>
            <a:r>
              <a:rPr lang="en-US" sz="2400" b="1" dirty="0" smtClean="0">
                <a:latin typeface="+mn-lt"/>
              </a:rPr>
              <a:t>N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 species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the scale of quantum gravity is inevitably lowered,  relative to the Planck mass </a:t>
            </a: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+mn-lt"/>
              </a:rPr>
              <a:t>              </a:t>
            </a:r>
            <a:endParaRPr lang="en-US" sz="3600" dirty="0" smtClean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latin typeface="+mn-lt"/>
              </a:rPr>
              <a:t>                    M</a:t>
            </a:r>
            <a:r>
              <a:rPr lang="en-US" sz="3600" baseline="42000" dirty="0" smtClean="0">
                <a:latin typeface="+mn-lt"/>
              </a:rPr>
              <a:t>2</a:t>
            </a:r>
            <a:r>
              <a:rPr lang="en-US" sz="3600" baseline="-30000" dirty="0" smtClean="0">
                <a:latin typeface="+mn-lt"/>
              </a:rPr>
              <a:t>*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>
                <a:latin typeface="+mn-lt"/>
              </a:rPr>
              <a:t>=  </a:t>
            </a:r>
            <a:r>
              <a:rPr lang="en-US" sz="3600" dirty="0" smtClean="0">
                <a:latin typeface="+mn-lt"/>
              </a:rPr>
              <a:t>M</a:t>
            </a:r>
            <a:r>
              <a:rPr lang="en-US" sz="3600" baseline="42000" dirty="0" smtClean="0">
                <a:latin typeface="+mn-lt"/>
              </a:rPr>
              <a:t>2</a:t>
            </a:r>
            <a:r>
              <a:rPr lang="en-US" sz="3600" baseline="-30000" dirty="0" smtClean="0">
                <a:latin typeface="+mn-lt"/>
              </a:rPr>
              <a:t>P</a:t>
            </a:r>
            <a:r>
              <a:rPr lang="en-US" sz="3600" dirty="0" smtClean="0">
                <a:latin typeface="+mn-lt"/>
              </a:rPr>
              <a:t> /</a:t>
            </a:r>
            <a:r>
              <a:rPr lang="en-US" sz="3600" dirty="0" smtClean="0">
                <a:solidFill>
                  <a:srgbClr val="C00000"/>
                </a:solidFill>
                <a:latin typeface="+mn-lt"/>
              </a:rPr>
              <a:t>N  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The fundamental length scale at which classical gravity is getting strong is </a:t>
            </a:r>
            <a:endParaRPr lang="en-US" sz="2400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                         </a:t>
            </a:r>
            <a:r>
              <a:rPr lang="en-US" sz="3200" dirty="0" smtClean="0"/>
              <a:t>L</a:t>
            </a:r>
            <a:r>
              <a:rPr lang="en-US" sz="3200" baseline="-30000" dirty="0" smtClean="0"/>
              <a:t>*</a:t>
            </a:r>
            <a:r>
              <a:rPr lang="en-US" sz="3200" dirty="0" smtClean="0"/>
              <a:t> = M</a:t>
            </a:r>
            <a:r>
              <a:rPr lang="en-US" sz="3200" baseline="42000" dirty="0" smtClean="0"/>
              <a:t>-1</a:t>
            </a:r>
            <a:r>
              <a:rPr lang="en-US" sz="3200" baseline="-30000" dirty="0" smtClean="0"/>
              <a:t>*</a:t>
            </a:r>
            <a:r>
              <a:rPr lang="en-US" sz="3200" dirty="0" smtClean="0"/>
              <a:t> =  √</a:t>
            </a:r>
            <a:r>
              <a:rPr lang="en-US" sz="3200" dirty="0" smtClean="0">
                <a:solidFill>
                  <a:srgbClr val="C00000"/>
                </a:solidFill>
              </a:rPr>
              <a:t>N</a:t>
            </a:r>
            <a:r>
              <a:rPr lang="en-US" sz="3200" dirty="0" smtClean="0"/>
              <a:t> </a:t>
            </a:r>
            <a:r>
              <a:rPr lang="en-US" sz="4000" dirty="0" smtClean="0"/>
              <a:t>/</a:t>
            </a:r>
            <a:r>
              <a:rPr lang="en-US" sz="3200" dirty="0" smtClean="0"/>
              <a:t> M</a:t>
            </a:r>
            <a:r>
              <a:rPr lang="en-US" sz="3200" baseline="-30000" dirty="0" smtClean="0"/>
              <a:t>P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 .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This </a:t>
            </a:r>
            <a:r>
              <a:rPr lang="en-US" sz="2400" dirty="0">
                <a:solidFill>
                  <a:srgbClr val="C00000"/>
                </a:solidFill>
                <a:latin typeface="+mn-lt"/>
              </a:rPr>
              <a:t>can  be proven by 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+mn-lt"/>
              </a:rPr>
              <a:t>black hole thought 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experiments. </a:t>
            </a:r>
            <a:endParaRPr lang="en-US" sz="2400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 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3048000" y="1981200"/>
            <a:ext cx="548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smtClean="0">
                <a:solidFill>
                  <a:srgbClr val="FF0000"/>
                </a:solidFill>
              </a:rPr>
              <a:t>GD;  GD &amp; </a:t>
            </a:r>
            <a:r>
              <a:rPr lang="en-US" sz="2000" dirty="0" err="1" smtClean="0">
                <a:solidFill>
                  <a:srgbClr val="FF0000"/>
                </a:solidFill>
              </a:rPr>
              <a:t>Redi</a:t>
            </a:r>
            <a:r>
              <a:rPr lang="en-US" sz="2000" dirty="0" smtClean="0">
                <a:solidFill>
                  <a:srgbClr val="FF0000"/>
                </a:solidFill>
              </a:rPr>
              <a:t> ’07; GD &amp; </a:t>
            </a:r>
            <a:r>
              <a:rPr lang="en-US" sz="2000" dirty="0" err="1" smtClean="0">
                <a:solidFill>
                  <a:srgbClr val="FF0000"/>
                </a:solidFill>
              </a:rPr>
              <a:t>Lüst</a:t>
            </a:r>
            <a:r>
              <a:rPr lang="en-US" sz="2000" dirty="0" smtClean="0">
                <a:solidFill>
                  <a:srgbClr val="FF0000"/>
                </a:solidFill>
              </a:rPr>
              <a:t>  ‘08]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609600" y="457200"/>
            <a:ext cx="8687891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THE SEARCHES OF THE NEW  (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BEYOND THE STANDARD</a:t>
            </a:r>
          </a:p>
          <a:p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 MODEL</a:t>
            </a:r>
            <a:r>
              <a:rPr lang="en-US" sz="2800" dirty="0">
                <a:latin typeface="Calibri" pitchFamily="34" charset="0"/>
              </a:rPr>
              <a:t>)  PHYSICS  AT THE LARGE HADRON COLLIDER </a:t>
            </a:r>
          </a:p>
          <a:p>
            <a:r>
              <a:rPr lang="en-US" sz="2800" dirty="0" smtClean="0">
                <a:latin typeface="Calibri" pitchFamily="34" charset="0"/>
              </a:rPr>
              <a:t>ARE (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Mainly</a:t>
            </a:r>
            <a:r>
              <a:rPr lang="en-US" sz="2800" dirty="0" smtClean="0">
                <a:latin typeface="Calibri" pitchFamily="34" charset="0"/>
              </a:rPr>
              <a:t>) MOTIVATED </a:t>
            </a:r>
            <a:r>
              <a:rPr lang="en-US" sz="2800" dirty="0">
                <a:latin typeface="Calibri" pitchFamily="34" charset="0"/>
              </a:rPr>
              <a:t>BY THE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HIERARCHY PROBLEM</a:t>
            </a:r>
            <a:r>
              <a:rPr lang="en-US" sz="2800" dirty="0">
                <a:latin typeface="Calibri" pitchFamily="34" charset="0"/>
              </a:rPr>
              <a:t>,</a:t>
            </a:r>
          </a:p>
          <a:p>
            <a:r>
              <a:rPr lang="en-US" sz="2800" dirty="0">
                <a:latin typeface="Calibri" pitchFamily="34" charset="0"/>
              </a:rPr>
              <a:t>AN INEXPLICABLE STABILITY OF THE WEAK INTERACTION </a:t>
            </a:r>
          </a:p>
          <a:p>
            <a:r>
              <a:rPr lang="en-US" sz="2800" dirty="0">
                <a:latin typeface="Calibri" pitchFamily="34" charset="0"/>
              </a:rPr>
              <a:t>SCALE (</a:t>
            </a:r>
            <a:r>
              <a:rPr lang="en-US" sz="2800" dirty="0">
                <a:solidFill>
                  <a:srgbClr val="C00000"/>
                </a:solidFill>
                <a:latin typeface="Calibri" pitchFamily="34" charset="0"/>
              </a:rPr>
              <a:t>M</a:t>
            </a:r>
            <a:r>
              <a:rPr lang="en-US" sz="2800" baseline="-30000" dirty="0">
                <a:solidFill>
                  <a:srgbClr val="C00000"/>
                </a:solidFill>
                <a:latin typeface="Calibri" pitchFamily="34" charset="0"/>
              </a:rPr>
              <a:t>W </a:t>
            </a:r>
            <a:r>
              <a:rPr lang="en-US" sz="2800" dirty="0">
                <a:solidFill>
                  <a:srgbClr val="C00000"/>
                </a:solidFill>
                <a:latin typeface="Calibri" pitchFamily="34" charset="0"/>
              </a:rPr>
              <a:t> =  10</a:t>
            </a:r>
            <a:r>
              <a:rPr lang="en-US" sz="2800" baseline="42000" dirty="0">
                <a:solidFill>
                  <a:srgbClr val="C00000"/>
                </a:solidFill>
                <a:latin typeface="Calibri" pitchFamily="34" charset="0"/>
              </a:rPr>
              <a:t>2 </a:t>
            </a:r>
            <a:r>
              <a:rPr lang="en-US" sz="2800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itchFamily="34" charset="0"/>
              </a:rPr>
              <a:t>GeV</a:t>
            </a:r>
            <a:r>
              <a:rPr lang="en-US" sz="2800" dirty="0">
                <a:solidFill>
                  <a:srgbClr val="C00000"/>
                </a:solidFill>
                <a:latin typeface="Calibri" pitchFamily="34" charset="0"/>
              </a:rPr>
              <a:t>)</a:t>
            </a:r>
            <a:r>
              <a:rPr lang="en-US" sz="2800" baseline="42000" dirty="0">
                <a:solidFill>
                  <a:srgbClr val="C00000"/>
                </a:solidFill>
                <a:latin typeface="Calibri" pitchFamily="34" charset="0"/>
              </a:rPr>
              <a:t>  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</a:rPr>
              <a:t>VERSUS THE  PLANCK MASS </a:t>
            </a:r>
          </a:p>
          <a:p>
            <a:r>
              <a:rPr lang="en-US" sz="28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Calibri" pitchFamily="34" charset="0"/>
              </a:rPr>
              <a:t>(M</a:t>
            </a:r>
            <a:r>
              <a:rPr lang="en-US" sz="2800" baseline="-30000" dirty="0">
                <a:solidFill>
                  <a:srgbClr val="C00000"/>
                </a:solidFill>
                <a:latin typeface="Calibri" pitchFamily="34" charset="0"/>
              </a:rPr>
              <a:t>P </a:t>
            </a:r>
            <a:r>
              <a:rPr lang="en-US" sz="2800" dirty="0">
                <a:solidFill>
                  <a:srgbClr val="C00000"/>
                </a:solidFill>
                <a:latin typeface="Calibri" pitchFamily="34" charset="0"/>
              </a:rPr>
              <a:t> = 10</a:t>
            </a:r>
            <a:r>
              <a:rPr lang="en-US" sz="2800" baseline="42000" dirty="0">
                <a:solidFill>
                  <a:srgbClr val="C00000"/>
                </a:solidFill>
                <a:latin typeface="Calibri" pitchFamily="34" charset="0"/>
              </a:rPr>
              <a:t>19</a:t>
            </a:r>
            <a:r>
              <a:rPr lang="en-US" sz="2800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Calibri" pitchFamily="34" charset="0"/>
              </a:rPr>
              <a:t>GeV</a:t>
            </a:r>
            <a:r>
              <a:rPr lang="en-US" sz="2800" dirty="0">
                <a:solidFill>
                  <a:srgbClr val="C00000"/>
                </a:solidFill>
                <a:latin typeface="Calibri" pitchFamily="34" charset="0"/>
              </a:rPr>
              <a:t>),</a:t>
            </a:r>
            <a:endParaRPr lang="en-US" sz="2800" baseline="42000" dirty="0">
              <a:solidFill>
                <a:srgbClr val="C000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              WHY  IS   M</a:t>
            </a:r>
            <a:r>
              <a:rPr lang="en-US" sz="3200" baseline="42000" dirty="0">
                <a:solidFill>
                  <a:srgbClr val="C00000"/>
                </a:solidFill>
                <a:latin typeface="Calibri" pitchFamily="34" charset="0"/>
              </a:rPr>
              <a:t>2</a:t>
            </a:r>
            <a:r>
              <a:rPr lang="en-US" sz="3200" baseline="-30000" dirty="0">
                <a:solidFill>
                  <a:srgbClr val="C00000"/>
                </a:solidFill>
                <a:latin typeface="Calibri" pitchFamily="34" charset="0"/>
              </a:rPr>
              <a:t>W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/M</a:t>
            </a:r>
            <a:r>
              <a:rPr lang="en-US" sz="3200" baseline="42000" dirty="0">
                <a:solidFill>
                  <a:srgbClr val="C00000"/>
                </a:solidFill>
                <a:latin typeface="Calibri" pitchFamily="34" charset="0"/>
              </a:rPr>
              <a:t>2</a:t>
            </a:r>
            <a:r>
              <a:rPr lang="en-US" sz="3200" baseline="-30000" dirty="0">
                <a:solidFill>
                  <a:srgbClr val="C00000"/>
                </a:solidFill>
                <a:latin typeface="Calibri" pitchFamily="34" charset="0"/>
              </a:rPr>
              <a:t>P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 =  10</a:t>
            </a:r>
            <a:r>
              <a:rPr lang="en-US" sz="3200" baseline="42000" dirty="0">
                <a:solidFill>
                  <a:srgbClr val="C00000"/>
                </a:solidFill>
                <a:latin typeface="Calibri" pitchFamily="34" charset="0"/>
              </a:rPr>
              <a:t>-34 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  ?</a:t>
            </a: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838200" y="3733800"/>
            <a:ext cx="662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 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962400" y="1676400"/>
            <a:ext cx="1905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3" name="TextBox 16"/>
          <p:cNvSpPr txBox="1">
            <a:spLocks noChangeArrowheads="1"/>
          </p:cNvSpPr>
          <p:nvPr/>
        </p:nvSpPr>
        <p:spPr bwMode="auto">
          <a:xfrm>
            <a:off x="3962400" y="609600"/>
            <a:ext cx="3357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Hawking  flux  with  </a:t>
            </a:r>
            <a:r>
              <a:rPr lang="en-US" sz="2000">
                <a:solidFill>
                  <a:srgbClr val="FF0000"/>
                </a:solidFill>
              </a:rPr>
              <a:t>T = 1/R</a:t>
            </a:r>
          </a:p>
        </p:txBody>
      </p:sp>
      <p:sp>
        <p:nvSpPr>
          <p:cNvPr id="22534" name="TextBox 20"/>
          <p:cNvSpPr txBox="1">
            <a:spLocks noChangeArrowheads="1"/>
          </p:cNvSpPr>
          <p:nvPr/>
        </p:nvSpPr>
        <p:spPr bwMode="auto">
          <a:xfrm>
            <a:off x="228600" y="3962400"/>
            <a:ext cx="844353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In Einstein’s GR Black holes are strongly gravitating objects with escape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velocity at the horizon  &gt;  speed of light.   Therefore, classically, they are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absolutely black.                            </a:t>
            </a:r>
            <a:r>
              <a:rPr lang="en-US" sz="2400" dirty="0" smtClean="0"/>
              <a:t> 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    However, quantum mechanically  Black Holes evaporate with the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Hawking temperature </a:t>
            </a:r>
          </a:p>
          <a:p>
            <a:r>
              <a:rPr lang="en-US" sz="2800" dirty="0" smtClean="0"/>
              <a:t>                                   T = 1/ R</a:t>
            </a:r>
            <a:r>
              <a:rPr lang="en-US" sz="2800" baseline="-30000" dirty="0" smtClean="0"/>
              <a:t> </a:t>
            </a:r>
            <a:r>
              <a:rPr lang="en-US" sz="2800" dirty="0" smtClean="0"/>
              <a:t>                       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2535" name="Rectangle 21"/>
          <p:cNvSpPr>
            <a:spLocks noChangeArrowheads="1"/>
          </p:cNvSpPr>
          <p:nvPr/>
        </p:nvSpPr>
        <p:spPr bwMode="auto">
          <a:xfrm>
            <a:off x="4505325" y="3103563"/>
            <a:ext cx="247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90600" y="685800"/>
            <a:ext cx="2590800" cy="2514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-38894" y="2705100"/>
            <a:ext cx="838994" cy="79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-75406" y="1142206"/>
            <a:ext cx="914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8600" y="609600"/>
            <a:ext cx="25146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28600" y="3276600"/>
            <a:ext cx="25146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28600" y="1676400"/>
            <a:ext cx="533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838200" y="3733800"/>
            <a:ext cx="662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  </a:t>
            </a:r>
          </a:p>
        </p:txBody>
      </p:sp>
      <p:sp>
        <p:nvSpPr>
          <p:cNvPr id="22534" name="TextBox 20"/>
          <p:cNvSpPr txBox="1">
            <a:spLocks noChangeArrowheads="1"/>
          </p:cNvSpPr>
          <p:nvPr/>
        </p:nvSpPr>
        <p:spPr bwMode="auto">
          <a:xfrm>
            <a:off x="304800" y="381000"/>
            <a:ext cx="8350556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 Evaporation of </a:t>
            </a:r>
            <a:r>
              <a:rPr lang="en-US" sz="2000" dirty="0" err="1" smtClean="0">
                <a:solidFill>
                  <a:srgbClr val="C00000"/>
                </a:solidFill>
              </a:rPr>
              <a:t>Einsteinian</a:t>
            </a:r>
            <a:r>
              <a:rPr lang="en-US" sz="2000" dirty="0" smtClean="0">
                <a:solidFill>
                  <a:srgbClr val="C00000"/>
                </a:solidFill>
              </a:rPr>
              <a:t> Black Holes  is  thermal  and is fully     </a:t>
            </a:r>
            <a:r>
              <a:rPr lang="en-US" sz="2000" dirty="0" smtClean="0">
                <a:solidFill>
                  <a:srgbClr val="FF0000"/>
                </a:solidFill>
              </a:rPr>
              <a:t>democratic </a:t>
            </a:r>
            <a:r>
              <a:rPr lang="en-US" sz="2000" dirty="0" smtClean="0">
                <a:solidFill>
                  <a:srgbClr val="C00000"/>
                </a:solidFill>
              </a:rPr>
              <a:t> in all the  particle species (flavors).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  The rate of mass change is: </a:t>
            </a:r>
          </a:p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                             </a:t>
            </a:r>
            <a:r>
              <a:rPr lang="en-US" sz="2400" dirty="0" err="1" smtClean="0"/>
              <a:t>dM</a:t>
            </a:r>
            <a:r>
              <a:rPr lang="en-US" sz="2400" dirty="0" smtClean="0"/>
              <a:t>/</a:t>
            </a:r>
            <a:r>
              <a:rPr lang="en-US" sz="2400" dirty="0" err="1" smtClean="0"/>
              <a:t>dt</a:t>
            </a:r>
            <a:r>
              <a:rPr lang="en-US" sz="2400" baseline="-30000" dirty="0" smtClean="0"/>
              <a:t> </a:t>
            </a:r>
            <a:r>
              <a:rPr lang="en-US" sz="2400" dirty="0" smtClean="0"/>
              <a:t> = T</a:t>
            </a:r>
            <a:r>
              <a:rPr lang="en-US" sz="2400" baseline="42000" dirty="0" smtClean="0"/>
              <a:t>4</a:t>
            </a:r>
            <a:r>
              <a:rPr lang="en-US" sz="2400" dirty="0" smtClean="0"/>
              <a:t> R</a:t>
            </a:r>
            <a:r>
              <a:rPr lang="en-US" sz="2400" baseline="42000" dirty="0" smtClean="0"/>
              <a:t>2</a:t>
            </a:r>
            <a:r>
              <a:rPr lang="en-US" sz="2400" dirty="0" smtClean="0"/>
              <a:t> N = T</a:t>
            </a:r>
            <a:r>
              <a:rPr lang="en-US" sz="2400" baseline="42000" dirty="0" smtClean="0"/>
              <a:t>2 </a:t>
            </a:r>
            <a:r>
              <a:rPr lang="en-US" sz="2400" dirty="0" smtClean="0"/>
              <a:t>N , </a:t>
            </a:r>
          </a:p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 where </a:t>
            </a:r>
            <a:r>
              <a:rPr lang="en-US" sz="2000" dirty="0" smtClean="0"/>
              <a:t>N</a:t>
            </a:r>
            <a:r>
              <a:rPr lang="en-US" sz="2000" dirty="0" smtClean="0">
                <a:solidFill>
                  <a:srgbClr val="C00000"/>
                </a:solidFill>
              </a:rPr>
              <a:t> is the number of particle flavors. </a:t>
            </a:r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The condition of quasi-classicality:  The rate </a:t>
            </a:r>
            <a:r>
              <a:rPr lang="en-US" sz="2000" dirty="0">
                <a:solidFill>
                  <a:srgbClr val="C00000"/>
                </a:solidFill>
              </a:rPr>
              <a:t>of temperature-change is </a:t>
            </a:r>
            <a:r>
              <a:rPr lang="en-US" sz="2000" dirty="0" smtClean="0">
                <a:solidFill>
                  <a:srgbClr val="C00000"/>
                </a:solidFill>
              </a:rPr>
              <a:t>slower </a:t>
            </a:r>
            <a:r>
              <a:rPr lang="en-US" sz="2000" dirty="0">
                <a:solidFill>
                  <a:srgbClr val="C00000"/>
                </a:solidFill>
              </a:rPr>
              <a:t>than the </a:t>
            </a:r>
            <a:r>
              <a:rPr lang="en-US" sz="2000" dirty="0" smtClean="0">
                <a:solidFill>
                  <a:srgbClr val="C00000"/>
                </a:solidFill>
              </a:rPr>
              <a:t> temperature-squared,     </a:t>
            </a:r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 smtClean="0"/>
          </a:p>
          <a:p>
            <a:r>
              <a:rPr lang="en-US" sz="2000" dirty="0" smtClean="0"/>
              <a:t>                                         </a:t>
            </a:r>
            <a:r>
              <a:rPr lang="en-US" sz="2400" dirty="0" err="1"/>
              <a:t>dT</a:t>
            </a:r>
            <a:r>
              <a:rPr lang="en-US" sz="2400" dirty="0"/>
              <a:t>/</a:t>
            </a:r>
            <a:r>
              <a:rPr lang="en-US" sz="2400" dirty="0" err="1"/>
              <a:t>dt</a:t>
            </a:r>
            <a:r>
              <a:rPr lang="en-US" sz="2400" dirty="0"/>
              <a:t> </a:t>
            </a:r>
            <a:r>
              <a:rPr lang="en-US" sz="2400" baseline="-30000" dirty="0"/>
              <a:t> </a:t>
            </a:r>
            <a:r>
              <a:rPr lang="en-US" sz="2400" dirty="0"/>
              <a:t> </a:t>
            </a:r>
            <a:r>
              <a:rPr lang="en-US" sz="2400" dirty="0" smtClean="0"/>
              <a:t>&lt;  </a:t>
            </a:r>
            <a:r>
              <a:rPr lang="en-US" sz="2400" dirty="0"/>
              <a:t>T</a:t>
            </a:r>
            <a:r>
              <a:rPr lang="en-US" sz="2400" baseline="42000" dirty="0"/>
              <a:t>2</a:t>
            </a:r>
            <a:r>
              <a:rPr lang="en-US" sz="2400" dirty="0"/>
              <a:t> 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The Black Holes that violate  this condition cannot  be  quasi-classical,  because they half-evaporate faster  than their size!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2535" name="Rectangle 21"/>
          <p:cNvSpPr>
            <a:spLocks noChangeArrowheads="1"/>
          </p:cNvSpPr>
          <p:nvPr/>
        </p:nvSpPr>
        <p:spPr bwMode="auto">
          <a:xfrm>
            <a:off x="4419600" y="3200400"/>
            <a:ext cx="62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838200" y="3733800"/>
            <a:ext cx="662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 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962400" y="1676400"/>
            <a:ext cx="190500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TextBox 16"/>
          <p:cNvSpPr txBox="1">
            <a:spLocks noChangeArrowheads="1"/>
          </p:cNvSpPr>
          <p:nvPr/>
        </p:nvSpPr>
        <p:spPr bwMode="auto">
          <a:xfrm>
            <a:off x="3962400" y="609600"/>
            <a:ext cx="4908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Hawking  flux  of  </a:t>
            </a:r>
            <a:r>
              <a:rPr lang="en-US" sz="2000">
                <a:solidFill>
                  <a:srgbClr val="FF0000"/>
                </a:solidFill>
              </a:rPr>
              <a:t>N</a:t>
            </a:r>
            <a:r>
              <a:rPr lang="en-US" sz="2000"/>
              <a:t> species  with  </a:t>
            </a:r>
            <a:r>
              <a:rPr lang="en-US" sz="2000">
                <a:solidFill>
                  <a:srgbClr val="FF0000"/>
                </a:solidFill>
              </a:rPr>
              <a:t>T = 1/R</a:t>
            </a:r>
          </a:p>
        </p:txBody>
      </p:sp>
      <p:sp>
        <p:nvSpPr>
          <p:cNvPr id="23558" name="TextBox 20"/>
          <p:cNvSpPr txBox="1">
            <a:spLocks noChangeArrowheads="1"/>
          </p:cNvSpPr>
          <p:nvPr/>
        </p:nvSpPr>
        <p:spPr bwMode="auto">
          <a:xfrm>
            <a:off x="0" y="3200400"/>
            <a:ext cx="933101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C00000"/>
                </a:solidFill>
              </a:rPr>
              <a:t>The black holes  of size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                            </a:t>
            </a:r>
            <a:r>
              <a:rPr lang="en-US" sz="2800" dirty="0" smtClean="0"/>
              <a:t>R</a:t>
            </a:r>
            <a:r>
              <a:rPr lang="en-US" sz="2800" baseline="-30000" dirty="0" smtClean="0"/>
              <a:t> </a:t>
            </a:r>
            <a:r>
              <a:rPr lang="en-US" sz="2800" dirty="0" smtClean="0"/>
              <a:t> &lt; L</a:t>
            </a:r>
            <a:r>
              <a:rPr lang="en-US" sz="2800" baseline="-30000" dirty="0" smtClean="0"/>
              <a:t>*</a:t>
            </a:r>
            <a:r>
              <a:rPr lang="en-US" sz="2800" dirty="0" smtClean="0"/>
              <a:t> = √N / M</a:t>
            </a:r>
            <a:r>
              <a:rPr lang="en-US" sz="2800" baseline="-30000" dirty="0" smtClean="0"/>
              <a:t>P</a:t>
            </a:r>
            <a:r>
              <a:rPr lang="en-US" sz="2800" dirty="0" smtClean="0"/>
              <a:t>  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cannot  afford to be  semi-classical,  because they half-evaporate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Faster  than their size! 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  Equivalently,   the rate of temperature-change is faster than the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temperature-squared     </a:t>
            </a:r>
          </a:p>
          <a:p>
            <a:r>
              <a:rPr lang="en-US" sz="2400" dirty="0" smtClean="0"/>
              <a:t>                                         </a:t>
            </a:r>
            <a:r>
              <a:rPr lang="en-US" sz="2800" dirty="0" err="1" smtClean="0"/>
              <a:t>dT</a:t>
            </a:r>
            <a:r>
              <a:rPr lang="en-US" sz="2800" dirty="0" smtClean="0"/>
              <a:t>/</a:t>
            </a:r>
            <a:r>
              <a:rPr lang="en-US" sz="2800" dirty="0" err="1" smtClean="0"/>
              <a:t>dt</a:t>
            </a:r>
            <a:r>
              <a:rPr lang="en-US" sz="2800" dirty="0" smtClean="0"/>
              <a:t> </a:t>
            </a:r>
            <a:r>
              <a:rPr lang="en-US" sz="2800" baseline="-30000" dirty="0" smtClean="0"/>
              <a:t> </a:t>
            </a:r>
            <a:r>
              <a:rPr lang="en-US" sz="2800" dirty="0" smtClean="0"/>
              <a:t> &gt;  T</a:t>
            </a:r>
            <a:r>
              <a:rPr lang="en-US" sz="2800" baseline="42000" dirty="0" smtClean="0"/>
              <a:t>2</a:t>
            </a:r>
            <a:r>
              <a:rPr lang="en-US" sz="2800" dirty="0" smtClean="0"/>
              <a:t>  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                                </a:t>
            </a:r>
            <a:endParaRPr lang="en-US" sz="2400" baseline="420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  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23559" name="Rectangle 21"/>
          <p:cNvSpPr>
            <a:spLocks noChangeArrowheads="1"/>
          </p:cNvSpPr>
          <p:nvPr/>
        </p:nvSpPr>
        <p:spPr bwMode="auto">
          <a:xfrm>
            <a:off x="4505325" y="3103563"/>
            <a:ext cx="247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962400" y="2209800"/>
            <a:ext cx="1905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886200" y="1143000"/>
            <a:ext cx="19050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86200" y="2590800"/>
            <a:ext cx="18288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2"/>
          <p:cNvGrpSpPr/>
          <p:nvPr/>
        </p:nvGrpSpPr>
        <p:grpSpPr>
          <a:xfrm>
            <a:off x="990600" y="609600"/>
            <a:ext cx="2590800" cy="2514600"/>
            <a:chOff x="990600" y="685800"/>
            <a:chExt cx="2590800" cy="2514600"/>
          </a:xfrm>
        </p:grpSpPr>
        <p:sp>
          <p:nvSpPr>
            <p:cNvPr id="15" name="Oval 14"/>
            <p:cNvSpPr/>
            <p:nvPr/>
          </p:nvSpPr>
          <p:spPr>
            <a:xfrm>
              <a:off x="990600" y="685800"/>
              <a:ext cx="2590800" cy="2514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595437" y="1252537"/>
              <a:ext cx="1371600" cy="1371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7442294" cy="5724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Thus, the fundamental length scale below  which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no semi-classical  black holes  can exist in any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consistent theory with N species is </a:t>
            </a:r>
          </a:p>
          <a:p>
            <a:endParaRPr lang="en-US" dirty="0" smtClean="0"/>
          </a:p>
          <a:p>
            <a:r>
              <a:rPr lang="en-US" sz="2800" dirty="0" smtClean="0"/>
              <a:t>                    L</a:t>
            </a:r>
            <a:r>
              <a:rPr lang="en-US" sz="2800" baseline="-30000" dirty="0" smtClean="0"/>
              <a:t>*</a:t>
            </a:r>
            <a:r>
              <a:rPr lang="en-US" sz="2800" dirty="0" smtClean="0"/>
              <a:t> = √</a:t>
            </a:r>
            <a:r>
              <a:rPr lang="en-US" sz="2800" dirty="0" smtClean="0">
                <a:solidFill>
                  <a:srgbClr val="FF0000"/>
                </a:solidFill>
              </a:rPr>
              <a:t>N</a:t>
            </a:r>
            <a:r>
              <a:rPr lang="en-US" sz="2800" dirty="0" smtClean="0"/>
              <a:t> / M</a:t>
            </a:r>
            <a:r>
              <a:rPr lang="en-US" sz="2800" baseline="-30000" dirty="0" smtClean="0"/>
              <a:t>P</a:t>
            </a:r>
            <a:r>
              <a:rPr lang="en-US" sz="2800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and the corresponding mass scale  marks  the cutoff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sz="2800" dirty="0" smtClean="0"/>
          </a:p>
          <a:p>
            <a:r>
              <a:rPr lang="en-US" sz="2800" dirty="0" smtClean="0"/>
              <a:t>                      M</a:t>
            </a:r>
            <a:r>
              <a:rPr lang="en-US" sz="2800" baseline="42000" dirty="0" smtClean="0"/>
              <a:t>2</a:t>
            </a:r>
            <a:r>
              <a:rPr lang="en-US" sz="2800" baseline="-30000" dirty="0" smtClean="0"/>
              <a:t>*</a:t>
            </a:r>
            <a:r>
              <a:rPr lang="en-US" sz="2800" dirty="0" smtClean="0"/>
              <a:t> =  M</a:t>
            </a:r>
            <a:r>
              <a:rPr lang="en-US" sz="2800" baseline="42000" dirty="0" smtClean="0"/>
              <a:t>2</a:t>
            </a:r>
            <a:r>
              <a:rPr lang="en-US" sz="2800" baseline="-30000" dirty="0" smtClean="0"/>
              <a:t>P</a:t>
            </a:r>
            <a:r>
              <a:rPr lang="en-US" sz="2800" dirty="0" smtClean="0"/>
              <a:t> /</a:t>
            </a:r>
            <a:r>
              <a:rPr lang="en-US" sz="2800" dirty="0" smtClean="0">
                <a:solidFill>
                  <a:srgbClr val="FF0000"/>
                </a:solidFill>
              </a:rPr>
              <a:t>N 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5344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Alternative proof of the bound comes from  species resolution experiments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                                       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                                                                    [G.D., Gomez, `08]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N </a:t>
            </a:r>
            <a:r>
              <a:rPr lang="en-US" sz="2400" dirty="0" smtClean="0"/>
              <a:t>species exist  as long as we can distinguish them by physical measurements. 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  What is the minimal  space-time scale </a:t>
            </a:r>
            <a:r>
              <a:rPr lang="en-US" sz="2400" dirty="0" smtClean="0"/>
              <a:t>L </a:t>
            </a:r>
            <a:r>
              <a:rPr lang="en-US" sz="2400" dirty="0" smtClean="0">
                <a:solidFill>
                  <a:srgbClr val="C00000"/>
                </a:solidFill>
              </a:rPr>
              <a:t>on which we can decode  species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identities?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   </a:t>
            </a:r>
            <a:r>
              <a:rPr lang="en-US" sz="2400" dirty="0" smtClean="0"/>
              <a:t>Any  decoder  contains samples  of  all </a:t>
            </a:r>
            <a:r>
              <a:rPr lang="en-US" sz="2400" dirty="0" smtClean="0">
                <a:solidFill>
                  <a:srgbClr val="C00000"/>
                </a:solidFill>
              </a:rPr>
              <a:t>N</a:t>
            </a:r>
            <a:r>
              <a:rPr lang="en-US" sz="2400" dirty="0" smtClean="0"/>
              <a:t> species  in each pixel . 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 So the space-time resolution is set by the size of the pixel. 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/>
              <a:t>  How small can this size be?  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77000" y="2667000"/>
            <a:ext cx="2057400" cy="1752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6705600" y="3581400"/>
            <a:ext cx="304800" cy="3048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934200" y="3962400"/>
            <a:ext cx="304800" cy="30480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705600" y="2971800"/>
            <a:ext cx="381000" cy="304800"/>
          </a:xfrm>
          <a:prstGeom prst="ellips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315200" y="3048000"/>
            <a:ext cx="381000" cy="3048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467600" y="3581400"/>
            <a:ext cx="381000" cy="3048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848600" y="3048000"/>
            <a:ext cx="381000" cy="304800"/>
          </a:xfrm>
          <a:prstGeom prst="ellips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010400" y="3352800"/>
            <a:ext cx="381000" cy="30480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524000" y="3276600"/>
            <a:ext cx="457200" cy="381000"/>
          </a:xfrm>
          <a:prstGeom prst="ellips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86000" y="3505200"/>
            <a:ext cx="4038600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52400" y="1828800"/>
            <a:ext cx="4486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Message encoded in a green  flavor 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0" y="51816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Pixel  of size </a:t>
            </a:r>
            <a:r>
              <a:rPr lang="en-US" sz="2000" dirty="0" smtClean="0">
                <a:solidFill>
                  <a:srgbClr val="FF0000"/>
                </a:solidFill>
              </a:rPr>
              <a:t>L</a:t>
            </a:r>
            <a:r>
              <a:rPr lang="en-US" sz="2000" dirty="0" smtClean="0"/>
              <a:t>, with all the sample flavors </a:t>
            </a:r>
            <a:endParaRPr lang="en-US" sz="2000" dirty="0"/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1295400" y="2590800"/>
            <a:ext cx="838200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6934200" y="4800600"/>
            <a:ext cx="6096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82296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   </a:t>
            </a:r>
            <a:r>
              <a:rPr lang="en-US" sz="2400" dirty="0" smtClean="0">
                <a:solidFill>
                  <a:srgbClr val="FF0000"/>
                </a:solidFill>
              </a:rPr>
              <a:t>Without  gravity, there is no limit to the smallness of   </a:t>
            </a:r>
            <a:r>
              <a:rPr lang="en-US" sz="2400" dirty="0" smtClean="0"/>
              <a:t>L.</a:t>
            </a:r>
            <a:r>
              <a:rPr lang="en-US" sz="2400" dirty="0" smtClean="0">
                <a:solidFill>
                  <a:srgbClr val="C00000"/>
                </a:solidFill>
              </a:rPr>
              <a:t> 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400" dirty="0" smtClean="0"/>
              <a:t> But with gravity there is, because localization of species costs energy,  </a:t>
            </a:r>
          </a:p>
          <a:p>
            <a:r>
              <a:rPr lang="en-US" sz="2400" dirty="0" smtClean="0"/>
              <a:t>                                   E  &gt; N/L , </a:t>
            </a:r>
          </a:p>
          <a:p>
            <a:endParaRPr lang="en-US" sz="2400" dirty="0" smtClean="0"/>
          </a:p>
          <a:p>
            <a:r>
              <a:rPr lang="en-US" sz="2400" dirty="0" smtClean="0"/>
              <a:t> which gravitates and eventually will collapse into a black hole. </a:t>
            </a:r>
          </a:p>
          <a:p>
            <a:endParaRPr lang="en-US" sz="2400" dirty="0" smtClean="0"/>
          </a:p>
          <a:p>
            <a:r>
              <a:rPr lang="en-US" sz="2400" dirty="0" smtClean="0"/>
              <a:t>We must have  L &gt; √</a:t>
            </a:r>
            <a:r>
              <a:rPr lang="en-US" sz="2400" dirty="0" smtClean="0">
                <a:solidFill>
                  <a:srgbClr val="FF0000"/>
                </a:solidFill>
              </a:rPr>
              <a:t>N </a:t>
            </a:r>
            <a:r>
              <a:rPr lang="en-US" sz="2400" dirty="0" smtClean="0"/>
              <a:t>/ M</a:t>
            </a:r>
            <a:r>
              <a:rPr lang="en-US" sz="2400" baseline="-30000" dirty="0" smtClean="0"/>
              <a:t>P </a:t>
            </a:r>
            <a:r>
              <a:rPr lang="en-US" sz="2400" dirty="0" smtClean="0"/>
              <a:t>, or else the processor  itself collapses into a black hole!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 (By the way, this sets the lower bound on any particle detector  that  an arbitrarily advances civilization may construct.)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1295400" y="5334000"/>
            <a:ext cx="72390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rot="16200000" flipV="1">
            <a:off x="-1181100" y="2933700"/>
            <a:ext cx="48768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219200" y="2439988"/>
            <a:ext cx="3352800" cy="7461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3163094" y="3848894"/>
            <a:ext cx="2894806" cy="75406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723900" y="3924300"/>
            <a:ext cx="2894806" cy="75406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 flipH="1" flipV="1">
            <a:off x="2133600" y="-304800"/>
            <a:ext cx="7391400" cy="5562600"/>
          </a:xfrm>
          <a:prstGeom prst="arc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>
            <a:stCxn id="25" idx="0"/>
          </p:cNvCxnSpPr>
          <p:nvPr/>
        </p:nvCxnSpPr>
        <p:spPr>
          <a:xfrm>
            <a:off x="5829297" y="5257800"/>
            <a:ext cx="2171703" cy="762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c 31"/>
          <p:cNvSpPr/>
          <p:nvPr/>
        </p:nvSpPr>
        <p:spPr>
          <a:xfrm flipH="1" flipV="1">
            <a:off x="4572000" y="-457200"/>
            <a:ext cx="3733800" cy="5715000"/>
          </a:xfrm>
          <a:prstGeom prst="arc">
            <a:avLst>
              <a:gd name="adj1" fmla="val 16165338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371600" y="5486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baseline="42000" dirty="0" smtClean="0">
                <a:solidFill>
                  <a:srgbClr val="FF0000"/>
                </a:solidFill>
              </a:rPr>
              <a:t>-1</a:t>
            </a:r>
            <a:r>
              <a:rPr lang="en-US" baseline="-30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343400" y="5486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√N/M</a:t>
            </a:r>
            <a:r>
              <a:rPr lang="en-US" baseline="-30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400800" y="5486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04800" y="7620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mr</a:t>
            </a:r>
            <a:r>
              <a:rPr lang="en-US" sz="2800" baseline="-30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</a:t>
            </a:r>
            <a:r>
              <a:rPr lang="en-US" sz="2800" baseline="-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772400" y="54102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</a:t>
            </a:r>
            <a:r>
              <a:rPr lang="en-US" sz="2800" baseline="4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-1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57400" y="3048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Strength  of Gravity as Function of Distance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sz="2400" dirty="0">
                <a:solidFill>
                  <a:srgbClr val="FF0000"/>
                </a:solidFill>
              </a:rPr>
              <a:t>The black hole arguments show, that the class of theories which solve the Hierarchy Problem by </a:t>
            </a:r>
            <a:r>
              <a:rPr lang="en-US" sz="2400" dirty="0" err="1">
                <a:solidFill>
                  <a:srgbClr val="FF0000"/>
                </a:solidFill>
              </a:rPr>
              <a:t>TeV</a:t>
            </a:r>
            <a:r>
              <a:rPr lang="en-US" sz="2400" dirty="0">
                <a:solidFill>
                  <a:srgbClr val="FF0000"/>
                </a:solidFill>
              </a:rPr>
              <a:t>  quantum gravity scale, is much larger.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r>
              <a:rPr lang="en-US" sz="2400" dirty="0"/>
              <a:t>In particular, any theory with </a:t>
            </a:r>
            <a:r>
              <a:rPr lang="en-US" sz="2400" dirty="0">
                <a:solidFill>
                  <a:srgbClr val="FF0000"/>
                </a:solidFill>
              </a:rPr>
              <a:t>N = 10</a:t>
            </a:r>
            <a:r>
              <a:rPr lang="en-US" sz="2400" baseline="42000" dirty="0">
                <a:solidFill>
                  <a:srgbClr val="FF0000"/>
                </a:solidFill>
              </a:rPr>
              <a:t>32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particle species, will do this.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sz="2400" dirty="0"/>
              <a:t>The role of these </a:t>
            </a:r>
            <a:r>
              <a:rPr lang="en-US" sz="2400" dirty="0">
                <a:solidFill>
                  <a:srgbClr val="FF0000"/>
                </a:solidFill>
              </a:rPr>
              <a:t>10</a:t>
            </a:r>
            <a:r>
              <a:rPr lang="en-US" sz="2400" baseline="42000" dirty="0">
                <a:solidFill>
                  <a:srgbClr val="FF0000"/>
                </a:solidFill>
              </a:rPr>
              <a:t>32 </a:t>
            </a:r>
            <a:r>
              <a:rPr lang="en-US" sz="2400" dirty="0"/>
              <a:t> species, can equally well be played by </a:t>
            </a:r>
            <a:r>
              <a:rPr lang="en-US" sz="2400" dirty="0">
                <a:solidFill>
                  <a:srgbClr val="FF0000"/>
                </a:solidFill>
              </a:rPr>
              <a:t>10</a:t>
            </a:r>
            <a:r>
              <a:rPr lang="en-US" sz="2400" baseline="42000" dirty="0">
                <a:solidFill>
                  <a:srgbClr val="FF0000"/>
                </a:solidFill>
              </a:rPr>
              <a:t>32 </a:t>
            </a:r>
            <a:r>
              <a:rPr lang="en-US" sz="2400" dirty="0" err="1">
                <a:solidFill>
                  <a:srgbClr val="FF0000"/>
                </a:solidFill>
              </a:rPr>
              <a:t>Kaluza</a:t>
            </a:r>
            <a:r>
              <a:rPr lang="en-US" sz="2400" dirty="0">
                <a:solidFill>
                  <a:srgbClr val="FF0000"/>
                </a:solidFill>
              </a:rPr>
              <a:t>-Klein  gravitons </a:t>
            </a:r>
            <a:r>
              <a:rPr lang="en-US" sz="2400" dirty="0"/>
              <a:t>from large extra dimensions, or by </a:t>
            </a:r>
            <a:r>
              <a:rPr lang="en-US" sz="2400" dirty="0">
                <a:solidFill>
                  <a:srgbClr val="FF0000"/>
                </a:solidFill>
              </a:rPr>
              <a:t>10</a:t>
            </a:r>
            <a:r>
              <a:rPr lang="en-US" sz="2400" baseline="42000" dirty="0">
                <a:solidFill>
                  <a:srgbClr val="FF0000"/>
                </a:solidFill>
              </a:rPr>
              <a:t>32</a:t>
            </a:r>
            <a:r>
              <a:rPr lang="en-US" sz="2400" dirty="0">
                <a:solidFill>
                  <a:srgbClr val="FF0000"/>
                </a:solidFill>
              </a:rPr>
              <a:t> copies of the Standard Model</a:t>
            </a:r>
            <a:r>
              <a:rPr lang="en-US" sz="2400" dirty="0"/>
              <a:t>!</a:t>
            </a:r>
            <a:r>
              <a:rPr lang="en-US" sz="2400" baseline="42000" dirty="0"/>
              <a:t> 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85800"/>
            <a:ext cx="525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Einsteinian</a:t>
            </a:r>
            <a:r>
              <a:rPr lang="en-US" sz="2000" dirty="0" smtClean="0"/>
              <a:t> Black Holes  carry no hair</a:t>
            </a:r>
            <a:endParaRPr lang="en-US" sz="2000" dirty="0"/>
          </a:p>
        </p:txBody>
      </p:sp>
      <p:sp>
        <p:nvSpPr>
          <p:cNvPr id="8" name="Freeform 7"/>
          <p:cNvSpPr/>
          <p:nvPr/>
        </p:nvSpPr>
        <p:spPr>
          <a:xfrm>
            <a:off x="2048256" y="2511552"/>
            <a:ext cx="455168" cy="243840"/>
          </a:xfrm>
          <a:custGeom>
            <a:avLst/>
            <a:gdLst>
              <a:gd name="connsiteX0" fmla="*/ 0 w 455168"/>
              <a:gd name="connsiteY0" fmla="*/ 109728 h 243840"/>
              <a:gd name="connsiteX1" fmla="*/ 243840 w 455168"/>
              <a:gd name="connsiteY1" fmla="*/ 0 h 243840"/>
              <a:gd name="connsiteX2" fmla="*/ 426720 w 455168"/>
              <a:gd name="connsiteY2" fmla="*/ 109728 h 243840"/>
              <a:gd name="connsiteX3" fmla="*/ 414528 w 455168"/>
              <a:gd name="connsiteY3" fmla="*/ 243840 h 2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168" h="243840">
                <a:moveTo>
                  <a:pt x="0" y="109728"/>
                </a:moveTo>
                <a:cubicBezTo>
                  <a:pt x="86360" y="54864"/>
                  <a:pt x="172720" y="0"/>
                  <a:pt x="243840" y="0"/>
                </a:cubicBezTo>
                <a:cubicBezTo>
                  <a:pt x="314960" y="0"/>
                  <a:pt x="398272" y="69088"/>
                  <a:pt x="426720" y="109728"/>
                </a:cubicBezTo>
                <a:cubicBezTo>
                  <a:pt x="455168" y="150368"/>
                  <a:pt x="434848" y="197104"/>
                  <a:pt x="414528" y="24384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iley Face 8"/>
          <p:cNvSpPr/>
          <p:nvPr/>
        </p:nvSpPr>
        <p:spPr>
          <a:xfrm>
            <a:off x="1600200" y="2286000"/>
            <a:ext cx="1295400" cy="1219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219200" y="2121408"/>
            <a:ext cx="621792" cy="438912"/>
          </a:xfrm>
          <a:custGeom>
            <a:avLst/>
            <a:gdLst>
              <a:gd name="connsiteX0" fmla="*/ 621792 w 621792"/>
              <a:gd name="connsiteY0" fmla="*/ 268224 h 438912"/>
              <a:gd name="connsiteX1" fmla="*/ 597408 w 621792"/>
              <a:gd name="connsiteY1" fmla="*/ 231648 h 438912"/>
              <a:gd name="connsiteX2" fmla="*/ 560832 w 621792"/>
              <a:gd name="connsiteY2" fmla="*/ 195072 h 438912"/>
              <a:gd name="connsiteX3" fmla="*/ 524256 w 621792"/>
              <a:gd name="connsiteY3" fmla="*/ 121920 h 438912"/>
              <a:gd name="connsiteX4" fmla="*/ 487680 w 621792"/>
              <a:gd name="connsiteY4" fmla="*/ 97536 h 438912"/>
              <a:gd name="connsiteX5" fmla="*/ 451104 w 621792"/>
              <a:gd name="connsiteY5" fmla="*/ 60960 h 438912"/>
              <a:gd name="connsiteX6" fmla="*/ 341376 w 621792"/>
              <a:gd name="connsiteY6" fmla="*/ 0 h 438912"/>
              <a:gd name="connsiteX7" fmla="*/ 170688 w 621792"/>
              <a:gd name="connsiteY7" fmla="*/ 24384 h 438912"/>
              <a:gd name="connsiteX8" fmla="*/ 134112 w 621792"/>
              <a:gd name="connsiteY8" fmla="*/ 48768 h 438912"/>
              <a:gd name="connsiteX9" fmla="*/ 109728 w 621792"/>
              <a:gd name="connsiteY9" fmla="*/ 121920 h 438912"/>
              <a:gd name="connsiteX10" fmla="*/ 73152 w 621792"/>
              <a:gd name="connsiteY10" fmla="*/ 195072 h 438912"/>
              <a:gd name="connsiteX11" fmla="*/ 48768 w 621792"/>
              <a:gd name="connsiteY11" fmla="*/ 231648 h 438912"/>
              <a:gd name="connsiteX12" fmla="*/ 24384 w 621792"/>
              <a:gd name="connsiteY12" fmla="*/ 316992 h 438912"/>
              <a:gd name="connsiteX13" fmla="*/ 12192 w 621792"/>
              <a:gd name="connsiteY13" fmla="*/ 402336 h 438912"/>
              <a:gd name="connsiteX14" fmla="*/ 0 w 621792"/>
              <a:gd name="connsiteY14" fmla="*/ 438912 h 43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21792" h="438912">
                <a:moveTo>
                  <a:pt x="621792" y="268224"/>
                </a:moveTo>
                <a:cubicBezTo>
                  <a:pt x="613664" y="256032"/>
                  <a:pt x="606789" y="242905"/>
                  <a:pt x="597408" y="231648"/>
                </a:cubicBezTo>
                <a:cubicBezTo>
                  <a:pt x="586370" y="218402"/>
                  <a:pt x="570396" y="209418"/>
                  <a:pt x="560832" y="195072"/>
                </a:cubicBezTo>
                <a:cubicBezTo>
                  <a:pt x="521168" y="135576"/>
                  <a:pt x="581809" y="179473"/>
                  <a:pt x="524256" y="121920"/>
                </a:cubicBezTo>
                <a:cubicBezTo>
                  <a:pt x="513895" y="111559"/>
                  <a:pt x="498937" y="106917"/>
                  <a:pt x="487680" y="97536"/>
                </a:cubicBezTo>
                <a:cubicBezTo>
                  <a:pt x="474434" y="86498"/>
                  <a:pt x="464714" y="71546"/>
                  <a:pt x="451104" y="60960"/>
                </a:cubicBezTo>
                <a:cubicBezTo>
                  <a:pt x="388220" y="12050"/>
                  <a:pt x="396562" y="18395"/>
                  <a:pt x="341376" y="0"/>
                </a:cubicBezTo>
                <a:cubicBezTo>
                  <a:pt x="307112" y="3115"/>
                  <a:pt x="217598" y="929"/>
                  <a:pt x="170688" y="24384"/>
                </a:cubicBezTo>
                <a:cubicBezTo>
                  <a:pt x="157582" y="30937"/>
                  <a:pt x="146304" y="40640"/>
                  <a:pt x="134112" y="48768"/>
                </a:cubicBezTo>
                <a:cubicBezTo>
                  <a:pt x="125984" y="73152"/>
                  <a:pt x="123985" y="100534"/>
                  <a:pt x="109728" y="121920"/>
                </a:cubicBezTo>
                <a:cubicBezTo>
                  <a:pt x="39847" y="226742"/>
                  <a:pt x="123629" y="94118"/>
                  <a:pt x="73152" y="195072"/>
                </a:cubicBezTo>
                <a:cubicBezTo>
                  <a:pt x="66599" y="208178"/>
                  <a:pt x="55321" y="218542"/>
                  <a:pt x="48768" y="231648"/>
                </a:cubicBezTo>
                <a:cubicBezTo>
                  <a:pt x="41307" y="246571"/>
                  <a:pt x="26616" y="304715"/>
                  <a:pt x="24384" y="316992"/>
                </a:cubicBezTo>
                <a:cubicBezTo>
                  <a:pt x="19243" y="345265"/>
                  <a:pt x="17828" y="374157"/>
                  <a:pt x="12192" y="402336"/>
                </a:cubicBezTo>
                <a:cubicBezTo>
                  <a:pt x="9672" y="414938"/>
                  <a:pt x="0" y="438912"/>
                  <a:pt x="0" y="43891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487424" y="1914144"/>
            <a:ext cx="621792" cy="365760"/>
          </a:xfrm>
          <a:custGeom>
            <a:avLst/>
            <a:gdLst>
              <a:gd name="connsiteX0" fmla="*/ 621792 w 621792"/>
              <a:gd name="connsiteY0" fmla="*/ 365760 h 365760"/>
              <a:gd name="connsiteX1" fmla="*/ 609600 w 621792"/>
              <a:gd name="connsiteY1" fmla="*/ 256032 h 365760"/>
              <a:gd name="connsiteX2" fmla="*/ 597408 w 621792"/>
              <a:gd name="connsiteY2" fmla="*/ 207264 h 365760"/>
              <a:gd name="connsiteX3" fmla="*/ 560832 w 621792"/>
              <a:gd name="connsiteY3" fmla="*/ 195072 h 365760"/>
              <a:gd name="connsiteX4" fmla="*/ 487680 w 621792"/>
              <a:gd name="connsiteY4" fmla="*/ 134112 h 365760"/>
              <a:gd name="connsiteX5" fmla="*/ 377952 w 621792"/>
              <a:gd name="connsiteY5" fmla="*/ 48768 h 365760"/>
              <a:gd name="connsiteX6" fmla="*/ 341376 w 621792"/>
              <a:gd name="connsiteY6" fmla="*/ 24384 h 365760"/>
              <a:gd name="connsiteX7" fmla="*/ 256032 w 621792"/>
              <a:gd name="connsiteY7" fmla="*/ 0 h 365760"/>
              <a:gd name="connsiteX8" fmla="*/ 109728 w 621792"/>
              <a:gd name="connsiteY8" fmla="*/ 36576 h 365760"/>
              <a:gd name="connsiteX9" fmla="*/ 73152 w 621792"/>
              <a:gd name="connsiteY9" fmla="*/ 60960 h 365760"/>
              <a:gd name="connsiteX10" fmla="*/ 0 w 621792"/>
              <a:gd name="connsiteY10" fmla="*/ 97536 h 365760"/>
              <a:gd name="connsiteX11" fmla="*/ 0 w 621792"/>
              <a:gd name="connsiteY11" fmla="*/ 109728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1792" h="365760">
                <a:moveTo>
                  <a:pt x="621792" y="365760"/>
                </a:moveTo>
                <a:cubicBezTo>
                  <a:pt x="617728" y="329184"/>
                  <a:pt x="615196" y="292405"/>
                  <a:pt x="609600" y="256032"/>
                </a:cubicBezTo>
                <a:cubicBezTo>
                  <a:pt x="607052" y="239471"/>
                  <a:pt x="607876" y="220348"/>
                  <a:pt x="597408" y="207264"/>
                </a:cubicBezTo>
                <a:cubicBezTo>
                  <a:pt x="589380" y="197229"/>
                  <a:pt x="573024" y="199136"/>
                  <a:pt x="560832" y="195072"/>
                </a:cubicBezTo>
                <a:cubicBezTo>
                  <a:pt x="453975" y="88215"/>
                  <a:pt x="589525" y="218982"/>
                  <a:pt x="487680" y="134112"/>
                </a:cubicBezTo>
                <a:cubicBezTo>
                  <a:pt x="373083" y="38615"/>
                  <a:pt x="562839" y="172026"/>
                  <a:pt x="377952" y="48768"/>
                </a:cubicBezTo>
                <a:cubicBezTo>
                  <a:pt x="365760" y="40640"/>
                  <a:pt x="355277" y="29018"/>
                  <a:pt x="341376" y="24384"/>
                </a:cubicBezTo>
                <a:cubicBezTo>
                  <a:pt x="288904" y="6893"/>
                  <a:pt x="317268" y="15309"/>
                  <a:pt x="256032" y="0"/>
                </a:cubicBezTo>
                <a:cubicBezTo>
                  <a:pt x="219467" y="6094"/>
                  <a:pt x="141929" y="15108"/>
                  <a:pt x="109728" y="36576"/>
                </a:cubicBezTo>
                <a:cubicBezTo>
                  <a:pt x="97536" y="44704"/>
                  <a:pt x="86258" y="54407"/>
                  <a:pt x="73152" y="60960"/>
                </a:cubicBezTo>
                <a:cubicBezTo>
                  <a:pt x="33488" y="80792"/>
                  <a:pt x="34941" y="62595"/>
                  <a:pt x="0" y="97536"/>
                </a:cubicBezTo>
                <a:lnTo>
                  <a:pt x="0" y="109728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328672" y="1899993"/>
            <a:ext cx="645256" cy="355527"/>
          </a:xfrm>
          <a:custGeom>
            <a:avLst/>
            <a:gdLst>
              <a:gd name="connsiteX0" fmla="*/ 0 w 645256"/>
              <a:gd name="connsiteY0" fmla="*/ 355527 h 355527"/>
              <a:gd name="connsiteX1" fmla="*/ 24384 w 645256"/>
              <a:gd name="connsiteY1" fmla="*/ 270183 h 355527"/>
              <a:gd name="connsiteX2" fmla="*/ 73152 w 645256"/>
              <a:gd name="connsiteY2" fmla="*/ 160455 h 355527"/>
              <a:gd name="connsiteX3" fmla="*/ 109728 w 645256"/>
              <a:gd name="connsiteY3" fmla="*/ 136071 h 355527"/>
              <a:gd name="connsiteX4" fmla="*/ 121920 w 645256"/>
              <a:gd name="connsiteY4" fmla="*/ 99495 h 355527"/>
              <a:gd name="connsiteX5" fmla="*/ 243840 w 645256"/>
              <a:gd name="connsiteY5" fmla="*/ 26343 h 355527"/>
              <a:gd name="connsiteX6" fmla="*/ 280416 w 645256"/>
              <a:gd name="connsiteY6" fmla="*/ 14151 h 355527"/>
              <a:gd name="connsiteX7" fmla="*/ 316992 w 645256"/>
              <a:gd name="connsiteY7" fmla="*/ 1959 h 355527"/>
              <a:gd name="connsiteX8" fmla="*/ 499872 w 645256"/>
              <a:gd name="connsiteY8" fmla="*/ 14151 h 355527"/>
              <a:gd name="connsiteX9" fmla="*/ 573024 w 645256"/>
              <a:gd name="connsiteY9" fmla="*/ 62919 h 355527"/>
              <a:gd name="connsiteX10" fmla="*/ 609600 w 645256"/>
              <a:gd name="connsiteY10" fmla="*/ 75111 h 355527"/>
              <a:gd name="connsiteX11" fmla="*/ 633984 w 645256"/>
              <a:gd name="connsiteY11" fmla="*/ 172647 h 3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5256" h="355527">
                <a:moveTo>
                  <a:pt x="0" y="355527"/>
                </a:moveTo>
                <a:cubicBezTo>
                  <a:pt x="8128" y="327079"/>
                  <a:pt x="15683" y="298461"/>
                  <a:pt x="24384" y="270183"/>
                </a:cubicBezTo>
                <a:cubicBezTo>
                  <a:pt x="35115" y="235308"/>
                  <a:pt x="44936" y="188671"/>
                  <a:pt x="73152" y="160455"/>
                </a:cubicBezTo>
                <a:cubicBezTo>
                  <a:pt x="83513" y="150094"/>
                  <a:pt x="97536" y="144199"/>
                  <a:pt x="109728" y="136071"/>
                </a:cubicBezTo>
                <a:cubicBezTo>
                  <a:pt x="113792" y="123879"/>
                  <a:pt x="114450" y="109953"/>
                  <a:pt x="121920" y="99495"/>
                </a:cubicBezTo>
                <a:cubicBezTo>
                  <a:pt x="163759" y="40920"/>
                  <a:pt x="176945" y="48641"/>
                  <a:pt x="243840" y="26343"/>
                </a:cubicBezTo>
                <a:lnTo>
                  <a:pt x="280416" y="14151"/>
                </a:lnTo>
                <a:lnTo>
                  <a:pt x="316992" y="1959"/>
                </a:lnTo>
                <a:cubicBezTo>
                  <a:pt x="377952" y="6023"/>
                  <a:pt x="440438" y="0"/>
                  <a:pt x="499872" y="14151"/>
                </a:cubicBezTo>
                <a:cubicBezTo>
                  <a:pt x="528381" y="20939"/>
                  <a:pt x="545222" y="53652"/>
                  <a:pt x="573024" y="62919"/>
                </a:cubicBezTo>
                <a:lnTo>
                  <a:pt x="609600" y="75111"/>
                </a:lnTo>
                <a:cubicBezTo>
                  <a:pt x="645256" y="128594"/>
                  <a:pt x="633984" y="97034"/>
                  <a:pt x="633984" y="17264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633472" y="2239618"/>
            <a:ext cx="536448" cy="479198"/>
          </a:xfrm>
          <a:custGeom>
            <a:avLst/>
            <a:gdLst>
              <a:gd name="connsiteX0" fmla="*/ 0 w 536448"/>
              <a:gd name="connsiteY0" fmla="*/ 125630 h 479198"/>
              <a:gd name="connsiteX1" fmla="*/ 24384 w 536448"/>
              <a:gd name="connsiteY1" fmla="*/ 89054 h 479198"/>
              <a:gd name="connsiteX2" fmla="*/ 402336 w 536448"/>
              <a:gd name="connsiteY2" fmla="*/ 76862 h 479198"/>
              <a:gd name="connsiteX3" fmla="*/ 438912 w 536448"/>
              <a:gd name="connsiteY3" fmla="*/ 89054 h 479198"/>
              <a:gd name="connsiteX4" fmla="*/ 451104 w 536448"/>
              <a:gd name="connsiteY4" fmla="*/ 125630 h 479198"/>
              <a:gd name="connsiteX5" fmla="*/ 499872 w 536448"/>
              <a:gd name="connsiteY5" fmla="*/ 210974 h 479198"/>
              <a:gd name="connsiteX6" fmla="*/ 524256 w 536448"/>
              <a:gd name="connsiteY6" fmla="*/ 296318 h 479198"/>
              <a:gd name="connsiteX7" fmla="*/ 536448 w 536448"/>
              <a:gd name="connsiteY7" fmla="*/ 479198 h 47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6448" h="479198">
                <a:moveTo>
                  <a:pt x="0" y="125630"/>
                </a:moveTo>
                <a:cubicBezTo>
                  <a:pt x="8128" y="113438"/>
                  <a:pt x="14023" y="99415"/>
                  <a:pt x="24384" y="89054"/>
                </a:cubicBezTo>
                <a:cubicBezTo>
                  <a:pt x="113438" y="0"/>
                  <a:pt x="374731" y="75876"/>
                  <a:pt x="402336" y="76862"/>
                </a:cubicBezTo>
                <a:cubicBezTo>
                  <a:pt x="414528" y="80926"/>
                  <a:pt x="429825" y="79967"/>
                  <a:pt x="438912" y="89054"/>
                </a:cubicBezTo>
                <a:cubicBezTo>
                  <a:pt x="447999" y="98141"/>
                  <a:pt x="445357" y="114135"/>
                  <a:pt x="451104" y="125630"/>
                </a:cubicBezTo>
                <a:cubicBezTo>
                  <a:pt x="512326" y="248073"/>
                  <a:pt x="435748" y="61352"/>
                  <a:pt x="499872" y="210974"/>
                </a:cubicBezTo>
                <a:cubicBezTo>
                  <a:pt x="510366" y="235461"/>
                  <a:pt x="518069" y="271571"/>
                  <a:pt x="524256" y="296318"/>
                </a:cubicBezTo>
                <a:lnTo>
                  <a:pt x="536448" y="479198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0" y="3733800"/>
            <a:ext cx="100730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Such  Black Holes can only be distinguished by  </a:t>
            </a:r>
            <a:r>
              <a:rPr lang="en-US" sz="2000" dirty="0" smtClean="0">
                <a:solidFill>
                  <a:srgbClr val="FF0000"/>
                </a:solidFill>
              </a:rPr>
              <a:t>exactly conserved  </a:t>
            </a:r>
            <a:r>
              <a:rPr lang="en-US" sz="2000" dirty="0" smtClean="0"/>
              <a:t>quantum </a:t>
            </a:r>
          </a:p>
          <a:p>
            <a:r>
              <a:rPr lang="en-US" sz="2000" dirty="0" smtClean="0"/>
              <a:t>numbers  measurable at  infinity.  </a:t>
            </a:r>
          </a:p>
          <a:p>
            <a:r>
              <a:rPr lang="en-US" sz="2000" dirty="0" smtClean="0"/>
              <a:t>  For example, such numbers are  the mass of a Black Hole  and its electric </a:t>
            </a:r>
          </a:p>
          <a:p>
            <a:r>
              <a:rPr lang="en-US" sz="2000" dirty="0" smtClean="0"/>
              <a:t>charge. </a:t>
            </a:r>
          </a:p>
          <a:p>
            <a:endParaRPr lang="en-US" sz="2000" dirty="0" smtClean="0"/>
          </a:p>
          <a:p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C00000"/>
                </a:solidFill>
              </a:rPr>
              <a:t>On the other hand, quark and lepton flavors in the Standard Model  are not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exactly-conserved quantum numbers  of nature, and are impossible to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measure  outside the  Black Hole horizon.   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Documents and Settings\Georgi Dvali\Local Settings\Temporary Internet Files\Content.IE5\RFRVVCPH\MPj042854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581400"/>
            <a:ext cx="1749425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6" descr="C:\Documents and Settings\Georgi Dvali\Local Settings\Temporary Internet Files\Content.IE5\QRU7MPMV\MCj033446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62400"/>
            <a:ext cx="92075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qual 8"/>
          <p:cNvSpPr/>
          <p:nvPr/>
        </p:nvSpPr>
        <p:spPr>
          <a:xfrm>
            <a:off x="3352800" y="2743200"/>
            <a:ext cx="990600" cy="6858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149" name="TextBox 9"/>
          <p:cNvSpPr txBox="1">
            <a:spLocks noChangeArrowheads="1"/>
          </p:cNvSpPr>
          <p:nvPr/>
        </p:nvSpPr>
        <p:spPr bwMode="auto">
          <a:xfrm>
            <a:off x="4648200" y="2438400"/>
            <a:ext cx="2133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 b="1">
                <a:latin typeface="Calibri" pitchFamily="34" charset="0"/>
              </a:rPr>
              <a:t>10</a:t>
            </a:r>
            <a:r>
              <a:rPr lang="en-US" sz="8000" b="1" baseline="30000">
                <a:latin typeface="Calibri" pitchFamily="34" charset="0"/>
              </a:rPr>
              <a:t>12</a:t>
            </a:r>
          </a:p>
        </p:txBody>
      </p:sp>
      <p:sp>
        <p:nvSpPr>
          <p:cNvPr id="6150" name="TextBox 10"/>
          <p:cNvSpPr txBox="1">
            <a:spLocks noChangeArrowheads="1"/>
          </p:cNvSpPr>
          <p:nvPr/>
        </p:nvSpPr>
        <p:spPr bwMode="auto">
          <a:xfrm>
            <a:off x="152400" y="990600"/>
            <a:ext cx="2514600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3900">
                <a:latin typeface="Calibri" pitchFamily="34" charset="0"/>
              </a:rPr>
              <a:t>L</a:t>
            </a:r>
          </a:p>
        </p:txBody>
      </p:sp>
      <p:sp>
        <p:nvSpPr>
          <p:cNvPr id="6151" name="TextBox 11"/>
          <p:cNvSpPr txBox="1">
            <a:spLocks noChangeArrowheads="1"/>
          </p:cNvSpPr>
          <p:nvPr/>
        </p:nvSpPr>
        <p:spPr bwMode="auto">
          <a:xfrm>
            <a:off x="6324600" y="990600"/>
            <a:ext cx="1600200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3900">
                <a:latin typeface="Calibri" pitchFamily="34" charset="0"/>
              </a:rPr>
              <a:t>L</a:t>
            </a:r>
          </a:p>
        </p:txBody>
      </p:sp>
      <p:sp>
        <p:nvSpPr>
          <p:cNvPr id="6152" name="TextBox 12"/>
          <p:cNvSpPr txBox="1">
            <a:spLocks noChangeArrowheads="1"/>
          </p:cNvSpPr>
          <p:nvPr/>
        </p:nvSpPr>
        <p:spPr bwMode="auto">
          <a:xfrm>
            <a:off x="533400" y="304800"/>
            <a:ext cx="838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Calibri" pitchFamily="34" charset="0"/>
              </a:rPr>
              <a:t>THE HIERARCHY PROBLEM IS  NOT ABOUT  BIG/SMALL NUMBERS! </a:t>
            </a:r>
          </a:p>
          <a:p>
            <a:endParaRPr lang="en-US" sz="240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400">
                <a:solidFill>
                  <a:srgbClr val="92D050"/>
                </a:solidFill>
                <a:latin typeface="Calibri" pitchFamily="34" charset="0"/>
              </a:rPr>
              <a:t>THERE ARE PLENTY OF BIG/SMALL NUMBERS  IN NATURE THAT ARE OF NO MYSTERY.</a:t>
            </a:r>
          </a:p>
        </p:txBody>
      </p:sp>
      <p:sp>
        <p:nvSpPr>
          <p:cNvPr id="6153" name="TextBox 13"/>
          <p:cNvSpPr txBox="1">
            <a:spLocks noChangeArrowheads="1"/>
          </p:cNvSpPr>
          <p:nvPr/>
        </p:nvSpPr>
        <p:spPr bwMode="auto">
          <a:xfrm>
            <a:off x="990600" y="5715000"/>
            <a:ext cx="6858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C00000"/>
                </a:solidFill>
                <a:latin typeface="Calibri" pitchFamily="34" charset="0"/>
              </a:rPr>
              <a:t>ELEPHANTS (OR HUMANS)  ARE BIG, BECAUSE THEY CARRY A HUGE BARYON NUMBER.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85800"/>
            <a:ext cx="81058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Flavor -violation by Black Holes can be visualized by the following </a:t>
            </a:r>
          </a:p>
          <a:p>
            <a:r>
              <a:rPr lang="en-US" dirty="0" smtClean="0"/>
              <a:t>thought experiment.  </a:t>
            </a:r>
          </a:p>
          <a:p>
            <a:endParaRPr lang="en-US" dirty="0" smtClean="0"/>
          </a:p>
          <a:p>
            <a:r>
              <a:rPr lang="en-US" dirty="0" smtClean="0"/>
              <a:t>In Standard Model we can produce a large classical black hole by colliding </a:t>
            </a:r>
          </a:p>
          <a:p>
            <a:r>
              <a:rPr lang="en-US" dirty="0" smtClean="0"/>
              <a:t>particles of a given flavor , e.g., electron-positron. If the Hawking </a:t>
            </a:r>
          </a:p>
          <a:p>
            <a:r>
              <a:rPr lang="en-US" dirty="0" smtClean="0"/>
              <a:t>Temperature of this Black Hole is sufficiently high,  it will evaporate in all three</a:t>
            </a:r>
          </a:p>
          <a:p>
            <a:r>
              <a:rPr lang="en-US" dirty="0" smtClean="0"/>
              <a:t>lepton generations (and  in other possible species) </a:t>
            </a:r>
            <a:r>
              <a:rPr lang="en-US" dirty="0" smtClean="0">
                <a:solidFill>
                  <a:srgbClr val="FF0000"/>
                </a:solidFill>
              </a:rPr>
              <a:t>fully democratically,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342900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42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+  e</a:t>
            </a:r>
            <a:r>
              <a:rPr lang="en-US" baseline="42000" dirty="0" smtClean="0">
                <a:solidFill>
                  <a:srgbClr val="FF0000"/>
                </a:solidFill>
              </a:rPr>
              <a:t>-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52600" y="36576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819400" y="3200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962400" y="3124200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962400" y="3657600"/>
            <a:ext cx="1219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962400" y="3962400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733800" y="42672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53000" y="4876800"/>
            <a:ext cx="364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42000" dirty="0" smtClean="0">
                <a:solidFill>
                  <a:srgbClr val="FF0000"/>
                </a:solidFill>
              </a:rPr>
              <a:t>-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181600" y="41910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42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257800" y="358140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baseline="42000" dirty="0" smtClean="0">
                <a:solidFill>
                  <a:srgbClr val="FF0000"/>
                </a:solidFill>
              </a:rPr>
              <a:t>-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105400" y="2971800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τ</a:t>
            </a:r>
            <a:r>
              <a:rPr lang="en-US" baseline="42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5800" y="6172200"/>
            <a:ext cx="6156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Thus, macroscopic  Black Holes violate flavor  maximally. </a:t>
            </a:r>
            <a:endParaRPr lang="en-US" dirty="0"/>
          </a:p>
        </p:txBody>
      </p:sp>
      <p:sp>
        <p:nvSpPr>
          <p:cNvPr id="22" name="Right Brace 21"/>
          <p:cNvSpPr/>
          <p:nvPr/>
        </p:nvSpPr>
        <p:spPr>
          <a:xfrm>
            <a:off x="5562600" y="2971800"/>
            <a:ext cx="838200" cy="2209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553200" y="388620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Everything  possible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85800"/>
            <a:ext cx="7271478" cy="606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What about the microscopic  Black Holes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that may be produced at LHC? 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  It turns out that story for them is different: </a:t>
            </a:r>
          </a:p>
          <a:p>
            <a:endParaRPr lang="en-US" sz="2800" dirty="0" smtClean="0"/>
          </a:p>
          <a:p>
            <a:r>
              <a:rPr lang="en-US" sz="2800" dirty="0" smtClean="0"/>
              <a:t> The small black holes  must carry memory  </a:t>
            </a:r>
          </a:p>
          <a:p>
            <a:r>
              <a:rPr lang="en-US" sz="2800" dirty="0" smtClean="0"/>
              <a:t>about their origin, and are </a:t>
            </a:r>
            <a:r>
              <a:rPr lang="en-US" sz="2800" dirty="0" smtClean="0">
                <a:solidFill>
                  <a:srgbClr val="C00000"/>
                </a:solidFill>
              </a:rPr>
              <a:t>non-democratic</a:t>
            </a:r>
            <a:r>
              <a:rPr lang="en-US" sz="2800" dirty="0" smtClean="0"/>
              <a:t>! </a:t>
            </a:r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533400"/>
            <a:ext cx="81534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species (label)  flavor  exhibits  locality properties. 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Picture is such as if species are separated  in  true extra dimensions!  </a:t>
            </a:r>
          </a:p>
          <a:p>
            <a:endParaRPr lang="en-US" dirty="0" smtClean="0"/>
          </a:p>
          <a:p>
            <a:r>
              <a:rPr lang="en-US" dirty="0" smtClean="0"/>
              <a:t> Consider a microscopic black hole of mass  ~ M </a:t>
            </a:r>
            <a:r>
              <a:rPr lang="en-US" baseline="-30000" dirty="0" smtClean="0"/>
              <a:t>*  </a:t>
            </a:r>
            <a:r>
              <a:rPr lang="en-US" dirty="0" smtClean="0"/>
              <a:t>,  produced in a particle-anti- particle  annihilation of  </a:t>
            </a:r>
            <a:r>
              <a:rPr lang="en-US" sz="2000" dirty="0" err="1" smtClean="0">
                <a:solidFill>
                  <a:srgbClr val="FF0000"/>
                </a:solidFill>
              </a:rPr>
              <a:t>i</a:t>
            </a:r>
            <a:r>
              <a:rPr lang="en-US" dirty="0" err="1" smtClean="0"/>
              <a:t>-th</a:t>
            </a:r>
            <a:r>
              <a:rPr lang="en-US" dirty="0" smtClean="0"/>
              <a:t> flavor  of species at energies ~ M </a:t>
            </a:r>
            <a:r>
              <a:rPr lang="en-US" baseline="-30000" dirty="0" smtClean="0"/>
              <a:t>*. </a:t>
            </a:r>
            <a:r>
              <a:rPr lang="en-US" dirty="0" smtClean="0"/>
              <a:t> 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 err="1" smtClean="0"/>
              <a:t>unitarity</a:t>
            </a:r>
            <a:r>
              <a:rPr lang="en-US" dirty="0" smtClean="0"/>
              <a:t>  decay rate  of  such a black hole back to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err="1" smtClean="0"/>
              <a:t>-th</a:t>
            </a:r>
            <a:r>
              <a:rPr lang="en-US" dirty="0" smtClean="0"/>
              <a:t> species is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                                    </a:t>
            </a:r>
            <a:r>
              <a:rPr lang="el-GR" dirty="0" smtClean="0">
                <a:solidFill>
                  <a:srgbClr val="FF0000"/>
                </a:solidFill>
              </a:rPr>
              <a:t>Γ</a:t>
            </a:r>
            <a:r>
              <a:rPr lang="en-US" dirty="0" smtClean="0">
                <a:solidFill>
                  <a:srgbClr val="FF0000"/>
                </a:solidFill>
              </a:rPr>
              <a:t> ~ M </a:t>
            </a:r>
            <a:r>
              <a:rPr lang="en-US" baseline="-30000" dirty="0" smtClean="0">
                <a:solidFill>
                  <a:srgbClr val="FF0000"/>
                </a:solidFill>
              </a:rPr>
              <a:t>*   </a:t>
            </a:r>
          </a:p>
          <a:p>
            <a:r>
              <a:rPr lang="en-US" dirty="0" smtClean="0"/>
              <a:t>And  the decay rate into all other  flavors </a:t>
            </a:r>
            <a:r>
              <a:rPr lang="en-US" sz="2400" dirty="0" smtClean="0">
                <a:solidFill>
                  <a:srgbClr val="00B050"/>
                </a:solidFill>
              </a:rPr>
              <a:t>j</a:t>
            </a:r>
            <a:r>
              <a:rPr lang="en-US" dirty="0" smtClean="0"/>
              <a:t> </a:t>
            </a:r>
            <a:r>
              <a:rPr lang="en-US" dirty="0" smtClean="0">
                <a:latin typeface="Georgia"/>
              </a:rPr>
              <a:t>≠ </a:t>
            </a:r>
            <a:r>
              <a:rPr lang="en-US" sz="2400" dirty="0" err="1" smtClean="0">
                <a:solidFill>
                  <a:srgbClr val="FF0000"/>
                </a:solidFill>
                <a:latin typeface="Georgia"/>
              </a:rPr>
              <a:t>i</a:t>
            </a:r>
            <a:r>
              <a:rPr lang="en-US" dirty="0" smtClean="0"/>
              <a:t> must be suppressed by </a:t>
            </a:r>
            <a:r>
              <a:rPr lang="en-US" sz="2000" dirty="0" smtClean="0">
                <a:solidFill>
                  <a:srgbClr val="C00000"/>
                </a:solidFill>
              </a:rPr>
              <a:t>1/N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990600" y="3886200"/>
            <a:ext cx="762000" cy="76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990600" y="4648200"/>
            <a:ext cx="762000" cy="76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52600" y="4648200"/>
            <a:ext cx="236220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4114800" y="4648200"/>
            <a:ext cx="762000" cy="7620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4076700" y="3924300"/>
            <a:ext cx="762000" cy="6858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09600" y="3810000"/>
            <a:ext cx="25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400" y="5181600"/>
            <a:ext cx="260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53000" y="3810000"/>
            <a:ext cx="25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j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29200" y="5257800"/>
            <a:ext cx="25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j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62200" y="487680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BHi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5867400"/>
            <a:ext cx="5763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 the species label  (</a:t>
            </a:r>
            <a:r>
              <a:rPr lang="en-US" dirty="0" err="1" smtClean="0"/>
              <a:t>i,j</a:t>
            </a:r>
            <a:r>
              <a:rPr lang="en-US" dirty="0" smtClean="0"/>
              <a:t>)  behaves  like a coordinate!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533400"/>
            <a:ext cx="630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Flavors are displaced in extra dimension (space of species)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3400" y="4038600"/>
            <a:ext cx="6705600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1295797" y="2666603"/>
            <a:ext cx="27424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3582194" y="2666206"/>
            <a:ext cx="2743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2362994" y="1828800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2323306" y="3390900"/>
            <a:ext cx="5341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362200" y="2209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267200" y="3886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>
            <a:off x="2743200" y="38862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81400" y="36576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R</a:t>
            </a:r>
            <a:r>
              <a:rPr lang="en-US" sz="2000" baseline="-30000" dirty="0" err="1" smtClean="0">
                <a:solidFill>
                  <a:srgbClr val="FF0000"/>
                </a:solidFill>
              </a:rPr>
              <a:t>db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514600" y="4114800"/>
            <a:ext cx="304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4800600" y="4114800"/>
            <a:ext cx="260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6553200" y="4191000"/>
            <a:ext cx="101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Extra  D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57200" y="4724400"/>
            <a:ext cx="787908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Probability  to produce  </a:t>
            </a:r>
            <a:r>
              <a:rPr lang="en-US" sz="2000" dirty="0" smtClean="0"/>
              <a:t>b</a:t>
            </a:r>
            <a:r>
              <a:rPr lang="en-US" dirty="0" smtClean="0">
                <a:solidFill>
                  <a:srgbClr val="C00000"/>
                </a:solidFill>
              </a:rPr>
              <a:t>-quarks in a decay of a small (quantum)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 black hole produced at  the </a:t>
            </a:r>
            <a:r>
              <a:rPr lang="en-US" sz="2000" dirty="0" smtClean="0"/>
              <a:t>d</a:t>
            </a:r>
            <a:r>
              <a:rPr lang="en-US" dirty="0" smtClean="0">
                <a:solidFill>
                  <a:srgbClr val="C00000"/>
                </a:solidFill>
              </a:rPr>
              <a:t>-quark site is </a:t>
            </a:r>
            <a:r>
              <a:rPr lang="en-US" dirty="0" smtClean="0">
                <a:solidFill>
                  <a:srgbClr val="FF0000"/>
                </a:solidFill>
              </a:rPr>
              <a:t>exponentially suppressed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 Processes mediated by such Black Holes will be flavor-conserving.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However,   a quasi-classical  Black Hole  of  </a:t>
            </a:r>
            <a:r>
              <a:rPr lang="en-US" dirty="0" smtClean="0"/>
              <a:t>R &gt; </a:t>
            </a:r>
            <a:r>
              <a:rPr lang="en-US" dirty="0" err="1" smtClean="0"/>
              <a:t>R</a:t>
            </a:r>
            <a:r>
              <a:rPr lang="en-US" baseline="-30000" dirty="0" err="1" smtClean="0"/>
              <a:t>db</a:t>
            </a:r>
            <a:r>
              <a:rPr lang="en-US" baseline="-30000" dirty="0" smtClean="0"/>
              <a:t>,</a:t>
            </a:r>
            <a:r>
              <a:rPr lang="en-US" dirty="0" smtClean="0">
                <a:solidFill>
                  <a:srgbClr val="C00000"/>
                </a:solidFill>
              </a:rPr>
              <a:t>  will  violate the flavor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Maximally. 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750237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In particular,  for  center of mass energies</a:t>
            </a:r>
          </a:p>
          <a:p>
            <a:endParaRPr lang="en-US" sz="2400" dirty="0" smtClean="0"/>
          </a:p>
          <a:p>
            <a:r>
              <a:rPr lang="en-US" sz="2800" dirty="0" smtClean="0"/>
              <a:t>                                 E &gt; </a:t>
            </a:r>
            <a:r>
              <a:rPr lang="en-US" sz="2800" dirty="0" err="1" smtClean="0">
                <a:latin typeface="Calibri" pitchFamily="34" charset="0"/>
              </a:rPr>
              <a:t>M</a:t>
            </a:r>
            <a:r>
              <a:rPr lang="en-US" sz="2800" baseline="-30000" dirty="0" err="1" smtClean="0">
                <a:latin typeface="Calibri" pitchFamily="34" charset="0"/>
              </a:rPr>
              <a:t>db</a:t>
            </a:r>
            <a:r>
              <a:rPr lang="en-US" sz="2800" dirty="0" smtClean="0">
                <a:latin typeface="Calibri" pitchFamily="34" charset="0"/>
              </a:rPr>
              <a:t>  =  M</a:t>
            </a:r>
            <a:r>
              <a:rPr lang="en-US" sz="2800" baseline="-30000" dirty="0" smtClean="0">
                <a:latin typeface="Calibri" pitchFamily="34" charset="0"/>
              </a:rPr>
              <a:t>*</a:t>
            </a:r>
            <a:r>
              <a:rPr lang="en-US" sz="2800" dirty="0" smtClean="0">
                <a:latin typeface="Calibri" pitchFamily="34" charset="0"/>
              </a:rPr>
              <a:t> (M</a:t>
            </a:r>
            <a:r>
              <a:rPr lang="en-US" sz="2800" baseline="-30000" dirty="0" smtClean="0">
                <a:latin typeface="Calibri" pitchFamily="34" charset="0"/>
              </a:rPr>
              <a:t>*</a:t>
            </a:r>
            <a:r>
              <a:rPr lang="en-US" sz="2800" dirty="0" smtClean="0">
                <a:latin typeface="Calibri" pitchFamily="34" charset="0"/>
              </a:rPr>
              <a:t>R </a:t>
            </a:r>
            <a:r>
              <a:rPr lang="en-US" sz="2800" baseline="-30000" dirty="0" smtClean="0">
                <a:latin typeface="Calibri" pitchFamily="34" charset="0"/>
              </a:rPr>
              <a:t>db</a:t>
            </a:r>
            <a:r>
              <a:rPr lang="en-US" sz="2800" dirty="0" smtClean="0">
                <a:latin typeface="Calibri" pitchFamily="34" charset="0"/>
              </a:rPr>
              <a:t> )</a:t>
            </a:r>
            <a:r>
              <a:rPr lang="en-US" sz="2800" baseline="42000" dirty="0" smtClean="0">
                <a:latin typeface="Calibri" pitchFamily="34" charset="0"/>
              </a:rPr>
              <a:t>n+1</a:t>
            </a:r>
            <a:r>
              <a:rPr lang="en-US" sz="2800" dirty="0" smtClean="0"/>
              <a:t> ,</a:t>
            </a:r>
          </a:p>
          <a:p>
            <a:endParaRPr lang="en-US" sz="2400" dirty="0" smtClean="0"/>
          </a:p>
          <a:p>
            <a:r>
              <a:rPr lang="en-US" sz="2400" dirty="0" smtClean="0"/>
              <a:t>d-b  </a:t>
            </a:r>
            <a:r>
              <a:rPr lang="en-US" sz="2400" dirty="0" smtClean="0">
                <a:solidFill>
                  <a:srgbClr val="C00000"/>
                </a:solidFill>
              </a:rPr>
              <a:t>transition processes become order one. </a:t>
            </a:r>
          </a:p>
          <a:p>
            <a:endParaRPr lang="en-US" sz="2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81000" y="3657600"/>
            <a:ext cx="914400" cy="914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419100" y="4610100"/>
            <a:ext cx="914400" cy="838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295400" y="4572000"/>
            <a:ext cx="144780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819400" y="4572000"/>
            <a:ext cx="15240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19600" y="4572000"/>
            <a:ext cx="13716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867400" y="4572000"/>
            <a:ext cx="12954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 flipH="1" flipV="1">
            <a:off x="2552700" y="3619500"/>
            <a:ext cx="114300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4152900" y="3695700"/>
            <a:ext cx="106680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5676900" y="3771900"/>
            <a:ext cx="9906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162800" y="4572000"/>
            <a:ext cx="914400" cy="914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 flipH="1" flipV="1">
            <a:off x="7010400" y="3810000"/>
            <a:ext cx="9144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33400" y="3429000"/>
            <a:ext cx="18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</a:t>
            </a:r>
            <a:endParaRPr 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609600" y="56388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2971800" y="32766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4572000" y="3352800"/>
            <a:ext cx="337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</a:t>
            </a:r>
            <a:endParaRPr lang="en-US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457200" y="62484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The number of quanta emitted </a:t>
            </a:r>
            <a:r>
              <a:rPr lang="en-US" sz="2800" dirty="0" err="1" smtClean="0">
                <a:latin typeface="Calibri" pitchFamily="34" charset="0"/>
              </a:rPr>
              <a:t>N</a:t>
            </a:r>
            <a:r>
              <a:rPr lang="en-US" sz="2800" baseline="-30000" dirty="0" err="1" smtClean="0">
                <a:latin typeface="Calibri" pitchFamily="34" charset="0"/>
              </a:rPr>
              <a:t>final</a:t>
            </a:r>
            <a:r>
              <a:rPr lang="en-US" sz="2800" dirty="0" smtClean="0">
                <a:latin typeface="Calibri" pitchFamily="34" charset="0"/>
              </a:rPr>
              <a:t>   =  (E/M</a:t>
            </a:r>
            <a:r>
              <a:rPr lang="en-US" sz="2800" baseline="-30000" dirty="0" smtClean="0">
                <a:latin typeface="Calibri" pitchFamily="34" charset="0"/>
              </a:rPr>
              <a:t>*</a:t>
            </a:r>
            <a:r>
              <a:rPr lang="en-US" sz="2800" dirty="0" smtClean="0">
                <a:latin typeface="Calibri" pitchFamily="34" charset="0"/>
              </a:rPr>
              <a:t> )</a:t>
            </a:r>
            <a:r>
              <a:rPr lang="en-US" sz="2800" baseline="42000" dirty="0" smtClean="0">
                <a:latin typeface="Calibri" pitchFamily="34" charset="0"/>
              </a:rPr>
              <a:t>(n+2)/(n+1)</a:t>
            </a:r>
            <a:r>
              <a:rPr lang="en-US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228600"/>
            <a:ext cx="815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  <a:p>
            <a:endParaRPr lang="en-US" baseline="-30000" dirty="0" smtClean="0"/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990600" y="3886200"/>
            <a:ext cx="762000" cy="7620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990600" y="4648200"/>
            <a:ext cx="762000" cy="7620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52600" y="4648200"/>
            <a:ext cx="236220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4114800" y="4648200"/>
            <a:ext cx="762000" cy="7620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4076700" y="3924300"/>
            <a:ext cx="762000" cy="6858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09600" y="38100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533400" y="5181600"/>
            <a:ext cx="260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d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4953000" y="38100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5029200" y="52578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019800" y="44196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err="1" smtClean="0"/>
              <a:t>bd</a:t>
            </a:r>
            <a:r>
              <a:rPr lang="en-US" sz="2400" dirty="0" smtClean="0"/>
              <a:t> </a:t>
            </a:r>
            <a:r>
              <a:rPr lang="en-US" sz="2400" dirty="0" err="1" smtClean="0"/>
              <a:t>bd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4800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</a:t>
            </a:r>
            <a:r>
              <a:rPr lang="en-US" sz="2400" baseline="42000" dirty="0" smtClean="0"/>
              <a:t>2</a:t>
            </a:r>
            <a:endParaRPr lang="en-US" sz="2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638800" y="47244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15000" y="4267200"/>
            <a:ext cx="389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</a:t>
            </a:r>
            <a:endParaRPr lang="en-US" sz="24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572000" y="4724400"/>
            <a:ext cx="68580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9600" y="5334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low energy decoupling of processes mediated by quasi-classical  Black Holes of mass  </a:t>
            </a:r>
            <a:r>
              <a:rPr lang="en-US" sz="2400" dirty="0" smtClean="0">
                <a:solidFill>
                  <a:srgbClr val="C00000"/>
                </a:solidFill>
              </a:rPr>
              <a:t>M</a:t>
            </a:r>
            <a:r>
              <a:rPr lang="en-US" sz="2400" dirty="0" smtClean="0"/>
              <a:t>, are very different from the ones mediated by quantum particles of  the same mass: 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40326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An analogous process mediated  by a virtual quasi-classical black hole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of mass </a:t>
            </a:r>
            <a:r>
              <a:rPr lang="en-US" sz="2400" dirty="0" smtClean="0">
                <a:latin typeface="Calibri" pitchFamily="34" charset="0"/>
              </a:rPr>
              <a:t>M =  M</a:t>
            </a:r>
            <a:r>
              <a:rPr lang="en-US" sz="2400" baseline="-30000" dirty="0" smtClean="0">
                <a:latin typeface="Calibri" pitchFamily="34" charset="0"/>
              </a:rPr>
              <a:t>*</a:t>
            </a:r>
            <a:r>
              <a:rPr lang="en-US" sz="2400" dirty="0" smtClean="0">
                <a:latin typeface="Calibri" pitchFamily="34" charset="0"/>
              </a:rPr>
              <a:t> (M</a:t>
            </a:r>
            <a:r>
              <a:rPr lang="en-US" sz="2400" baseline="-30000" dirty="0" smtClean="0">
                <a:latin typeface="Calibri" pitchFamily="34" charset="0"/>
              </a:rPr>
              <a:t>*</a:t>
            </a:r>
            <a:r>
              <a:rPr lang="en-US" sz="2400" dirty="0" smtClean="0">
                <a:latin typeface="Calibri" pitchFamily="34" charset="0"/>
              </a:rPr>
              <a:t>R)</a:t>
            </a:r>
            <a:r>
              <a:rPr lang="en-US" sz="2400" baseline="42000" dirty="0" smtClean="0">
                <a:latin typeface="Calibri" pitchFamily="34" charset="0"/>
              </a:rPr>
              <a:t>n+1</a:t>
            </a:r>
            <a:r>
              <a:rPr lang="en-US" sz="2400" dirty="0" smtClean="0"/>
              <a:t>  </a:t>
            </a:r>
            <a:r>
              <a:rPr lang="en-US" dirty="0" smtClean="0">
                <a:solidFill>
                  <a:srgbClr val="C00000"/>
                </a:solidFill>
              </a:rPr>
              <a:t>would  be exponentially suppressed 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at least by the factor </a:t>
            </a:r>
          </a:p>
          <a:p>
            <a:endParaRPr lang="en-US" dirty="0" smtClean="0"/>
          </a:p>
          <a:p>
            <a:r>
              <a:rPr lang="en-US" sz="2400" dirty="0" smtClean="0"/>
              <a:t>                                    exp (-</a:t>
            </a:r>
            <a:r>
              <a:rPr lang="en-US" sz="2400" dirty="0" smtClean="0">
                <a:latin typeface="Calibri" pitchFamily="34" charset="0"/>
              </a:rPr>
              <a:t> S</a:t>
            </a:r>
            <a:r>
              <a:rPr lang="en-US" sz="2400" baseline="-30000" dirty="0" smtClean="0">
                <a:latin typeface="Calibri" pitchFamily="34" charset="0"/>
              </a:rPr>
              <a:t>B</a:t>
            </a:r>
            <a:r>
              <a:rPr lang="en-US" sz="2400" dirty="0" smtClean="0">
                <a:latin typeface="Calibri" pitchFamily="34" charset="0"/>
              </a:rPr>
              <a:t> ) 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Where  </a:t>
            </a:r>
            <a:r>
              <a:rPr lang="en-US" sz="2400" dirty="0" smtClean="0">
                <a:latin typeface="Calibri" pitchFamily="34" charset="0"/>
              </a:rPr>
              <a:t>S</a:t>
            </a:r>
            <a:r>
              <a:rPr lang="en-US" sz="2400" baseline="-30000" dirty="0" smtClean="0">
                <a:latin typeface="Calibri" pitchFamily="34" charset="0"/>
              </a:rPr>
              <a:t>B</a:t>
            </a:r>
            <a:r>
              <a:rPr lang="en-US" sz="2400" dirty="0" smtClean="0">
                <a:latin typeface="Calibri" pitchFamily="34" charset="0"/>
              </a:rPr>
              <a:t> =  (M</a:t>
            </a:r>
            <a:r>
              <a:rPr lang="en-US" sz="2400" baseline="-30000" dirty="0" smtClean="0">
                <a:latin typeface="Calibri" pitchFamily="34" charset="0"/>
              </a:rPr>
              <a:t>*</a:t>
            </a:r>
            <a:r>
              <a:rPr lang="en-US" sz="2400" dirty="0" smtClean="0">
                <a:latin typeface="Calibri" pitchFamily="34" charset="0"/>
              </a:rPr>
              <a:t>R)</a:t>
            </a:r>
            <a:r>
              <a:rPr lang="en-US" sz="2400" baseline="42000" dirty="0" smtClean="0">
                <a:latin typeface="Calibri" pitchFamily="34" charset="0"/>
              </a:rPr>
              <a:t>n+2     </a:t>
            </a:r>
            <a:r>
              <a:rPr lang="en-US" dirty="0" smtClean="0">
                <a:solidFill>
                  <a:srgbClr val="C00000"/>
                </a:solidFill>
              </a:rPr>
              <a:t>is the </a:t>
            </a:r>
            <a:r>
              <a:rPr lang="en-US" dirty="0" err="1" smtClean="0">
                <a:solidFill>
                  <a:srgbClr val="C00000"/>
                </a:solidFill>
              </a:rPr>
              <a:t>Beckenstein</a:t>
            </a:r>
            <a:r>
              <a:rPr lang="en-US" dirty="0" smtClean="0">
                <a:solidFill>
                  <a:srgbClr val="C00000"/>
                </a:solidFill>
              </a:rPr>
              <a:t> entropy of a </a:t>
            </a:r>
            <a:r>
              <a:rPr lang="en-US" sz="2400" dirty="0" smtClean="0"/>
              <a:t>(4+n) </a:t>
            </a:r>
            <a:r>
              <a:rPr lang="en-US" dirty="0" smtClean="0">
                <a:solidFill>
                  <a:srgbClr val="C00000"/>
                </a:solidFill>
              </a:rPr>
              <a:t>- dimensional 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Black Hole.    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 This  decoupling is due to he fact that large Black holes are quasi-classical 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objects.   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 However,   unlike other quasi-classical objects  (e.g. </a:t>
            </a:r>
            <a:r>
              <a:rPr lang="en-US" dirty="0" err="1" smtClean="0">
                <a:solidFill>
                  <a:srgbClr val="C00000"/>
                </a:solidFill>
              </a:rPr>
              <a:t>solitons</a:t>
            </a:r>
            <a:r>
              <a:rPr lang="en-US" dirty="0" smtClean="0">
                <a:solidFill>
                  <a:srgbClr val="C00000"/>
                </a:solidFill>
              </a:rPr>
              <a:t>)  at high energies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the black hole mediated processes  sharply catch up. 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            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5344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Thus,  the microscopic  black holes  for all the practical purposes behave as quantum </a:t>
            </a:r>
            <a:r>
              <a:rPr lang="en-US" dirty="0" smtClean="0">
                <a:solidFill>
                  <a:srgbClr val="FF0000"/>
                </a:solidFill>
              </a:rPr>
              <a:t>particles</a:t>
            </a:r>
            <a:r>
              <a:rPr lang="en-US" dirty="0" smtClean="0"/>
              <a:t>, rather then the </a:t>
            </a:r>
            <a:r>
              <a:rPr lang="en-US" dirty="0" smtClean="0">
                <a:solidFill>
                  <a:srgbClr val="FF0000"/>
                </a:solidFill>
              </a:rPr>
              <a:t>classical states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This fundamental property follows from the fact that  Einstein gravity  is a theory  with the minimal length  (</a:t>
            </a:r>
            <a:r>
              <a:rPr lang="en-US" dirty="0" smtClean="0">
                <a:solidFill>
                  <a:srgbClr val="FF0000"/>
                </a:solidFill>
              </a:rPr>
              <a:t>Planck length</a:t>
            </a:r>
            <a:r>
              <a:rPr lang="en-US" dirty="0" smtClean="0">
                <a:solidFill>
                  <a:srgbClr val="C00000"/>
                </a:solidFill>
              </a:rPr>
              <a:t>), and  the shorter distances cannot  be resolved in principle.</a:t>
            </a:r>
          </a:p>
          <a:p>
            <a:endParaRPr lang="en-US" dirty="0" smtClean="0"/>
          </a:p>
          <a:p>
            <a:r>
              <a:rPr lang="en-US" dirty="0" smtClean="0"/>
              <a:t> Any such attempt  will instead produce a </a:t>
            </a:r>
            <a:r>
              <a:rPr lang="en-US" dirty="0" smtClean="0">
                <a:solidFill>
                  <a:srgbClr val="FF0000"/>
                </a:solidFill>
              </a:rPr>
              <a:t>big classical  black hole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Due to this property  at the boundary  of the two regimes  there must be the propagating quantum degrees of freedom and these are  the smallest  black holes. </a:t>
            </a:r>
          </a:p>
          <a:p>
            <a:r>
              <a:rPr lang="en-US" dirty="0" smtClean="0"/>
              <a:t>                                                                                   </a:t>
            </a:r>
          </a:p>
          <a:p>
            <a:r>
              <a:rPr lang="en-US" dirty="0" smtClean="0"/>
              <a:t> Due to minimal length,  there cannot exist  black holes  smaller than the Planck length.    (</a:t>
            </a:r>
            <a:r>
              <a:rPr lang="en-US" dirty="0" smtClean="0">
                <a:solidFill>
                  <a:srgbClr val="FF0000"/>
                </a:solidFill>
              </a:rPr>
              <a:t>GD, Gomez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   It is hard to imagine that  quantization of the size is a property of exclusively smallest  black holes. Instead, all the black holes must share this property . As we</a:t>
            </a:r>
          </a:p>
          <a:p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GD, Gomez, </a:t>
            </a:r>
            <a:r>
              <a:rPr lang="en-US" dirty="0" err="1" smtClean="0">
                <a:solidFill>
                  <a:srgbClr val="FF0000"/>
                </a:solidFill>
              </a:rPr>
              <a:t>Mukhanov</a:t>
            </a:r>
            <a:r>
              <a:rPr lang="en-US" dirty="0" smtClean="0"/>
              <a:t>)  shall argue, the right quantization rule is  the </a:t>
            </a:r>
          </a:p>
          <a:p>
            <a:r>
              <a:rPr lang="en-US" dirty="0" smtClean="0"/>
              <a:t>quantization of   black hole area, as suggested earlier by  </a:t>
            </a:r>
            <a:r>
              <a:rPr lang="en-US" dirty="0" err="1" smtClean="0">
                <a:solidFill>
                  <a:srgbClr val="FF0000"/>
                </a:solidFill>
              </a:rPr>
              <a:t>Bekenstein</a:t>
            </a:r>
            <a:r>
              <a:rPr lang="en-US" dirty="0" smtClean="0">
                <a:solidFill>
                  <a:srgbClr val="FF0000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Mukhanov</a:t>
            </a:r>
            <a:r>
              <a:rPr lang="en-US" dirty="0" smtClean="0">
                <a:solidFill>
                  <a:srgbClr val="FF0000"/>
                </a:solidFill>
              </a:rPr>
              <a:t>.  </a:t>
            </a:r>
          </a:p>
          <a:p>
            <a:r>
              <a:rPr lang="en-US" dirty="0" smtClean="0"/>
              <a:t>                                          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48206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>
                <a:solidFill>
                  <a:srgbClr val="00B050"/>
                </a:solidFill>
              </a:rPr>
              <a:t> THE HIERARCHY PROBLEM IS ABOUT THE  UV STABILITY  OF THE VERY SMALL NUMBER    </a:t>
            </a:r>
          </a:p>
          <a:p>
            <a:pPr eaLnBrk="1" hangingPunct="1">
              <a:buFont typeface="Arial" charset="0"/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solidFill>
                  <a:srgbClr val="C00000"/>
                </a:solidFill>
              </a:rPr>
              <a:t>                   M</a:t>
            </a:r>
            <a:r>
              <a:rPr lang="en-US" baseline="42000" dirty="0" smtClean="0">
                <a:solidFill>
                  <a:srgbClr val="C00000"/>
                </a:solidFill>
              </a:rPr>
              <a:t>2</a:t>
            </a:r>
            <a:r>
              <a:rPr lang="en-US" baseline="-30000" dirty="0" smtClean="0">
                <a:solidFill>
                  <a:srgbClr val="C00000"/>
                </a:solidFill>
              </a:rPr>
              <a:t>W</a:t>
            </a:r>
            <a:r>
              <a:rPr lang="en-US" dirty="0" smtClean="0">
                <a:solidFill>
                  <a:srgbClr val="C00000"/>
                </a:solidFill>
              </a:rPr>
              <a:t>/M</a:t>
            </a:r>
            <a:r>
              <a:rPr lang="en-US" baseline="42000" dirty="0" smtClean="0">
                <a:solidFill>
                  <a:srgbClr val="C00000"/>
                </a:solidFill>
              </a:rPr>
              <a:t>2</a:t>
            </a:r>
            <a:r>
              <a:rPr lang="en-US" baseline="-30000" dirty="0" smtClean="0">
                <a:solidFill>
                  <a:srgbClr val="C00000"/>
                </a:solidFill>
              </a:rPr>
              <a:t>P </a:t>
            </a:r>
            <a:r>
              <a:rPr lang="en-US" dirty="0" smtClean="0">
                <a:solidFill>
                  <a:srgbClr val="C00000"/>
                </a:solidFill>
              </a:rPr>
              <a:t> =  10</a:t>
            </a:r>
            <a:r>
              <a:rPr lang="en-US" baseline="42000" dirty="0" smtClean="0">
                <a:solidFill>
                  <a:srgbClr val="C00000"/>
                </a:solidFill>
              </a:rPr>
              <a:t>-34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4999" y="0"/>
            <a:ext cx="5105401" cy="6919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4386" y="0"/>
            <a:ext cx="54552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27000"/>
            <a:ext cx="4659923" cy="673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7998" y="81288"/>
            <a:ext cx="6424784" cy="66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25" y="0"/>
            <a:ext cx="5492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838200" y="3733800"/>
            <a:ext cx="662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 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962400" y="1676400"/>
            <a:ext cx="190500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TextBox 16"/>
          <p:cNvSpPr txBox="1">
            <a:spLocks noChangeArrowheads="1"/>
          </p:cNvSpPr>
          <p:nvPr/>
        </p:nvSpPr>
        <p:spPr bwMode="auto">
          <a:xfrm>
            <a:off x="3962400" y="609600"/>
            <a:ext cx="48974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Hawking  flux  of </a:t>
            </a:r>
            <a:r>
              <a:rPr lang="en-US" sz="2000" dirty="0" smtClean="0"/>
              <a:t> species  in string theory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558" name="TextBox 20"/>
          <p:cNvSpPr txBox="1">
            <a:spLocks noChangeArrowheads="1"/>
          </p:cNvSpPr>
          <p:nvPr/>
        </p:nvSpPr>
        <p:spPr bwMode="auto">
          <a:xfrm>
            <a:off x="0" y="3200400"/>
            <a:ext cx="900118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   </a:t>
            </a:r>
            <a:r>
              <a:rPr lang="en-US" sz="2400" dirty="0" smtClean="0">
                <a:solidFill>
                  <a:srgbClr val="C00000"/>
                </a:solidFill>
              </a:rPr>
              <a:t>Naively there are exponentially growing number of species, so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that the black holes smaller than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                                </a:t>
            </a:r>
            <a:r>
              <a:rPr lang="en-US" sz="2800" dirty="0" smtClean="0"/>
              <a:t>R</a:t>
            </a:r>
            <a:r>
              <a:rPr lang="en-US" sz="2800" baseline="-30000" dirty="0" smtClean="0"/>
              <a:t> </a:t>
            </a:r>
            <a:r>
              <a:rPr lang="en-US" sz="2800" dirty="0" smtClean="0"/>
              <a:t> &lt; L</a:t>
            </a:r>
            <a:r>
              <a:rPr lang="en-US" sz="2800" baseline="-30000" dirty="0" smtClean="0"/>
              <a:t>S</a:t>
            </a:r>
            <a:r>
              <a:rPr lang="en-US" sz="2800" dirty="0" smtClean="0"/>
              <a:t>  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cannot  afford to be  semi-classical. 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 But, this is not true. The effective number of species to which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black holes evaporate turns out to be  bounded by: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                                  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                               </a:t>
            </a:r>
            <a:r>
              <a:rPr lang="en-US" sz="3200" dirty="0" smtClean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sz="3200" baseline="-30000" dirty="0" smtClean="0">
                <a:solidFill>
                  <a:srgbClr val="FF0000"/>
                </a:solidFill>
                <a:latin typeface="Calibri" pitchFamily="34" charset="0"/>
              </a:rPr>
              <a:t>EFF</a:t>
            </a:r>
            <a:r>
              <a:rPr lang="en-US" sz="3200" dirty="0" smtClean="0">
                <a:solidFill>
                  <a:srgbClr val="FF0000"/>
                </a:solidFill>
                <a:latin typeface="Calibri" pitchFamily="34" charset="0"/>
              </a:rPr>
              <a:t> =  1/g</a:t>
            </a:r>
            <a:r>
              <a:rPr lang="en-US" sz="3200" baseline="-30000" dirty="0" smtClean="0">
                <a:solidFill>
                  <a:srgbClr val="FF0000"/>
                </a:solidFill>
                <a:latin typeface="Calibri" pitchFamily="34" charset="0"/>
              </a:rPr>
              <a:t>S</a:t>
            </a:r>
            <a:r>
              <a:rPr lang="en-US" sz="3200" baseline="42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3200" baseline="-30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Calibri" pitchFamily="34" charset="0"/>
              </a:rPr>
              <a:t> ! </a:t>
            </a:r>
            <a:endParaRPr lang="en-US" sz="3200" dirty="0" smtClean="0">
              <a:solidFill>
                <a:srgbClr val="C00000"/>
              </a:solidFill>
            </a:endParaRPr>
          </a:p>
          <a:p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          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23559" name="Rectangle 21"/>
          <p:cNvSpPr>
            <a:spLocks noChangeArrowheads="1"/>
          </p:cNvSpPr>
          <p:nvPr/>
        </p:nvSpPr>
        <p:spPr bwMode="auto">
          <a:xfrm>
            <a:off x="4505325" y="3103563"/>
            <a:ext cx="247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962400" y="2209800"/>
            <a:ext cx="1905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886200" y="1143000"/>
            <a:ext cx="19050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86200" y="2590800"/>
            <a:ext cx="18288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2"/>
          <p:cNvGrpSpPr/>
          <p:nvPr/>
        </p:nvGrpSpPr>
        <p:grpSpPr>
          <a:xfrm>
            <a:off x="990600" y="609600"/>
            <a:ext cx="2590800" cy="2514600"/>
            <a:chOff x="990600" y="685800"/>
            <a:chExt cx="2590800" cy="2514600"/>
          </a:xfrm>
        </p:grpSpPr>
        <p:sp>
          <p:nvSpPr>
            <p:cNvPr id="15" name="Oval 14"/>
            <p:cNvSpPr/>
            <p:nvPr/>
          </p:nvSpPr>
          <p:spPr>
            <a:xfrm>
              <a:off x="990600" y="685800"/>
              <a:ext cx="2590800" cy="2514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595437" y="1252537"/>
              <a:ext cx="1371600" cy="1371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05600" y="990600"/>
            <a:ext cx="1685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GD &amp; </a:t>
            </a:r>
            <a:r>
              <a:rPr lang="en-US" dirty="0" err="1" smtClean="0">
                <a:solidFill>
                  <a:srgbClr val="FF0000"/>
                </a:solidFill>
              </a:rPr>
              <a:t>Lüst</a:t>
            </a:r>
            <a:r>
              <a:rPr lang="en-US" dirty="0" smtClean="0">
                <a:solidFill>
                  <a:srgbClr val="FF0000"/>
                </a:solidFill>
              </a:rPr>
              <a:t> 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GD &amp; Gomez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562600" cy="677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4795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84101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This agrees with the result of Black hole evaporation in large 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C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/>
              <a:t> QCD, which </a:t>
            </a:r>
          </a:p>
          <a:p>
            <a:r>
              <a:rPr lang="en-US" dirty="0" smtClean="0"/>
              <a:t>can be viewed as string theory with 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C 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= 1/g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S</a:t>
            </a:r>
            <a:r>
              <a:rPr lang="en-US" sz="2400" baseline="42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 (`t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Hooft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).   </a:t>
            </a:r>
            <a:endParaRPr lang="en-US" sz="2400" dirty="0" smtClean="0"/>
          </a:p>
          <a:p>
            <a:r>
              <a:rPr lang="en-US" dirty="0" smtClean="0"/>
              <a:t>    Consider a small (</a:t>
            </a:r>
            <a:r>
              <a:rPr lang="en-US" sz="2400" dirty="0" smtClean="0">
                <a:solidFill>
                  <a:srgbClr val="FF0000"/>
                </a:solidFill>
              </a:rPr>
              <a:t>R</a:t>
            </a:r>
            <a:r>
              <a:rPr lang="en-US" sz="2400" baseline="-30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&lt;&lt; L</a:t>
            </a:r>
            <a:r>
              <a:rPr lang="en-US" sz="2400" baseline="-30000" dirty="0" smtClean="0">
                <a:solidFill>
                  <a:srgbClr val="FF0000"/>
                </a:solidFill>
              </a:rPr>
              <a:t>QCD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) black hole evaporation as seen by the two </a:t>
            </a:r>
          </a:p>
          <a:p>
            <a:r>
              <a:rPr lang="en-US" dirty="0" smtClean="0"/>
              <a:t>observers:   </a:t>
            </a:r>
            <a:r>
              <a:rPr lang="en-US" dirty="0" smtClean="0">
                <a:solidFill>
                  <a:srgbClr val="FF0000"/>
                </a:solidFill>
              </a:rPr>
              <a:t>Bob</a:t>
            </a:r>
            <a:r>
              <a:rPr lang="en-US" dirty="0" smtClean="0"/>
              <a:t> - a short-distance observer , and </a:t>
            </a:r>
            <a:r>
              <a:rPr lang="en-US" dirty="0" smtClean="0">
                <a:solidFill>
                  <a:srgbClr val="FF0000"/>
                </a:solidFill>
              </a:rPr>
              <a:t>Alice</a:t>
            </a:r>
            <a:r>
              <a:rPr lang="en-US" dirty="0" smtClean="0"/>
              <a:t>  - a long-distance observer.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   Bob detects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EFF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= N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C</a:t>
            </a:r>
            <a:r>
              <a:rPr lang="en-US" sz="2400" baseline="42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species,  which should agree with Alice’s  result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</a:rPr>
              <a:t>  computed in string theory: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srgbClr val="C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447800" y="5410200"/>
            <a:ext cx="5791200" cy="76200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48400" y="556260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Distance 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562600" y="2743200"/>
            <a:ext cx="294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should see the same </a:t>
            </a:r>
          </a:p>
          <a:p>
            <a:r>
              <a:rPr lang="en-US" dirty="0" smtClean="0"/>
              <a:t>flux of  </a:t>
            </a:r>
            <a:r>
              <a:rPr lang="en-US" dirty="0" err="1" smtClean="0">
                <a:solidFill>
                  <a:srgbClr val="FF0000"/>
                </a:solidFill>
              </a:rPr>
              <a:t>glueballs</a:t>
            </a:r>
            <a:r>
              <a:rPr lang="en-US" dirty="0" smtClean="0">
                <a:solidFill>
                  <a:srgbClr val="FF0000"/>
                </a:solidFill>
              </a:rPr>
              <a:t>  (strings)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09800" y="2743200"/>
            <a:ext cx="3001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Bob sees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baseline="-30000" dirty="0" smtClean="0">
                <a:solidFill>
                  <a:srgbClr val="FF0000"/>
                </a:solidFill>
                <a:latin typeface="Calibri" pitchFamily="34" charset="0"/>
              </a:rPr>
              <a:t>EFF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= N</a:t>
            </a:r>
            <a:r>
              <a:rPr lang="en-US" baseline="-30000" dirty="0" smtClean="0">
                <a:solidFill>
                  <a:srgbClr val="FF0000"/>
                </a:solidFill>
                <a:latin typeface="Calibri" pitchFamily="34" charset="0"/>
              </a:rPr>
              <a:t>C</a:t>
            </a:r>
            <a:r>
              <a:rPr lang="en-US" baseline="42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  gluon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species  at  scales  &lt;&lt; </a:t>
            </a:r>
            <a:r>
              <a:rPr lang="en-US" dirty="0" smtClean="0"/>
              <a:t>L</a:t>
            </a:r>
            <a:r>
              <a:rPr lang="en-US" baseline="-30000" dirty="0" smtClean="0"/>
              <a:t>QCD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10800000" flipV="1">
            <a:off x="1676400" y="3429000"/>
            <a:ext cx="8382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2"/>
          <p:cNvGrpSpPr/>
          <p:nvPr/>
        </p:nvGrpSpPr>
        <p:grpSpPr>
          <a:xfrm>
            <a:off x="381000" y="3962400"/>
            <a:ext cx="1600200" cy="1524000"/>
            <a:chOff x="381000" y="528638"/>
            <a:chExt cx="1600200" cy="2514600"/>
          </a:xfrm>
        </p:grpSpPr>
        <p:sp>
          <p:nvSpPr>
            <p:cNvPr id="16" name="Oval 15"/>
            <p:cNvSpPr/>
            <p:nvPr/>
          </p:nvSpPr>
          <p:spPr>
            <a:xfrm>
              <a:off x="381000" y="528638"/>
              <a:ext cx="1600200" cy="2514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990600" y="1408748"/>
              <a:ext cx="381000" cy="62865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3110125" y="4121497"/>
            <a:ext cx="31382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This  fixes: 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EFF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=  1/g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S</a:t>
            </a:r>
            <a:r>
              <a:rPr lang="en-US" sz="2400" baseline="42000" dirty="0" smtClean="0">
                <a:solidFill>
                  <a:srgbClr val="FF0000"/>
                </a:solidFill>
                <a:latin typeface="Calibri" pitchFamily="34" charset="0"/>
              </a:rPr>
              <a:t>2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 !</a:t>
            </a:r>
            <a:r>
              <a:rPr lang="en-US" sz="2400" baseline="-30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4800600" cy="687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600200" y="1676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57800" y="16002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838200" y="2133600"/>
            <a:ext cx="1143000" cy="158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05000" y="2133600"/>
            <a:ext cx="1371600" cy="158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5410200" y="2362200"/>
            <a:ext cx="1066800" cy="9144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0800000" flipV="1">
            <a:off x="4876800" y="2209800"/>
            <a:ext cx="1143000" cy="9906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4" name="TextBox 21"/>
          <p:cNvSpPr txBox="1">
            <a:spLocks noChangeArrowheads="1"/>
          </p:cNvSpPr>
          <p:nvPr/>
        </p:nvSpPr>
        <p:spPr bwMode="auto">
          <a:xfrm>
            <a:off x="381000" y="1905000"/>
            <a:ext cx="412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  <a:latin typeface="Calibri" pitchFamily="34" charset="0"/>
              </a:rPr>
              <a:t>H</a:t>
            </a:r>
          </a:p>
        </p:txBody>
      </p:sp>
      <p:sp>
        <p:nvSpPr>
          <p:cNvPr id="9225" name="TextBox 22"/>
          <p:cNvSpPr txBox="1">
            <a:spLocks noChangeArrowheads="1"/>
          </p:cNvSpPr>
          <p:nvPr/>
        </p:nvSpPr>
        <p:spPr bwMode="auto">
          <a:xfrm>
            <a:off x="3429000" y="1981200"/>
            <a:ext cx="336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  <a:latin typeface="Calibri" pitchFamily="34" charset="0"/>
              </a:rPr>
              <a:t>H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05000" y="1295400"/>
            <a:ext cx="3365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28800" y="2667000"/>
            <a:ext cx="3365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t</a:t>
            </a:r>
          </a:p>
        </p:txBody>
      </p:sp>
      <p:sp>
        <p:nvSpPr>
          <p:cNvPr id="9228" name="TextBox 25"/>
          <p:cNvSpPr txBox="1">
            <a:spLocks noChangeArrowheads="1"/>
          </p:cNvSpPr>
          <p:nvPr/>
        </p:nvSpPr>
        <p:spPr bwMode="auto">
          <a:xfrm>
            <a:off x="4495800" y="3276600"/>
            <a:ext cx="488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  <a:latin typeface="Calibri" pitchFamily="34" charset="0"/>
              </a:rPr>
              <a:t>H</a:t>
            </a:r>
          </a:p>
        </p:txBody>
      </p:sp>
      <p:sp>
        <p:nvSpPr>
          <p:cNvPr id="9229" name="TextBox 26"/>
          <p:cNvSpPr txBox="1">
            <a:spLocks noChangeArrowheads="1"/>
          </p:cNvSpPr>
          <p:nvPr/>
        </p:nvSpPr>
        <p:spPr bwMode="auto">
          <a:xfrm>
            <a:off x="6477000" y="3352800"/>
            <a:ext cx="328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  <a:latin typeface="Calibri" pitchFamily="34" charset="0"/>
              </a:rPr>
              <a:t>H</a:t>
            </a:r>
          </a:p>
        </p:txBody>
      </p:sp>
      <p:sp>
        <p:nvSpPr>
          <p:cNvPr id="9230" name="TextBox 27"/>
          <p:cNvSpPr txBox="1">
            <a:spLocks noChangeArrowheads="1"/>
          </p:cNvSpPr>
          <p:nvPr/>
        </p:nvSpPr>
        <p:spPr bwMode="auto">
          <a:xfrm>
            <a:off x="5486400" y="1143000"/>
            <a:ext cx="488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  <a:latin typeface="Calibri" pitchFamily="34" charset="0"/>
              </a:rPr>
              <a:t>H</a:t>
            </a:r>
          </a:p>
        </p:txBody>
      </p:sp>
      <p:sp>
        <p:nvSpPr>
          <p:cNvPr id="9231" name="TextBox 28"/>
          <p:cNvSpPr txBox="1">
            <a:spLocks noChangeArrowheads="1"/>
          </p:cNvSpPr>
          <p:nvPr/>
        </p:nvSpPr>
        <p:spPr bwMode="auto">
          <a:xfrm>
            <a:off x="4114800" y="1905000"/>
            <a:ext cx="38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+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9334501" y="1943100"/>
            <a:ext cx="762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3" name="TextBox 35"/>
          <p:cNvSpPr txBox="1">
            <a:spLocks noChangeArrowheads="1"/>
          </p:cNvSpPr>
          <p:nvPr/>
        </p:nvSpPr>
        <p:spPr bwMode="auto">
          <a:xfrm>
            <a:off x="1905000" y="457200"/>
            <a:ext cx="4864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Calibri" pitchFamily="34" charset="0"/>
              </a:rPr>
              <a:t>UV-instability of the Higgs mass </a:t>
            </a:r>
          </a:p>
        </p:txBody>
      </p:sp>
      <p:sp>
        <p:nvSpPr>
          <p:cNvPr id="9234" name="TextBox 36"/>
          <p:cNvSpPr txBox="1">
            <a:spLocks noChangeArrowheads="1"/>
          </p:cNvSpPr>
          <p:nvPr/>
        </p:nvSpPr>
        <p:spPr bwMode="auto">
          <a:xfrm>
            <a:off x="2895600" y="4800600"/>
            <a:ext cx="2846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alibri" pitchFamily="34" charset="0"/>
              </a:rPr>
              <a:t>δ</a:t>
            </a:r>
            <a:r>
              <a:rPr lang="en-US" sz="3600">
                <a:latin typeface="Calibri" pitchFamily="34" charset="0"/>
              </a:rPr>
              <a:t>m</a:t>
            </a:r>
            <a:r>
              <a:rPr lang="en-US" sz="3600" baseline="42000">
                <a:latin typeface="Calibri" pitchFamily="34" charset="0"/>
              </a:rPr>
              <a:t>2</a:t>
            </a:r>
            <a:r>
              <a:rPr lang="en-US" sz="3600" baseline="-30000">
                <a:latin typeface="Calibri" pitchFamily="34" charset="0"/>
              </a:rPr>
              <a:t>H</a:t>
            </a:r>
            <a:r>
              <a:rPr lang="en-US" sz="3600">
                <a:latin typeface="Calibri" pitchFamily="34" charset="0"/>
              </a:rPr>
              <a:t>    ≈  </a:t>
            </a:r>
            <a:r>
              <a:rPr lang="el-GR" sz="3600">
                <a:latin typeface="Calibri" pitchFamily="34" charset="0"/>
              </a:rPr>
              <a:t>Λ</a:t>
            </a:r>
            <a:r>
              <a:rPr lang="en-US" sz="3600" baseline="42000">
                <a:latin typeface="Calibri" pitchFamily="34" charset="0"/>
              </a:rPr>
              <a:t>2 </a:t>
            </a:r>
            <a:r>
              <a:rPr lang="en-US" sz="3600">
                <a:latin typeface="Calibri" pitchFamily="34" charset="0"/>
              </a:rPr>
              <a:t>  !</a:t>
            </a:r>
            <a:endParaRPr lang="en-US" sz="3600" baseline="42000">
              <a:latin typeface="Calibri" pitchFamily="34" charset="0"/>
            </a:endParaRPr>
          </a:p>
        </p:txBody>
      </p:sp>
      <p:sp>
        <p:nvSpPr>
          <p:cNvPr id="9235" name="TextBox 37"/>
          <p:cNvSpPr txBox="1">
            <a:spLocks noChangeArrowheads="1"/>
          </p:cNvSpPr>
          <p:nvPr/>
        </p:nvSpPr>
        <p:spPr bwMode="auto">
          <a:xfrm>
            <a:off x="6934200" y="1905000"/>
            <a:ext cx="260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+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2000" y="6096000"/>
            <a:ext cx="67500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</a:rPr>
              <a:t>The natural cutoff is the gravity scale </a:t>
            </a:r>
            <a:r>
              <a:rPr lang="el-G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Λ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 =  M</a:t>
            </a:r>
            <a:r>
              <a:rPr lang="en-US" sz="2800" baseline="-30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0113" y="0"/>
            <a:ext cx="540377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7924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other  physical consequences: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 Grand unification scale has be well below the Planck mass: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/>
            <a:r>
              <a:rPr lang="en-US" sz="2400" dirty="0" smtClean="0"/>
              <a:t>                                 M</a:t>
            </a:r>
            <a:r>
              <a:rPr lang="en-US" sz="2400" baseline="42000" dirty="0" smtClean="0"/>
              <a:t>2</a:t>
            </a:r>
            <a:r>
              <a:rPr lang="en-US" sz="2400" baseline="-30000" dirty="0" smtClean="0"/>
              <a:t>GUT</a:t>
            </a:r>
            <a:r>
              <a:rPr lang="en-US" sz="2400" dirty="0" smtClean="0"/>
              <a:t>   ≤   M</a:t>
            </a:r>
            <a:r>
              <a:rPr lang="en-US" sz="2400" baseline="42000" dirty="0" smtClean="0"/>
              <a:t>2</a:t>
            </a:r>
            <a:r>
              <a:rPr lang="en-US" sz="2400" baseline="-30000" dirty="0" smtClean="0"/>
              <a:t>P</a:t>
            </a:r>
            <a:r>
              <a:rPr lang="en-US" sz="2400" dirty="0" smtClean="0"/>
              <a:t> /</a:t>
            </a:r>
            <a:r>
              <a:rPr lang="en-US" sz="2400" dirty="0" smtClean="0">
                <a:solidFill>
                  <a:srgbClr val="C00000"/>
                </a:solidFill>
              </a:rPr>
              <a:t>N</a:t>
            </a:r>
            <a:r>
              <a:rPr lang="en-US" sz="2400" dirty="0" smtClean="0"/>
              <a:t> 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 startAt="2"/>
            </a:pPr>
            <a:r>
              <a:rPr lang="en-US" dirty="0" smtClean="0"/>
              <a:t>Inflation has to happen  well below  Planck scale  :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sz="2400" dirty="0" smtClean="0"/>
              <a:t>                                   H</a:t>
            </a:r>
            <a:r>
              <a:rPr lang="en-US" sz="2400" baseline="42000" dirty="0" smtClean="0"/>
              <a:t>2</a:t>
            </a:r>
            <a:r>
              <a:rPr lang="en-US" sz="2400" dirty="0" smtClean="0"/>
              <a:t>  ≤   M</a:t>
            </a:r>
            <a:r>
              <a:rPr lang="en-US" sz="2400" baseline="42000" dirty="0" smtClean="0"/>
              <a:t>2</a:t>
            </a:r>
            <a:r>
              <a:rPr lang="en-US" sz="2400" baseline="-30000" dirty="0" smtClean="0"/>
              <a:t>P</a:t>
            </a:r>
            <a:r>
              <a:rPr lang="en-US" sz="2400" dirty="0" smtClean="0"/>
              <a:t> /</a:t>
            </a:r>
            <a:r>
              <a:rPr lang="en-US" sz="2400" dirty="0" smtClean="0">
                <a:solidFill>
                  <a:srgbClr val="C00000"/>
                </a:solidFill>
              </a:rPr>
              <a:t>N</a:t>
            </a:r>
            <a:r>
              <a:rPr lang="en-US" sz="2400" dirty="0" smtClean="0"/>
              <a:t> 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>
              <a:buAutoNum type="arabicParenR" startAt="3"/>
            </a:pPr>
            <a:r>
              <a:rPr lang="en-US" dirty="0" smtClean="0"/>
              <a:t>Restricting the string  </a:t>
            </a:r>
            <a:r>
              <a:rPr lang="en-US" dirty="0" err="1" smtClean="0"/>
              <a:t>vacua</a:t>
            </a:r>
            <a:r>
              <a:rPr lang="en-US" dirty="0" smtClean="0"/>
              <a:t>:   </a:t>
            </a:r>
          </a:p>
          <a:p>
            <a:pPr marL="342900" indent="-342900"/>
            <a:r>
              <a:rPr lang="en-US" dirty="0" smtClean="0"/>
              <a:t>             In any vacuum of  weakly-coupled string theory</a:t>
            </a:r>
          </a:p>
          <a:p>
            <a:pPr marL="342900" indent="-342900"/>
            <a:r>
              <a:rPr lang="en-US" dirty="0" smtClean="0"/>
              <a:t> </a:t>
            </a:r>
          </a:p>
          <a:p>
            <a:pPr marL="342900" indent="-342900"/>
            <a:r>
              <a:rPr lang="en-US" sz="2400" dirty="0" smtClean="0"/>
              <a:t> </a:t>
            </a:r>
          </a:p>
          <a:p>
            <a:pPr marL="342900" indent="-342900"/>
            <a:r>
              <a:rPr lang="en-US" sz="2400" dirty="0" smtClean="0"/>
              <a:t>                                   M</a:t>
            </a:r>
            <a:r>
              <a:rPr lang="en-US" sz="2400" baseline="42000" dirty="0" smtClean="0"/>
              <a:t>2</a:t>
            </a:r>
            <a:r>
              <a:rPr lang="en-US" sz="2400" baseline="-30000" dirty="0" smtClean="0"/>
              <a:t>10</a:t>
            </a:r>
            <a:r>
              <a:rPr lang="en-US" sz="2400" dirty="0" smtClean="0"/>
              <a:t>  ≤  M</a:t>
            </a:r>
            <a:r>
              <a:rPr lang="en-US" sz="2400" baseline="42000" dirty="0" smtClean="0"/>
              <a:t>2</a:t>
            </a:r>
            <a:r>
              <a:rPr lang="en-US" sz="2400" baseline="-30000" dirty="0" smtClean="0"/>
              <a:t>P</a:t>
            </a:r>
            <a:r>
              <a:rPr lang="en-US" sz="2400" dirty="0" smtClean="0"/>
              <a:t> /</a:t>
            </a:r>
            <a:r>
              <a:rPr lang="en-US" sz="2400" dirty="0" smtClean="0">
                <a:solidFill>
                  <a:srgbClr val="C00000"/>
                </a:solidFill>
              </a:rPr>
              <a:t>N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2"/>
          <p:cNvSpPr txBox="1">
            <a:spLocks noChangeArrowheads="1"/>
          </p:cNvSpPr>
          <p:nvPr/>
        </p:nvSpPr>
        <p:spPr bwMode="auto">
          <a:xfrm>
            <a:off x="304800" y="0"/>
            <a:ext cx="800100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Experimental 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signatures of low scale quantum gravity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are pretty spectacular. 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These include formation </a:t>
            </a:r>
            <a:r>
              <a:rPr lang="en-US" sz="2400" dirty="0">
                <a:latin typeface="Calibri" pitchFamily="34" charset="0"/>
              </a:rPr>
              <a:t>of mini black </a:t>
            </a:r>
            <a:r>
              <a:rPr lang="en-US" sz="2400" dirty="0" smtClean="0">
                <a:latin typeface="Calibri" pitchFamily="34" charset="0"/>
              </a:rPr>
              <a:t>holes,  </a:t>
            </a:r>
            <a:r>
              <a:rPr lang="en-US" sz="2400" dirty="0" err="1" smtClean="0">
                <a:latin typeface="Calibri" pitchFamily="34" charset="0"/>
              </a:rPr>
              <a:t>Kaluza</a:t>
            </a:r>
            <a:r>
              <a:rPr lang="en-US" sz="2400" dirty="0" smtClean="0">
                <a:latin typeface="Calibri" pitchFamily="34" charset="0"/>
              </a:rPr>
              <a:t>-Klein </a:t>
            </a:r>
          </a:p>
          <a:p>
            <a:r>
              <a:rPr lang="en-US" sz="2400" dirty="0" smtClean="0">
                <a:latin typeface="Calibri" pitchFamily="34" charset="0"/>
              </a:rPr>
              <a:t>gravitons, and  string vibrations in </a:t>
            </a:r>
            <a:r>
              <a:rPr lang="en-US" sz="2400" dirty="0">
                <a:latin typeface="Calibri" pitchFamily="34" charset="0"/>
              </a:rPr>
              <a:t>particle </a:t>
            </a:r>
            <a:r>
              <a:rPr lang="en-US" sz="2400" dirty="0" smtClean="0">
                <a:latin typeface="Calibri" pitchFamily="34" charset="0"/>
              </a:rPr>
              <a:t>collisions</a:t>
            </a:r>
          </a:p>
          <a:p>
            <a:r>
              <a:rPr lang="en-US" sz="2400" dirty="0" smtClean="0">
                <a:latin typeface="Calibri" pitchFamily="34" charset="0"/>
              </a:rPr>
              <a:t>(e.g., high spin recurrences  of ordinary particles). </a:t>
            </a:r>
          </a:p>
          <a:p>
            <a:r>
              <a:rPr lang="en-US" sz="2400" dirty="0" smtClean="0">
                <a:latin typeface="Calibri" pitchFamily="34" charset="0"/>
              </a:rPr>
              <a:t> </a:t>
            </a:r>
          </a:p>
          <a:p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  (For a recent  detailed study  of string production within type II strings see  work by, 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Lust, 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Stieberger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,  Taylor; ...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)</a:t>
            </a:r>
            <a:endParaRPr lang="en-US" sz="2000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sz="2400" dirty="0" smtClean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en-US" sz="2400" dirty="0">
              <a:solidFill>
                <a:srgbClr val="C00000"/>
              </a:solidFill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7412" name="Picture 4" descr="Triangle univer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7769225" cy="576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9459" name="Picture 4" descr="Parallel%20univers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"/>
            <a:ext cx="8839200" cy="642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7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"/>
            <a:ext cx="5181600" cy="609600"/>
          </a:xfrm>
          <a:noFill/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400" b="1" smtClean="0">
                <a:solidFill>
                  <a:srgbClr val="CC0000"/>
                </a:solidFill>
              </a:rPr>
              <a:t>Gravitational shortcut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676400" y="1295400"/>
            <a:ext cx="1524000" cy="3124200"/>
            <a:chOff x="720" y="816"/>
            <a:chExt cx="960" cy="1968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720" y="816"/>
              <a:ext cx="720" cy="1968"/>
              <a:chOff x="720" y="816"/>
              <a:chExt cx="720" cy="1968"/>
            </a:xfrm>
          </p:grpSpPr>
          <p:sp>
            <p:nvSpPr>
              <p:cNvPr id="20497" name="Line 5"/>
              <p:cNvSpPr>
                <a:spLocks noChangeShapeType="1"/>
              </p:cNvSpPr>
              <p:nvPr/>
            </p:nvSpPr>
            <p:spPr bwMode="auto">
              <a:xfrm flipV="1">
                <a:off x="720" y="816"/>
                <a:ext cx="717" cy="43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8" name="Line 6"/>
              <p:cNvSpPr>
                <a:spLocks noChangeShapeType="1"/>
              </p:cNvSpPr>
              <p:nvPr/>
            </p:nvSpPr>
            <p:spPr bwMode="auto">
              <a:xfrm flipV="1">
                <a:off x="720" y="2352"/>
                <a:ext cx="720" cy="43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9" name="Line 7"/>
              <p:cNvSpPr>
                <a:spLocks noChangeShapeType="1"/>
              </p:cNvSpPr>
              <p:nvPr/>
            </p:nvSpPr>
            <p:spPr bwMode="auto">
              <a:xfrm>
                <a:off x="720" y="1248"/>
                <a:ext cx="0" cy="15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0" name="Line 8"/>
              <p:cNvSpPr>
                <a:spLocks noChangeShapeType="1"/>
              </p:cNvSpPr>
              <p:nvPr/>
            </p:nvSpPr>
            <p:spPr bwMode="auto">
              <a:xfrm>
                <a:off x="1437" y="816"/>
                <a:ext cx="3" cy="15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495" name="Freeform 12"/>
            <p:cNvSpPr>
              <a:spLocks/>
            </p:cNvSpPr>
            <p:nvPr/>
          </p:nvSpPr>
          <p:spPr bwMode="auto">
            <a:xfrm>
              <a:off x="927" y="1274"/>
              <a:ext cx="753" cy="310"/>
            </a:xfrm>
            <a:custGeom>
              <a:avLst/>
              <a:gdLst>
                <a:gd name="T0" fmla="*/ 7849 w 347"/>
                <a:gd name="T1" fmla="*/ 0 h 390"/>
                <a:gd name="T2" fmla="*/ 12263 w 347"/>
                <a:gd name="T3" fmla="*/ 5 h 390"/>
                <a:gd name="T4" fmla="*/ 15346 w 347"/>
                <a:gd name="T5" fmla="*/ 18 h 390"/>
                <a:gd name="T6" fmla="*/ 16698 w 347"/>
                <a:gd name="T7" fmla="*/ 38 h 390"/>
                <a:gd name="T8" fmla="*/ 15676 w 347"/>
                <a:gd name="T9" fmla="*/ 72 h 390"/>
                <a:gd name="T10" fmla="*/ 12944 w 347"/>
                <a:gd name="T11" fmla="*/ 87 h 390"/>
                <a:gd name="T12" fmla="*/ 11260 w 347"/>
                <a:gd name="T13" fmla="*/ 102 h 390"/>
                <a:gd name="T14" fmla="*/ 7163 w 347"/>
                <a:gd name="T15" fmla="*/ 110 h 390"/>
                <a:gd name="T16" fmla="*/ 0 w 347"/>
                <a:gd name="T17" fmla="*/ 124 h 3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7"/>
                <a:gd name="T28" fmla="*/ 0 h 390"/>
                <a:gd name="T29" fmla="*/ 347 w 347"/>
                <a:gd name="T30" fmla="*/ 390 h 3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7" h="390">
                  <a:moveTo>
                    <a:pt x="163" y="0"/>
                  </a:moveTo>
                  <a:cubicBezTo>
                    <a:pt x="193" y="4"/>
                    <a:pt x="225" y="5"/>
                    <a:pt x="255" y="14"/>
                  </a:cubicBezTo>
                  <a:cubicBezTo>
                    <a:pt x="258" y="14"/>
                    <a:pt x="310" y="52"/>
                    <a:pt x="319" y="57"/>
                  </a:cubicBezTo>
                  <a:cubicBezTo>
                    <a:pt x="335" y="107"/>
                    <a:pt x="325" y="86"/>
                    <a:pt x="347" y="121"/>
                  </a:cubicBezTo>
                  <a:cubicBezTo>
                    <a:pt x="344" y="144"/>
                    <a:pt x="342" y="202"/>
                    <a:pt x="326" y="227"/>
                  </a:cubicBezTo>
                  <a:cubicBezTo>
                    <a:pt x="309" y="251"/>
                    <a:pt x="286" y="253"/>
                    <a:pt x="269" y="276"/>
                  </a:cubicBezTo>
                  <a:cubicBezTo>
                    <a:pt x="255" y="292"/>
                    <a:pt x="254" y="307"/>
                    <a:pt x="234" y="319"/>
                  </a:cubicBezTo>
                  <a:cubicBezTo>
                    <a:pt x="210" y="331"/>
                    <a:pt x="175" y="338"/>
                    <a:pt x="149" y="347"/>
                  </a:cubicBezTo>
                  <a:cubicBezTo>
                    <a:pt x="103" y="362"/>
                    <a:pt x="47" y="390"/>
                    <a:pt x="0" y="390"/>
                  </a:cubicBez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0496" name="Freeform 13"/>
            <p:cNvSpPr>
              <a:spLocks/>
            </p:cNvSpPr>
            <p:nvPr/>
          </p:nvSpPr>
          <p:spPr bwMode="auto">
            <a:xfrm>
              <a:off x="864" y="1824"/>
              <a:ext cx="528" cy="310"/>
            </a:xfrm>
            <a:custGeom>
              <a:avLst/>
              <a:gdLst>
                <a:gd name="T0" fmla="*/ 1328 w 347"/>
                <a:gd name="T1" fmla="*/ 0 h 390"/>
                <a:gd name="T2" fmla="*/ 2079 w 347"/>
                <a:gd name="T3" fmla="*/ 5 h 390"/>
                <a:gd name="T4" fmla="*/ 2600 w 347"/>
                <a:gd name="T5" fmla="*/ 18 h 390"/>
                <a:gd name="T6" fmla="*/ 2829 w 347"/>
                <a:gd name="T7" fmla="*/ 38 h 390"/>
                <a:gd name="T8" fmla="*/ 2660 w 347"/>
                <a:gd name="T9" fmla="*/ 72 h 390"/>
                <a:gd name="T10" fmla="*/ 2190 w 347"/>
                <a:gd name="T11" fmla="*/ 87 h 390"/>
                <a:gd name="T12" fmla="*/ 1910 w 347"/>
                <a:gd name="T13" fmla="*/ 102 h 390"/>
                <a:gd name="T14" fmla="*/ 1216 w 347"/>
                <a:gd name="T15" fmla="*/ 110 h 390"/>
                <a:gd name="T16" fmla="*/ 0 w 347"/>
                <a:gd name="T17" fmla="*/ 124 h 3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7"/>
                <a:gd name="T28" fmla="*/ 0 h 390"/>
                <a:gd name="T29" fmla="*/ 347 w 347"/>
                <a:gd name="T30" fmla="*/ 390 h 3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7" h="390">
                  <a:moveTo>
                    <a:pt x="163" y="0"/>
                  </a:moveTo>
                  <a:cubicBezTo>
                    <a:pt x="193" y="4"/>
                    <a:pt x="225" y="5"/>
                    <a:pt x="255" y="14"/>
                  </a:cubicBezTo>
                  <a:cubicBezTo>
                    <a:pt x="258" y="14"/>
                    <a:pt x="310" y="52"/>
                    <a:pt x="319" y="57"/>
                  </a:cubicBezTo>
                  <a:cubicBezTo>
                    <a:pt x="335" y="107"/>
                    <a:pt x="325" y="86"/>
                    <a:pt x="347" y="121"/>
                  </a:cubicBezTo>
                  <a:cubicBezTo>
                    <a:pt x="344" y="144"/>
                    <a:pt x="342" y="202"/>
                    <a:pt x="326" y="227"/>
                  </a:cubicBezTo>
                  <a:cubicBezTo>
                    <a:pt x="309" y="251"/>
                    <a:pt x="286" y="253"/>
                    <a:pt x="269" y="276"/>
                  </a:cubicBezTo>
                  <a:cubicBezTo>
                    <a:pt x="255" y="292"/>
                    <a:pt x="254" y="307"/>
                    <a:pt x="234" y="319"/>
                  </a:cubicBezTo>
                  <a:cubicBezTo>
                    <a:pt x="210" y="331"/>
                    <a:pt x="175" y="338"/>
                    <a:pt x="149" y="347"/>
                  </a:cubicBezTo>
                  <a:cubicBezTo>
                    <a:pt x="103" y="362"/>
                    <a:pt x="47" y="390"/>
                    <a:pt x="0" y="390"/>
                  </a:cubicBez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20483" name="Freeform 15"/>
          <p:cNvSpPr>
            <a:spLocks/>
          </p:cNvSpPr>
          <p:nvPr/>
        </p:nvSpPr>
        <p:spPr bwMode="auto">
          <a:xfrm>
            <a:off x="5507038" y="1890713"/>
            <a:ext cx="876300" cy="1254125"/>
          </a:xfrm>
          <a:custGeom>
            <a:avLst/>
            <a:gdLst>
              <a:gd name="T0" fmla="*/ 2147483647 w 552"/>
              <a:gd name="T1" fmla="*/ 2147483647 h 790"/>
              <a:gd name="T2" fmla="*/ 2147483647 w 552"/>
              <a:gd name="T3" fmla="*/ 2147483647 h 790"/>
              <a:gd name="T4" fmla="*/ 2147483647 w 552"/>
              <a:gd name="T5" fmla="*/ 2147483647 h 790"/>
              <a:gd name="T6" fmla="*/ 2147483647 w 552"/>
              <a:gd name="T7" fmla="*/ 2147483647 h 790"/>
              <a:gd name="T8" fmla="*/ 2147483647 w 552"/>
              <a:gd name="T9" fmla="*/ 2147483647 h 790"/>
              <a:gd name="T10" fmla="*/ 2147483647 w 552"/>
              <a:gd name="T11" fmla="*/ 2147483647 h 790"/>
              <a:gd name="T12" fmla="*/ 2147483647 w 552"/>
              <a:gd name="T13" fmla="*/ 2147483647 h 790"/>
              <a:gd name="T14" fmla="*/ 2147483647 w 552"/>
              <a:gd name="T15" fmla="*/ 2147483647 h 790"/>
              <a:gd name="T16" fmla="*/ 2147483647 w 552"/>
              <a:gd name="T17" fmla="*/ 2147483647 h 790"/>
              <a:gd name="T18" fmla="*/ 2147483647 w 552"/>
              <a:gd name="T19" fmla="*/ 2147483647 h 790"/>
              <a:gd name="T20" fmla="*/ 2147483647 w 552"/>
              <a:gd name="T21" fmla="*/ 2147483647 h 790"/>
              <a:gd name="T22" fmla="*/ 2147483647 w 552"/>
              <a:gd name="T23" fmla="*/ 2147483647 h 790"/>
              <a:gd name="T24" fmla="*/ 2147483647 w 552"/>
              <a:gd name="T25" fmla="*/ 2147483647 h 790"/>
              <a:gd name="T26" fmla="*/ 2147483647 w 552"/>
              <a:gd name="T27" fmla="*/ 2147483647 h 790"/>
              <a:gd name="T28" fmla="*/ 2147483647 w 552"/>
              <a:gd name="T29" fmla="*/ 2147483647 h 790"/>
              <a:gd name="T30" fmla="*/ 2147483647 w 552"/>
              <a:gd name="T31" fmla="*/ 2147483647 h 790"/>
              <a:gd name="T32" fmla="*/ 2147483647 w 552"/>
              <a:gd name="T33" fmla="*/ 2147483647 h 790"/>
              <a:gd name="T34" fmla="*/ 2147483647 w 552"/>
              <a:gd name="T35" fmla="*/ 2147483647 h 790"/>
              <a:gd name="T36" fmla="*/ 2147483647 w 552"/>
              <a:gd name="T37" fmla="*/ 2147483647 h 790"/>
              <a:gd name="T38" fmla="*/ 2147483647 w 552"/>
              <a:gd name="T39" fmla="*/ 2147483647 h 79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52"/>
              <a:gd name="T61" fmla="*/ 0 h 790"/>
              <a:gd name="T62" fmla="*/ 552 w 552"/>
              <a:gd name="T63" fmla="*/ 790 h 79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52" h="790">
                <a:moveTo>
                  <a:pt x="12" y="269"/>
                </a:moveTo>
                <a:cubicBezTo>
                  <a:pt x="15" y="238"/>
                  <a:pt x="6" y="200"/>
                  <a:pt x="26" y="177"/>
                </a:cubicBezTo>
                <a:cubicBezTo>
                  <a:pt x="39" y="160"/>
                  <a:pt x="91" y="125"/>
                  <a:pt x="111" y="113"/>
                </a:cubicBezTo>
                <a:cubicBezTo>
                  <a:pt x="141" y="69"/>
                  <a:pt x="163" y="24"/>
                  <a:pt x="217" y="7"/>
                </a:cubicBezTo>
                <a:cubicBezTo>
                  <a:pt x="269" y="9"/>
                  <a:pt x="325" y="0"/>
                  <a:pt x="373" y="21"/>
                </a:cubicBezTo>
                <a:cubicBezTo>
                  <a:pt x="394" y="30"/>
                  <a:pt x="437" y="49"/>
                  <a:pt x="437" y="49"/>
                </a:cubicBezTo>
                <a:cubicBezTo>
                  <a:pt x="458" y="72"/>
                  <a:pt x="455" y="102"/>
                  <a:pt x="472" y="127"/>
                </a:cubicBezTo>
                <a:cubicBezTo>
                  <a:pt x="485" y="147"/>
                  <a:pt x="500" y="174"/>
                  <a:pt x="508" y="198"/>
                </a:cubicBezTo>
                <a:cubicBezTo>
                  <a:pt x="514" y="216"/>
                  <a:pt x="522" y="255"/>
                  <a:pt x="522" y="255"/>
                </a:cubicBezTo>
                <a:cubicBezTo>
                  <a:pt x="519" y="348"/>
                  <a:pt x="552" y="526"/>
                  <a:pt x="451" y="594"/>
                </a:cubicBezTo>
                <a:cubicBezTo>
                  <a:pt x="417" y="645"/>
                  <a:pt x="435" y="624"/>
                  <a:pt x="402" y="658"/>
                </a:cubicBezTo>
                <a:cubicBezTo>
                  <a:pt x="379" y="717"/>
                  <a:pt x="337" y="758"/>
                  <a:pt x="274" y="771"/>
                </a:cubicBezTo>
                <a:cubicBezTo>
                  <a:pt x="267" y="776"/>
                  <a:pt x="261" y="785"/>
                  <a:pt x="253" y="786"/>
                </a:cubicBezTo>
                <a:cubicBezTo>
                  <a:pt x="226" y="788"/>
                  <a:pt x="198" y="790"/>
                  <a:pt x="175" y="779"/>
                </a:cubicBezTo>
                <a:cubicBezTo>
                  <a:pt x="153" y="768"/>
                  <a:pt x="129" y="698"/>
                  <a:pt x="118" y="679"/>
                </a:cubicBezTo>
                <a:cubicBezTo>
                  <a:pt x="109" y="664"/>
                  <a:pt x="99" y="651"/>
                  <a:pt x="90" y="637"/>
                </a:cubicBezTo>
                <a:cubicBezTo>
                  <a:pt x="85" y="630"/>
                  <a:pt x="76" y="616"/>
                  <a:pt x="76" y="616"/>
                </a:cubicBezTo>
                <a:cubicBezTo>
                  <a:pt x="64" y="579"/>
                  <a:pt x="54" y="537"/>
                  <a:pt x="40" y="502"/>
                </a:cubicBezTo>
                <a:cubicBezTo>
                  <a:pt x="0" y="408"/>
                  <a:pt x="20" y="479"/>
                  <a:pt x="5" y="418"/>
                </a:cubicBezTo>
                <a:cubicBezTo>
                  <a:pt x="21" y="350"/>
                  <a:pt x="12" y="398"/>
                  <a:pt x="12" y="269"/>
                </a:cubicBezTo>
                <a:close/>
              </a:path>
            </a:pathLst>
          </a:cu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84" name="Freeform 16"/>
          <p:cNvSpPr>
            <a:spLocks/>
          </p:cNvSpPr>
          <p:nvPr/>
        </p:nvSpPr>
        <p:spPr bwMode="auto">
          <a:xfrm>
            <a:off x="6934200" y="2133600"/>
            <a:ext cx="533400" cy="838200"/>
          </a:xfrm>
          <a:custGeom>
            <a:avLst/>
            <a:gdLst>
              <a:gd name="T0" fmla="*/ 2147483647 w 552"/>
              <a:gd name="T1" fmla="*/ 2147483647 h 790"/>
              <a:gd name="T2" fmla="*/ 2147483647 w 552"/>
              <a:gd name="T3" fmla="*/ 2147483647 h 790"/>
              <a:gd name="T4" fmla="*/ 2147483647 w 552"/>
              <a:gd name="T5" fmla="*/ 2147483647 h 790"/>
              <a:gd name="T6" fmla="*/ 2147483647 w 552"/>
              <a:gd name="T7" fmla="*/ 2147483647 h 790"/>
              <a:gd name="T8" fmla="*/ 2147483647 w 552"/>
              <a:gd name="T9" fmla="*/ 2147483647 h 790"/>
              <a:gd name="T10" fmla="*/ 2147483647 w 552"/>
              <a:gd name="T11" fmla="*/ 2147483647 h 790"/>
              <a:gd name="T12" fmla="*/ 2147483647 w 552"/>
              <a:gd name="T13" fmla="*/ 2147483647 h 790"/>
              <a:gd name="T14" fmla="*/ 2147483647 w 552"/>
              <a:gd name="T15" fmla="*/ 2147483647 h 790"/>
              <a:gd name="T16" fmla="*/ 2147483647 w 552"/>
              <a:gd name="T17" fmla="*/ 2147483647 h 790"/>
              <a:gd name="T18" fmla="*/ 2147483647 w 552"/>
              <a:gd name="T19" fmla="*/ 2147483647 h 790"/>
              <a:gd name="T20" fmla="*/ 2147483647 w 552"/>
              <a:gd name="T21" fmla="*/ 2147483647 h 790"/>
              <a:gd name="T22" fmla="*/ 2147483647 w 552"/>
              <a:gd name="T23" fmla="*/ 2147483647 h 790"/>
              <a:gd name="T24" fmla="*/ 2147483647 w 552"/>
              <a:gd name="T25" fmla="*/ 2147483647 h 790"/>
              <a:gd name="T26" fmla="*/ 2147483647 w 552"/>
              <a:gd name="T27" fmla="*/ 2147483647 h 790"/>
              <a:gd name="T28" fmla="*/ 2147483647 w 552"/>
              <a:gd name="T29" fmla="*/ 2147483647 h 790"/>
              <a:gd name="T30" fmla="*/ 2147483647 w 552"/>
              <a:gd name="T31" fmla="*/ 2147483647 h 790"/>
              <a:gd name="T32" fmla="*/ 2147483647 w 552"/>
              <a:gd name="T33" fmla="*/ 2147483647 h 790"/>
              <a:gd name="T34" fmla="*/ 2147483647 w 552"/>
              <a:gd name="T35" fmla="*/ 2147483647 h 790"/>
              <a:gd name="T36" fmla="*/ 2147483647 w 552"/>
              <a:gd name="T37" fmla="*/ 2147483647 h 790"/>
              <a:gd name="T38" fmla="*/ 2147483647 w 552"/>
              <a:gd name="T39" fmla="*/ 2147483647 h 79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552"/>
              <a:gd name="T61" fmla="*/ 0 h 790"/>
              <a:gd name="T62" fmla="*/ 552 w 552"/>
              <a:gd name="T63" fmla="*/ 790 h 79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552" h="790">
                <a:moveTo>
                  <a:pt x="12" y="269"/>
                </a:moveTo>
                <a:cubicBezTo>
                  <a:pt x="15" y="238"/>
                  <a:pt x="6" y="200"/>
                  <a:pt x="26" y="177"/>
                </a:cubicBezTo>
                <a:cubicBezTo>
                  <a:pt x="39" y="160"/>
                  <a:pt x="91" y="125"/>
                  <a:pt x="111" y="113"/>
                </a:cubicBezTo>
                <a:cubicBezTo>
                  <a:pt x="141" y="69"/>
                  <a:pt x="163" y="24"/>
                  <a:pt x="217" y="7"/>
                </a:cubicBezTo>
                <a:cubicBezTo>
                  <a:pt x="269" y="9"/>
                  <a:pt x="325" y="0"/>
                  <a:pt x="373" y="21"/>
                </a:cubicBezTo>
                <a:cubicBezTo>
                  <a:pt x="394" y="30"/>
                  <a:pt x="437" y="49"/>
                  <a:pt x="437" y="49"/>
                </a:cubicBezTo>
                <a:cubicBezTo>
                  <a:pt x="458" y="72"/>
                  <a:pt x="455" y="102"/>
                  <a:pt x="472" y="127"/>
                </a:cubicBezTo>
                <a:cubicBezTo>
                  <a:pt x="485" y="147"/>
                  <a:pt x="500" y="174"/>
                  <a:pt x="508" y="198"/>
                </a:cubicBezTo>
                <a:cubicBezTo>
                  <a:pt x="514" y="216"/>
                  <a:pt x="522" y="255"/>
                  <a:pt x="522" y="255"/>
                </a:cubicBezTo>
                <a:cubicBezTo>
                  <a:pt x="519" y="348"/>
                  <a:pt x="552" y="526"/>
                  <a:pt x="451" y="594"/>
                </a:cubicBezTo>
                <a:cubicBezTo>
                  <a:pt x="417" y="645"/>
                  <a:pt x="435" y="624"/>
                  <a:pt x="402" y="658"/>
                </a:cubicBezTo>
                <a:cubicBezTo>
                  <a:pt x="379" y="717"/>
                  <a:pt x="337" y="758"/>
                  <a:pt x="274" y="771"/>
                </a:cubicBezTo>
                <a:cubicBezTo>
                  <a:pt x="267" y="776"/>
                  <a:pt x="261" y="785"/>
                  <a:pt x="253" y="786"/>
                </a:cubicBezTo>
                <a:cubicBezTo>
                  <a:pt x="226" y="788"/>
                  <a:pt x="198" y="790"/>
                  <a:pt x="175" y="779"/>
                </a:cubicBezTo>
                <a:cubicBezTo>
                  <a:pt x="153" y="768"/>
                  <a:pt x="129" y="698"/>
                  <a:pt x="118" y="679"/>
                </a:cubicBezTo>
                <a:cubicBezTo>
                  <a:pt x="109" y="664"/>
                  <a:pt x="99" y="651"/>
                  <a:pt x="90" y="637"/>
                </a:cubicBezTo>
                <a:cubicBezTo>
                  <a:pt x="85" y="630"/>
                  <a:pt x="76" y="616"/>
                  <a:pt x="76" y="616"/>
                </a:cubicBezTo>
                <a:cubicBezTo>
                  <a:pt x="64" y="579"/>
                  <a:pt x="54" y="537"/>
                  <a:pt x="40" y="502"/>
                </a:cubicBezTo>
                <a:cubicBezTo>
                  <a:pt x="0" y="408"/>
                  <a:pt x="20" y="479"/>
                  <a:pt x="5" y="418"/>
                </a:cubicBezTo>
                <a:cubicBezTo>
                  <a:pt x="21" y="350"/>
                  <a:pt x="12" y="398"/>
                  <a:pt x="12" y="269"/>
                </a:cubicBezTo>
                <a:close/>
              </a:path>
            </a:pathLst>
          </a:cu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485" name="Text Box 17"/>
          <p:cNvSpPr txBox="1">
            <a:spLocks noChangeArrowheads="1"/>
          </p:cNvSpPr>
          <p:nvPr/>
        </p:nvSpPr>
        <p:spPr bwMode="auto">
          <a:xfrm>
            <a:off x="2438400" y="3810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  <a:latin typeface="Calibri" pitchFamily="34" charset="0"/>
              </a:rPr>
              <a:t>STRING THEORY PICTURE</a:t>
            </a:r>
          </a:p>
        </p:txBody>
      </p:sp>
      <p:sp>
        <p:nvSpPr>
          <p:cNvPr id="20486" name="Text Box 18"/>
          <p:cNvSpPr txBox="1">
            <a:spLocks noChangeArrowheads="1"/>
          </p:cNvSpPr>
          <p:nvPr/>
        </p:nvSpPr>
        <p:spPr bwMode="auto">
          <a:xfrm>
            <a:off x="2514600" y="4114800"/>
            <a:ext cx="1200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300"/>
                </a:solidFill>
                <a:latin typeface="Calibri" pitchFamily="34" charset="0"/>
              </a:rPr>
              <a:t>open </a:t>
            </a:r>
          </a:p>
          <a:p>
            <a:r>
              <a:rPr lang="en-US" b="1">
                <a:solidFill>
                  <a:srgbClr val="006300"/>
                </a:solidFill>
                <a:latin typeface="Calibri" pitchFamily="34" charset="0"/>
              </a:rPr>
              <a:t>strings</a:t>
            </a:r>
          </a:p>
        </p:txBody>
      </p:sp>
      <p:sp>
        <p:nvSpPr>
          <p:cNvPr id="20487" name="Text Box 19"/>
          <p:cNvSpPr txBox="1">
            <a:spLocks noChangeArrowheads="1"/>
          </p:cNvSpPr>
          <p:nvPr/>
        </p:nvSpPr>
        <p:spPr bwMode="auto">
          <a:xfrm>
            <a:off x="5943600" y="3886200"/>
            <a:ext cx="1235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300"/>
                </a:solidFill>
                <a:latin typeface="Calibri" pitchFamily="34" charset="0"/>
              </a:rPr>
              <a:t>closed </a:t>
            </a:r>
          </a:p>
          <a:p>
            <a:r>
              <a:rPr lang="en-US" b="1">
                <a:solidFill>
                  <a:srgbClr val="006300"/>
                </a:solidFill>
                <a:latin typeface="Calibri" pitchFamily="34" charset="0"/>
              </a:rPr>
              <a:t>strings</a:t>
            </a:r>
          </a:p>
        </p:txBody>
      </p:sp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2971800" y="5486400"/>
            <a:ext cx="1489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300"/>
                </a:solidFill>
                <a:latin typeface="Calibri" pitchFamily="34" charset="0"/>
              </a:rPr>
              <a:t>ordinary </a:t>
            </a:r>
          </a:p>
          <a:p>
            <a:r>
              <a:rPr lang="en-US" b="1">
                <a:solidFill>
                  <a:srgbClr val="006300"/>
                </a:solidFill>
                <a:latin typeface="Calibri" pitchFamily="34" charset="0"/>
              </a:rPr>
              <a:t>particles</a:t>
            </a:r>
          </a:p>
        </p:txBody>
      </p:sp>
      <p:sp>
        <p:nvSpPr>
          <p:cNvPr id="20489" name="Text Box 21"/>
          <p:cNvSpPr txBox="1">
            <a:spLocks noChangeArrowheads="1"/>
          </p:cNvSpPr>
          <p:nvPr/>
        </p:nvSpPr>
        <p:spPr bwMode="auto">
          <a:xfrm>
            <a:off x="6019800" y="5486400"/>
            <a:ext cx="118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300"/>
                </a:solidFill>
                <a:latin typeface="Calibri" pitchFamily="34" charset="0"/>
              </a:rPr>
              <a:t>gravity</a:t>
            </a:r>
          </a:p>
        </p:txBody>
      </p:sp>
      <p:sp>
        <p:nvSpPr>
          <p:cNvPr id="20490" name="Line 24"/>
          <p:cNvSpPr>
            <a:spLocks noChangeShapeType="1"/>
          </p:cNvSpPr>
          <p:nvPr/>
        </p:nvSpPr>
        <p:spPr bwMode="auto">
          <a:xfrm flipH="1" flipV="1">
            <a:off x="2590800" y="3581400"/>
            <a:ext cx="457200" cy="533400"/>
          </a:xfrm>
          <a:prstGeom prst="line">
            <a:avLst/>
          </a:prstGeom>
          <a:noFill/>
          <a:ln w="38100">
            <a:solidFill>
              <a:srgbClr val="006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Line 25"/>
          <p:cNvSpPr>
            <a:spLocks noChangeShapeType="1"/>
          </p:cNvSpPr>
          <p:nvPr/>
        </p:nvSpPr>
        <p:spPr bwMode="auto">
          <a:xfrm>
            <a:off x="3505200" y="4953000"/>
            <a:ext cx="0" cy="533400"/>
          </a:xfrm>
          <a:prstGeom prst="line">
            <a:avLst/>
          </a:prstGeom>
          <a:noFill/>
          <a:ln w="38100">
            <a:solidFill>
              <a:srgbClr val="006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Line 26"/>
          <p:cNvSpPr>
            <a:spLocks noChangeShapeType="1"/>
          </p:cNvSpPr>
          <p:nvPr/>
        </p:nvSpPr>
        <p:spPr bwMode="auto">
          <a:xfrm flipH="1" flipV="1">
            <a:off x="6400800" y="3200400"/>
            <a:ext cx="152400" cy="609600"/>
          </a:xfrm>
          <a:prstGeom prst="line">
            <a:avLst/>
          </a:prstGeom>
          <a:noFill/>
          <a:ln w="38100">
            <a:solidFill>
              <a:srgbClr val="006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Line 27"/>
          <p:cNvSpPr>
            <a:spLocks noChangeShapeType="1"/>
          </p:cNvSpPr>
          <p:nvPr/>
        </p:nvSpPr>
        <p:spPr bwMode="auto">
          <a:xfrm>
            <a:off x="6553200" y="4724400"/>
            <a:ext cx="0" cy="762000"/>
          </a:xfrm>
          <a:prstGeom prst="line">
            <a:avLst/>
          </a:prstGeom>
          <a:noFill/>
          <a:ln w="38100">
            <a:solidFill>
              <a:srgbClr val="006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1508" name="Picture 4" descr="gia-string-frame-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514350"/>
            <a:ext cx="75438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2532" name="Picture 4" descr="gia-string-frame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514350"/>
            <a:ext cx="75438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3556" name="Picture 4" descr="gia-string-frame-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514350"/>
            <a:ext cx="75438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026" descr="BILLI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8" y="681038"/>
            <a:ext cx="7629525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65076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</a:p>
          <a:p>
            <a:r>
              <a:rPr lang="en-US" sz="2400" dirty="0" smtClean="0"/>
              <a:t> Without gravity one could have said that the problem </a:t>
            </a:r>
          </a:p>
          <a:p>
            <a:r>
              <a:rPr lang="en-US" sz="2400" dirty="0" smtClean="0"/>
              <a:t>is not so severe:  After all, the theory must have a scale and it </a:t>
            </a:r>
          </a:p>
          <a:p>
            <a:r>
              <a:rPr lang="en-US" sz="2400" dirty="0" smtClean="0"/>
              <a:t> happens to be around 100GeV.  </a:t>
            </a:r>
          </a:p>
          <a:p>
            <a:endParaRPr lang="en-US" sz="2400" dirty="0" smtClean="0"/>
          </a:p>
          <a:p>
            <a:r>
              <a:rPr lang="en-US" sz="2400" dirty="0" smtClean="0"/>
              <a:t>  But with gravity there is a very little flexibility.  </a:t>
            </a:r>
          </a:p>
          <a:p>
            <a:endParaRPr lang="en-US" sz="2400" dirty="0" smtClean="0"/>
          </a:p>
          <a:p>
            <a:r>
              <a:rPr lang="en-US" sz="2400" dirty="0" smtClean="0"/>
              <a:t>  In Einstein’s gravity  </a:t>
            </a:r>
            <a:r>
              <a:rPr lang="en-US" sz="2400" dirty="0" smtClean="0">
                <a:solidFill>
                  <a:srgbClr val="C00000"/>
                </a:solidFill>
              </a:rPr>
              <a:t>M</a:t>
            </a:r>
            <a:r>
              <a:rPr lang="en-US" sz="2400" baseline="-30000" dirty="0" smtClean="0">
                <a:solidFill>
                  <a:srgbClr val="C00000"/>
                </a:solidFill>
              </a:rPr>
              <a:t>P</a:t>
            </a:r>
            <a:r>
              <a:rPr lang="en-US" sz="2400" dirty="0" smtClean="0"/>
              <a:t> is the scale where gravitational  </a:t>
            </a:r>
          </a:p>
          <a:p>
            <a:r>
              <a:rPr lang="en-US" sz="2400" dirty="0" smtClean="0"/>
              <a:t>interactions  of elementary particles become strong.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In any sensible theory of gravity,  which  at large distances </a:t>
            </a:r>
          </a:p>
          <a:p>
            <a:r>
              <a:rPr lang="en-US" sz="2400" dirty="0" smtClean="0"/>
              <a:t>reduces to Einstein’s  GR, a point-like elementary  particle  </a:t>
            </a:r>
          </a:p>
          <a:p>
            <a:r>
              <a:rPr lang="en-US" sz="2400" dirty="0" smtClean="0"/>
              <a:t>heavier than </a:t>
            </a:r>
            <a:r>
              <a:rPr lang="en-US" sz="2400" dirty="0" smtClean="0">
                <a:solidFill>
                  <a:srgbClr val="C00000"/>
                </a:solidFill>
              </a:rPr>
              <a:t>M</a:t>
            </a:r>
            <a:r>
              <a:rPr lang="en-US" sz="2400" baseline="-30000" dirty="0" smtClean="0">
                <a:solidFill>
                  <a:srgbClr val="C00000"/>
                </a:solidFill>
              </a:rPr>
              <a:t>P</a:t>
            </a:r>
            <a:r>
              <a:rPr lang="en-US" sz="2400" dirty="0" smtClean="0"/>
              <a:t> makes no sense. </a:t>
            </a:r>
          </a:p>
          <a:p>
            <a:r>
              <a:rPr lang="en-US" sz="2400" dirty="0" smtClean="0"/>
              <a:t>  </a:t>
            </a:r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5060" name="Picture 1028" descr="Gia-string-split-back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514350"/>
            <a:ext cx="75438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6083" name="Picture 1027" descr="Gia-string-split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9763" y="1981200"/>
            <a:ext cx="5324475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33400"/>
            <a:ext cx="717375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 physics resonates  with  some old ideas about the origin of the </a:t>
            </a:r>
          </a:p>
          <a:p>
            <a:r>
              <a:rPr lang="en-US" dirty="0" smtClean="0"/>
              <a:t> quark  masses  and mixing  CKM  mixing angles: </a:t>
            </a:r>
          </a:p>
          <a:p>
            <a:endParaRPr lang="en-US" dirty="0" smtClean="0"/>
          </a:p>
          <a:p>
            <a:r>
              <a:rPr lang="en-US" dirty="0" smtClean="0"/>
              <a:t>    Nearest  neighbor  mixing  idea</a:t>
            </a:r>
          </a:p>
          <a:p>
            <a:r>
              <a:rPr lang="en-US" smtClean="0">
                <a:solidFill>
                  <a:srgbClr val="C00000"/>
                </a:solidFill>
              </a:rPr>
              <a:t>                                                               </a:t>
            </a:r>
            <a:r>
              <a:rPr lang="en-US" dirty="0" err="1" smtClean="0">
                <a:solidFill>
                  <a:srgbClr val="C00000"/>
                </a:solidFill>
              </a:rPr>
              <a:t>Fritzsch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133600" y="2362200"/>
          <a:ext cx="4038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  <a:gridCol w="1346200"/>
              </a:tblGrid>
              <a:tr h="114742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</a:t>
                      </a:r>
                    </a:p>
                    <a:p>
                      <a:r>
                        <a:rPr lang="en-US" dirty="0" smtClean="0"/>
                        <a:t>         </a:t>
                      </a:r>
                      <a:r>
                        <a:rPr lang="en-US" sz="3200" dirty="0" smtClean="0"/>
                        <a:t>b</a:t>
                      </a:r>
                      <a:r>
                        <a:rPr lang="en-US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04000">
                <a:tc>
                  <a:txBody>
                    <a:bodyPr/>
                    <a:lstStyle/>
                    <a:p>
                      <a:r>
                        <a:rPr lang="en-US" dirty="0" smtClean="0"/>
                        <a:t>  </a:t>
                      </a:r>
                    </a:p>
                    <a:p>
                      <a:r>
                        <a:rPr lang="en-US" dirty="0" smtClean="0"/>
                        <a:t>           </a:t>
                      </a:r>
                      <a:r>
                        <a:rPr lang="en-US" sz="3200" dirty="0" smtClean="0"/>
                        <a:t>b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</a:t>
                      </a:r>
                    </a:p>
                    <a:p>
                      <a:r>
                        <a:rPr lang="en-US" sz="3200" dirty="0" smtClean="0"/>
                        <a:t>    a</a:t>
                      </a:r>
                      <a:endParaRPr lang="en-US" sz="3200" dirty="0"/>
                    </a:p>
                  </a:txBody>
                  <a:tcPr/>
                </a:tc>
              </a:tr>
              <a:tr h="11537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</a:t>
                      </a:r>
                      <a:r>
                        <a:rPr lang="en-US" sz="3200" dirty="0" smtClean="0"/>
                        <a:t>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</a:t>
                      </a:r>
                    </a:p>
                    <a:p>
                      <a:r>
                        <a:rPr lang="en-US" sz="3200" baseline="0" dirty="0" smtClean="0"/>
                        <a:t>    </a:t>
                      </a:r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2686"/>
            <a:ext cx="84582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hierarchy of Quark and Lepton masses may be explained  by separation of Standard Model families in extra dimensions. </a:t>
            </a:r>
          </a:p>
          <a:p>
            <a:endParaRPr lang="en-US" dirty="0" smtClean="0"/>
          </a:p>
          <a:p>
            <a:r>
              <a:rPr lang="en-US" dirty="0" smtClean="0"/>
              <a:t>  The hierarchy of masses then can originate from:</a:t>
            </a:r>
          </a:p>
          <a:p>
            <a:endParaRPr lang="en-US" dirty="0" smtClean="0"/>
          </a:p>
          <a:p>
            <a:r>
              <a:rPr lang="en-US" dirty="0" smtClean="0"/>
              <a:t>1)  A small overlap of the left and right handed wave functions  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Arkani-Hamed</a:t>
            </a:r>
            <a:r>
              <a:rPr lang="en-US" dirty="0" smtClean="0">
                <a:solidFill>
                  <a:srgbClr val="FF0000"/>
                </a:solidFill>
              </a:rPr>
              <a:t>, Schmaltz  `99) , </a:t>
            </a:r>
          </a:p>
          <a:p>
            <a:endParaRPr lang="en-US" dirty="0" smtClean="0"/>
          </a:p>
          <a:p>
            <a:r>
              <a:rPr lang="en-US" dirty="0" smtClean="0"/>
              <a:t>  or </a:t>
            </a:r>
          </a:p>
          <a:p>
            <a:endParaRPr lang="en-US" dirty="0" smtClean="0"/>
          </a:p>
          <a:p>
            <a:pPr marL="342900" indent="-342900">
              <a:buAutoNum type="arabicParenR" startAt="2"/>
            </a:pPr>
            <a:r>
              <a:rPr lang="en-US" dirty="0" smtClean="0"/>
              <a:t> localization of different families  at  different distances from the ``Higgs </a:t>
            </a:r>
            <a:r>
              <a:rPr lang="en-US" dirty="0" err="1" smtClean="0"/>
              <a:t>brane</a:t>
            </a:r>
            <a:r>
              <a:rPr lang="en-US" dirty="0" smtClean="0"/>
              <a:t>’’   </a:t>
            </a:r>
            <a:r>
              <a:rPr lang="en-US" dirty="0" smtClean="0">
                <a:solidFill>
                  <a:srgbClr val="FF0000"/>
                </a:solidFill>
              </a:rPr>
              <a:t>(G.D., </a:t>
            </a:r>
            <a:r>
              <a:rPr lang="en-US" dirty="0" err="1" smtClean="0">
                <a:solidFill>
                  <a:srgbClr val="FF0000"/>
                </a:solidFill>
              </a:rPr>
              <a:t>Shifman</a:t>
            </a:r>
            <a:r>
              <a:rPr lang="en-US" dirty="0" smtClean="0">
                <a:solidFill>
                  <a:srgbClr val="FF0000"/>
                </a:solidFill>
              </a:rPr>
              <a:t> `00)</a:t>
            </a:r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 </a:t>
            </a:r>
          </a:p>
          <a:p>
            <a:pPr marL="342900" indent="-342900">
              <a:buAutoNum type="arabicParenR" startAt="2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33400" y="5638800"/>
            <a:ext cx="8077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-190500" y="4914900"/>
            <a:ext cx="1447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2752" y="4118864"/>
            <a:ext cx="7376160" cy="1538224"/>
          </a:xfrm>
          <a:custGeom>
            <a:avLst/>
            <a:gdLst>
              <a:gd name="connsiteX0" fmla="*/ 0 w 7376160"/>
              <a:gd name="connsiteY0" fmla="*/ 1538224 h 1538224"/>
              <a:gd name="connsiteX1" fmla="*/ 1194816 w 7376160"/>
              <a:gd name="connsiteY1" fmla="*/ 818896 h 1538224"/>
              <a:gd name="connsiteX2" fmla="*/ 1914144 w 7376160"/>
              <a:gd name="connsiteY2" fmla="*/ 2032 h 1538224"/>
              <a:gd name="connsiteX3" fmla="*/ 2950464 w 7376160"/>
              <a:gd name="connsiteY3" fmla="*/ 831088 h 1538224"/>
              <a:gd name="connsiteX4" fmla="*/ 7376160 w 7376160"/>
              <a:gd name="connsiteY4" fmla="*/ 1477264 h 1538224"/>
              <a:gd name="connsiteX5" fmla="*/ 7376160 w 7376160"/>
              <a:gd name="connsiteY5" fmla="*/ 1477264 h 1538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76160" h="1538224">
                <a:moveTo>
                  <a:pt x="0" y="1538224"/>
                </a:moveTo>
                <a:cubicBezTo>
                  <a:pt x="437896" y="1306576"/>
                  <a:pt x="875792" y="1074928"/>
                  <a:pt x="1194816" y="818896"/>
                </a:cubicBezTo>
                <a:cubicBezTo>
                  <a:pt x="1513840" y="562864"/>
                  <a:pt x="1621536" y="0"/>
                  <a:pt x="1914144" y="2032"/>
                </a:cubicBezTo>
                <a:cubicBezTo>
                  <a:pt x="2206752" y="4064"/>
                  <a:pt x="2040128" y="585216"/>
                  <a:pt x="2950464" y="831088"/>
                </a:cubicBezTo>
                <a:cubicBezTo>
                  <a:pt x="3860800" y="1076960"/>
                  <a:pt x="7376160" y="1477264"/>
                  <a:pt x="7376160" y="1477264"/>
                </a:cubicBezTo>
                <a:lnTo>
                  <a:pt x="7376160" y="1477264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926080" y="4100576"/>
            <a:ext cx="731520" cy="1556512"/>
          </a:xfrm>
          <a:custGeom>
            <a:avLst/>
            <a:gdLst>
              <a:gd name="connsiteX0" fmla="*/ 0 w 731520"/>
              <a:gd name="connsiteY0" fmla="*/ 1556512 h 1556512"/>
              <a:gd name="connsiteX1" fmla="*/ 268224 w 731520"/>
              <a:gd name="connsiteY1" fmla="*/ 885952 h 1556512"/>
              <a:gd name="connsiteX2" fmla="*/ 426720 w 731520"/>
              <a:gd name="connsiteY2" fmla="*/ 8128 h 1556512"/>
              <a:gd name="connsiteX3" fmla="*/ 524256 w 731520"/>
              <a:gd name="connsiteY3" fmla="*/ 934720 h 1556512"/>
              <a:gd name="connsiteX4" fmla="*/ 731520 w 731520"/>
              <a:gd name="connsiteY4" fmla="*/ 1532128 h 1556512"/>
              <a:gd name="connsiteX5" fmla="*/ 731520 w 731520"/>
              <a:gd name="connsiteY5" fmla="*/ 1532128 h 1556512"/>
              <a:gd name="connsiteX6" fmla="*/ 731520 w 731520"/>
              <a:gd name="connsiteY6" fmla="*/ 1532128 h 155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1520" h="1556512">
                <a:moveTo>
                  <a:pt x="0" y="1556512"/>
                </a:moveTo>
                <a:cubicBezTo>
                  <a:pt x="98552" y="1350264"/>
                  <a:pt x="197104" y="1144016"/>
                  <a:pt x="268224" y="885952"/>
                </a:cubicBezTo>
                <a:cubicBezTo>
                  <a:pt x="339344" y="627888"/>
                  <a:pt x="384048" y="0"/>
                  <a:pt x="426720" y="8128"/>
                </a:cubicBezTo>
                <a:cubicBezTo>
                  <a:pt x="469392" y="16256"/>
                  <a:pt x="473456" y="680720"/>
                  <a:pt x="524256" y="934720"/>
                </a:cubicBezTo>
                <a:cubicBezTo>
                  <a:pt x="575056" y="1188720"/>
                  <a:pt x="731520" y="1532128"/>
                  <a:pt x="731520" y="1532128"/>
                </a:cubicBezTo>
                <a:lnTo>
                  <a:pt x="731520" y="1532128"/>
                </a:lnTo>
                <a:lnTo>
                  <a:pt x="731520" y="1532128"/>
                </a:lnTo>
              </a:path>
            </a:pathLst>
          </a:cu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438144" y="4082288"/>
            <a:ext cx="682752" cy="1599184"/>
          </a:xfrm>
          <a:custGeom>
            <a:avLst/>
            <a:gdLst>
              <a:gd name="connsiteX0" fmla="*/ 0 w 682752"/>
              <a:gd name="connsiteY0" fmla="*/ 1550416 h 1599184"/>
              <a:gd name="connsiteX1" fmla="*/ 256032 w 682752"/>
              <a:gd name="connsiteY1" fmla="*/ 684784 h 1599184"/>
              <a:gd name="connsiteX2" fmla="*/ 365760 w 682752"/>
              <a:gd name="connsiteY2" fmla="*/ 50800 h 1599184"/>
              <a:gd name="connsiteX3" fmla="*/ 512064 w 682752"/>
              <a:gd name="connsiteY3" fmla="*/ 989584 h 1599184"/>
              <a:gd name="connsiteX4" fmla="*/ 682752 w 682752"/>
              <a:gd name="connsiteY4" fmla="*/ 1599184 h 1599184"/>
              <a:gd name="connsiteX5" fmla="*/ 682752 w 682752"/>
              <a:gd name="connsiteY5" fmla="*/ 1599184 h 159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2752" h="1599184">
                <a:moveTo>
                  <a:pt x="0" y="1550416"/>
                </a:moveTo>
                <a:cubicBezTo>
                  <a:pt x="97536" y="1242568"/>
                  <a:pt x="195072" y="934720"/>
                  <a:pt x="256032" y="684784"/>
                </a:cubicBezTo>
                <a:cubicBezTo>
                  <a:pt x="316992" y="434848"/>
                  <a:pt x="323088" y="0"/>
                  <a:pt x="365760" y="50800"/>
                </a:cubicBezTo>
                <a:cubicBezTo>
                  <a:pt x="408432" y="101600"/>
                  <a:pt x="459232" y="731520"/>
                  <a:pt x="512064" y="989584"/>
                </a:cubicBezTo>
                <a:cubicBezTo>
                  <a:pt x="564896" y="1247648"/>
                  <a:pt x="682752" y="1599184"/>
                  <a:pt x="682752" y="1599184"/>
                </a:cubicBezTo>
                <a:lnTo>
                  <a:pt x="682752" y="1599184"/>
                </a:lnTo>
              </a:path>
            </a:pathLst>
          </a:cu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3938016" y="4131056"/>
            <a:ext cx="853440" cy="1526032"/>
          </a:xfrm>
          <a:custGeom>
            <a:avLst/>
            <a:gdLst>
              <a:gd name="connsiteX0" fmla="*/ 0 w 853440"/>
              <a:gd name="connsiteY0" fmla="*/ 1513840 h 1526032"/>
              <a:gd name="connsiteX1" fmla="*/ 390144 w 853440"/>
              <a:gd name="connsiteY1" fmla="*/ 709168 h 1526032"/>
              <a:gd name="connsiteX2" fmla="*/ 524256 w 853440"/>
              <a:gd name="connsiteY2" fmla="*/ 14224 h 1526032"/>
              <a:gd name="connsiteX3" fmla="*/ 670560 w 853440"/>
              <a:gd name="connsiteY3" fmla="*/ 794512 h 1526032"/>
              <a:gd name="connsiteX4" fmla="*/ 853440 w 853440"/>
              <a:gd name="connsiteY4" fmla="*/ 1526032 h 1526032"/>
              <a:gd name="connsiteX5" fmla="*/ 853440 w 853440"/>
              <a:gd name="connsiteY5" fmla="*/ 1526032 h 152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3440" h="1526032">
                <a:moveTo>
                  <a:pt x="0" y="1513840"/>
                </a:moveTo>
                <a:cubicBezTo>
                  <a:pt x="151384" y="1236472"/>
                  <a:pt x="302768" y="959104"/>
                  <a:pt x="390144" y="709168"/>
                </a:cubicBezTo>
                <a:cubicBezTo>
                  <a:pt x="477520" y="459232"/>
                  <a:pt x="477520" y="0"/>
                  <a:pt x="524256" y="14224"/>
                </a:cubicBezTo>
                <a:cubicBezTo>
                  <a:pt x="570992" y="28448"/>
                  <a:pt x="615696" y="542544"/>
                  <a:pt x="670560" y="794512"/>
                </a:cubicBezTo>
                <a:cubicBezTo>
                  <a:pt x="725424" y="1046480"/>
                  <a:pt x="853440" y="1526032"/>
                  <a:pt x="853440" y="1526032"/>
                </a:cubicBezTo>
                <a:lnTo>
                  <a:pt x="853440" y="1526032"/>
                </a:lnTo>
              </a:path>
            </a:pathLst>
          </a:cu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19800" y="4267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Higgs  VEV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6172200" y="4876800"/>
            <a:ext cx="457200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239000" y="5715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Extra  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743200" y="6248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Families  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3543300" y="5981700"/>
            <a:ext cx="381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04800"/>
            <a:ext cx="8382000" cy="6186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/>
              <a:t>                            </a:t>
            </a:r>
            <a:r>
              <a:rPr lang="en-US" sz="2400" dirty="0">
                <a:solidFill>
                  <a:srgbClr val="FF0000"/>
                </a:solidFill>
              </a:rPr>
              <a:t>Conclusions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/>
              <a:t>This is an exciting time for the particle physics community.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400" dirty="0">
                <a:solidFill>
                  <a:srgbClr val="C00000"/>
                </a:solidFill>
              </a:rPr>
              <a:t>  LHC will directly probe the mechanism which is  responsible for generating the weak interaction scale and masses of the elementary particles.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And,  there is a strong theoretical indication, that LHC will also probe physics that is behind the stability of the above scale.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400" dirty="0">
                <a:solidFill>
                  <a:srgbClr val="FF0000"/>
                </a:solidFill>
              </a:rPr>
              <a:t>If the ideas presented in this talk have anything to do with nature, LHC has an exceptional chance of experimentally discovering and studying the nature of quantum gravity.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0"/>
            <a:ext cx="84582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400" dirty="0" smtClean="0"/>
              <a:t>  In fact we know  very well what such an object is:  </a:t>
            </a:r>
          </a:p>
          <a:p>
            <a:r>
              <a:rPr lang="en-US" sz="2400" dirty="0" smtClean="0"/>
              <a:t>Because its  gravitational </a:t>
            </a:r>
            <a:r>
              <a:rPr lang="en-US" sz="2400" dirty="0" smtClean="0">
                <a:solidFill>
                  <a:srgbClr val="FF0000"/>
                </a:solidFill>
              </a:rPr>
              <a:t>Schwarzschild </a:t>
            </a:r>
            <a:r>
              <a:rPr lang="en-US" sz="2400" dirty="0" smtClean="0"/>
              <a:t> radius  exceeds its </a:t>
            </a:r>
            <a:r>
              <a:rPr lang="en-US" sz="2400" dirty="0" smtClean="0">
                <a:solidFill>
                  <a:srgbClr val="FF0000"/>
                </a:solidFill>
              </a:rPr>
              <a:t>Compton</a:t>
            </a:r>
            <a:r>
              <a:rPr lang="en-US" sz="2400" dirty="0" smtClean="0"/>
              <a:t> wavelength,</a:t>
            </a:r>
          </a:p>
          <a:p>
            <a:endParaRPr lang="en-US" dirty="0" smtClean="0"/>
          </a:p>
          <a:p>
            <a:r>
              <a:rPr lang="en-US" dirty="0" smtClean="0"/>
              <a:t>            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2800" dirty="0" smtClean="0"/>
          </a:p>
          <a:p>
            <a:r>
              <a:rPr lang="en-US" sz="2800" dirty="0" smtClean="0"/>
              <a:t>    R  =  m/</a:t>
            </a:r>
            <a:r>
              <a:rPr lang="en-US" sz="2800" dirty="0" smtClean="0">
                <a:solidFill>
                  <a:srgbClr val="C00000"/>
                </a:solidFill>
              </a:rPr>
              <a:t>M</a:t>
            </a:r>
            <a:r>
              <a:rPr lang="en-US" sz="2800" baseline="42000" dirty="0" smtClean="0">
                <a:solidFill>
                  <a:srgbClr val="C00000"/>
                </a:solidFill>
              </a:rPr>
              <a:t>2</a:t>
            </a:r>
            <a:r>
              <a:rPr lang="en-US" sz="2800" baseline="-30000" dirty="0" smtClean="0">
                <a:solidFill>
                  <a:srgbClr val="C00000"/>
                </a:solidFill>
              </a:rPr>
              <a:t>P </a:t>
            </a:r>
            <a:r>
              <a:rPr lang="en-US" sz="2800" dirty="0" smtClean="0"/>
              <a:t> &gt;  1/m ,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it is a macroscopic </a:t>
            </a:r>
            <a:r>
              <a:rPr lang="en-US" sz="2400" dirty="0" smtClean="0">
                <a:solidFill>
                  <a:srgbClr val="FF0000"/>
                </a:solidFill>
              </a:rPr>
              <a:t>classical black hole</a:t>
            </a:r>
            <a:r>
              <a:rPr lang="en-US" sz="2400" dirty="0" smtClean="0"/>
              <a:t>! </a:t>
            </a:r>
          </a:p>
          <a:p>
            <a:r>
              <a:rPr lang="en-US" sz="2400" dirty="0" smtClean="0"/>
              <a:t> And becomes more and more classical  with the growing </a:t>
            </a:r>
          </a:p>
          <a:p>
            <a:r>
              <a:rPr lang="en-US" sz="2400" dirty="0" smtClean="0"/>
              <a:t>mass. 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953000" y="1751012"/>
            <a:ext cx="3352800" cy="2668588"/>
            <a:chOff x="4953000" y="2514600"/>
            <a:chExt cx="3352800" cy="2668588"/>
          </a:xfrm>
        </p:grpSpPr>
        <p:sp>
          <p:nvSpPr>
            <p:cNvPr id="3" name="Oval 2"/>
            <p:cNvSpPr/>
            <p:nvPr/>
          </p:nvSpPr>
          <p:spPr>
            <a:xfrm>
              <a:off x="5715000" y="2590800"/>
              <a:ext cx="2590800" cy="2514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" name="Straight Arrow Connector 3"/>
            <p:cNvCxnSpPr/>
            <p:nvPr/>
          </p:nvCxnSpPr>
          <p:spPr>
            <a:xfrm rot="5400000">
              <a:off x="4685506" y="4610100"/>
              <a:ext cx="838994" cy="79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 rot="5400000" flipH="1" flipV="1">
              <a:off x="4648994" y="3047206"/>
              <a:ext cx="9144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4953000" y="2514600"/>
              <a:ext cx="2514600" cy="158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953000" y="5181600"/>
              <a:ext cx="2514600" cy="158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4953000" y="3581400"/>
              <a:ext cx="5333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 smtClean="0"/>
                <a:t>R</a:t>
              </a:r>
              <a:endParaRPr lang="en-US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2487168" y="2697448"/>
            <a:ext cx="3608832" cy="3398552"/>
            <a:chOff x="1752600" y="1295400"/>
            <a:chExt cx="4876800" cy="4592638"/>
          </a:xfrm>
        </p:grpSpPr>
        <p:pic>
          <p:nvPicPr>
            <p:cNvPr id="2" name="Picture 4" descr="C:\Documents and Settings\Georgi Dvali\Local Settings\Temporary Internet Files\Content.IE5\RFRVVCPH\MPj04285410000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3200400" y="1295400"/>
              <a:ext cx="1749425" cy="1163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4" descr="C:\Documents and Settings\Georgi Dvali\Local Settings\Temporary Internet Files\Content.IE5\RFRVVCPH\MPj04285410000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76600" y="4724400"/>
              <a:ext cx="1749425" cy="1163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Oval 3"/>
            <p:cNvSpPr/>
            <p:nvPr/>
          </p:nvSpPr>
          <p:spPr>
            <a:xfrm>
              <a:off x="1752600" y="1295400"/>
              <a:ext cx="4876800" cy="457200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" name="Straight Connector 6"/>
          <p:cNvCxnSpPr>
            <a:stCxn id="4" idx="2"/>
          </p:cNvCxnSpPr>
          <p:nvPr/>
        </p:nvCxnSpPr>
        <p:spPr>
          <a:xfrm rot="10800000" flipV="1">
            <a:off x="381000" y="4389088"/>
            <a:ext cx="2106168" cy="3051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123432" y="4389087"/>
            <a:ext cx="2106168" cy="3051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1524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Without gravity the problem could have been less severe, but with gravity there is no way out:</a:t>
            </a:r>
          </a:p>
          <a:p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The particles running in the loop cannot have arbitrarily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 high energies without becoming 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big black holes</a:t>
            </a: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! </a:t>
            </a:r>
            <a:endParaRPr lang="en-US" sz="24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810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7467600" y="3810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9025099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r>
              <a:rPr lang="en-US" sz="2400" dirty="0" smtClean="0"/>
              <a:t>This is an exceptional power of gravity,  it  provides us with a </a:t>
            </a:r>
          </a:p>
          <a:p>
            <a:r>
              <a:rPr lang="en-US" sz="2400" dirty="0" smtClean="0"/>
              <a:t>shortest distance scale, beyond which  things again become </a:t>
            </a:r>
          </a:p>
          <a:p>
            <a:r>
              <a:rPr lang="en-US" sz="2400" dirty="0" smtClean="0"/>
              <a:t>classical!</a:t>
            </a:r>
          </a:p>
          <a:p>
            <a:endParaRPr lang="en-US" sz="2400" dirty="0" smtClean="0"/>
          </a:p>
          <a:p>
            <a:r>
              <a:rPr lang="en-US" sz="2400" dirty="0" smtClean="0"/>
              <a:t>  </a:t>
            </a:r>
          </a:p>
          <a:p>
            <a:endParaRPr lang="en-US" sz="2400" dirty="0" smtClean="0"/>
          </a:p>
          <a:p>
            <a:r>
              <a:rPr lang="en-US" sz="2400" dirty="0" smtClean="0"/>
              <a:t> So, in SM + GR if Higgs had a mass  of order  </a:t>
            </a:r>
            <a:r>
              <a:rPr lang="en-US" sz="2400" dirty="0" smtClean="0">
                <a:solidFill>
                  <a:srgbClr val="C00000"/>
                </a:solidFill>
              </a:rPr>
              <a:t>M</a:t>
            </a:r>
            <a:r>
              <a:rPr lang="en-US" sz="2400" baseline="-30000" dirty="0" smtClean="0">
                <a:solidFill>
                  <a:srgbClr val="C00000"/>
                </a:solidFill>
              </a:rPr>
              <a:t>P</a:t>
            </a:r>
            <a:r>
              <a:rPr lang="en-US" sz="2400" dirty="0" smtClean="0"/>
              <a:t> , nobody </a:t>
            </a:r>
          </a:p>
          <a:p>
            <a:r>
              <a:rPr lang="en-US" sz="2400" dirty="0" smtClean="0"/>
              <a:t>would ask the question, why it’s  not even heavier.  Because, if it </a:t>
            </a:r>
          </a:p>
          <a:p>
            <a:r>
              <a:rPr lang="en-US" sz="2400" dirty="0" smtClean="0"/>
              <a:t>were heavier,  it would stop to be a </a:t>
            </a:r>
            <a:r>
              <a:rPr lang="en-US" sz="2400" dirty="0" smtClean="0">
                <a:solidFill>
                  <a:srgbClr val="FF0000"/>
                </a:solidFill>
              </a:rPr>
              <a:t>particle</a:t>
            </a:r>
            <a:r>
              <a:rPr lang="en-US" sz="2400" dirty="0" smtClean="0"/>
              <a:t> and become  </a:t>
            </a:r>
          </a:p>
          <a:p>
            <a:r>
              <a:rPr lang="en-US" sz="2400" dirty="0" smtClean="0"/>
              <a:t>something  </a:t>
            </a:r>
            <a:r>
              <a:rPr lang="en-US" sz="2400" dirty="0" smtClean="0">
                <a:solidFill>
                  <a:srgbClr val="FF0000"/>
                </a:solidFill>
              </a:rPr>
              <a:t>fuzzy and classical</a:t>
            </a:r>
            <a:r>
              <a:rPr lang="en-US" sz="2400" dirty="0" smtClean="0"/>
              <a:t>.  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5221</TotalTime>
  <Words>2713</Words>
  <Application>Microsoft Office PowerPoint</Application>
  <PresentationFormat>On-screen Show (4:3)</PresentationFormat>
  <Paragraphs>562</Paragraphs>
  <Slides>66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8" baseType="lpstr">
      <vt:lpstr>Office Theme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gia dvali</dc:creator>
  <cp:lastModifiedBy> gia dvali</cp:lastModifiedBy>
  <cp:revision>362</cp:revision>
  <dcterms:created xsi:type="dcterms:W3CDTF">2008-01-25T20:47:44Z</dcterms:created>
  <dcterms:modified xsi:type="dcterms:W3CDTF">2010-07-24T22:27:47Z</dcterms:modified>
</cp:coreProperties>
</file>