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70" r:id="rId4"/>
    <p:sldId id="284" r:id="rId5"/>
    <p:sldId id="258" r:id="rId6"/>
    <p:sldId id="285" r:id="rId7"/>
    <p:sldId id="293" r:id="rId8"/>
    <p:sldId id="292" r:id="rId9"/>
    <p:sldId id="294" r:id="rId10"/>
    <p:sldId id="295" r:id="rId11"/>
    <p:sldId id="296" r:id="rId12"/>
  </p:sldIdLst>
  <p:sldSz cx="9144000" cy="6858000" type="screen4x3"/>
  <p:notesSz cx="7099300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58055-23F1-4425-A98E-7F0FCC8D1C7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60063-4623-4140-AB4F-8006B58369D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4649F-0E3F-428A-B366-8D7592969E6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2A072-29E5-4246-B915-4549824B236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19CE1-804E-4D07-82AF-08092F30B87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ADC67-80CC-4545-A551-02C15D0B916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C15FD-0018-49AE-A957-BE457978B22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3ACDD-A6D6-4155-AEB8-7A6F5A61331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49727-587B-441D-B34F-E86BD6C656D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8B646-1A78-45EB-9495-24491EDA30F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32EA5-994E-4E67-99E6-D8FC047E73E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E546160-C40A-4356-B652-6F2A8C3EF11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306845" y="282339"/>
            <a:ext cx="862287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3600" u="sng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Spherical</a:t>
            </a:r>
            <a:r>
              <a:rPr lang="pt-BR" sz="3600" u="sng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600" u="sng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Collapse</a:t>
            </a:r>
            <a:r>
              <a:rPr lang="pt-BR" sz="3600" u="sng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pt-BR" sz="3600" u="sng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Chameleon</a:t>
            </a:r>
            <a:r>
              <a:rPr lang="pt-BR" sz="3600" u="sng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600" u="sng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Models</a:t>
            </a:r>
            <a:endParaRPr lang="en-US" sz="3600" u="sng" dirty="0">
              <a:solidFill>
                <a:schemeClr val="accent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876677" y="2470374"/>
            <a:ext cx="5195653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pt-BR" sz="2800" dirty="0">
                <a:solidFill>
                  <a:srgbClr val="99FF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</a:t>
            </a:r>
            <a:r>
              <a:rPr lang="pt-BR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Rogerio</a:t>
            </a:r>
            <a:r>
              <a:rPr lang="pt-BR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Rosenfeld</a:t>
            </a:r>
          </a:p>
          <a:p>
            <a:pPr eaLnBrk="0" hangingPunct="0">
              <a:defRPr/>
            </a:pPr>
            <a:endParaRPr lang="pt-BR" sz="2800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eaLnBrk="0" hangingPunct="0">
              <a:defRPr/>
            </a:pPr>
            <a:r>
              <a:rPr lang="pt-BR" sz="2800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</a:t>
            </a:r>
            <a:r>
              <a:rPr lang="pt-BR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Instituto de Física Teórica</a:t>
            </a:r>
          </a:p>
          <a:p>
            <a:pPr eaLnBrk="0" hangingPunct="0">
              <a:defRPr/>
            </a:pPr>
            <a:r>
              <a:rPr lang="pt-BR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</a:t>
            </a:r>
            <a:r>
              <a:rPr lang="pt-BR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UNESP</a:t>
            </a:r>
            <a:endParaRPr lang="pt-BR" sz="2800" dirty="0"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669049" y="5650072"/>
            <a:ext cx="418896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0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2nd </a:t>
            </a:r>
            <a:r>
              <a:rPr lang="pt-BR" sz="20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Bethe Center Workshop </a:t>
            </a:r>
          </a:p>
          <a:p>
            <a:r>
              <a:rPr lang="pt-BR" sz="2000" dirty="0" err="1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Cosmology</a:t>
            </a:r>
            <a:r>
              <a:rPr lang="pt-BR" sz="20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000" dirty="0" err="1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meets</a:t>
            </a:r>
            <a:r>
              <a:rPr lang="pt-BR" sz="20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000" dirty="0" err="1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Particle</a:t>
            </a:r>
            <a:r>
              <a:rPr lang="pt-BR" sz="20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000" dirty="0" err="1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Physics</a:t>
            </a:r>
            <a:r>
              <a:rPr lang="pt-BR" sz="20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143240" y="1100064"/>
            <a:ext cx="60516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0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Work </a:t>
            </a:r>
            <a:r>
              <a:rPr lang="pt-BR" sz="2000" dirty="0" err="1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done</a:t>
            </a:r>
            <a:r>
              <a:rPr lang="pt-BR" sz="20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000" dirty="0" err="1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</a:t>
            </a:r>
            <a:r>
              <a:rPr lang="pt-BR" sz="20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Ph. </a:t>
            </a:r>
            <a:r>
              <a:rPr lang="pt-BR" sz="2000" dirty="0" err="1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Brax</a:t>
            </a:r>
            <a:r>
              <a:rPr lang="pt-BR" sz="20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000" dirty="0" err="1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</a:t>
            </a:r>
            <a:r>
              <a:rPr lang="pt-BR" sz="20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D. </a:t>
            </a:r>
            <a:r>
              <a:rPr lang="pt-BR" sz="2000" dirty="0" err="1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Steer</a:t>
            </a:r>
            <a:r>
              <a:rPr lang="pt-BR" sz="2000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(JCAP 2010)</a:t>
            </a:r>
            <a:endParaRPr lang="en-US" sz="2000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5449" y="6438924"/>
            <a:ext cx="650557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366" y="6172224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9285" y="285728"/>
            <a:ext cx="908471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Chameleon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scalar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field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environmental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dependent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properties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</a:t>
            </a:r>
            <a:r>
              <a:rPr lang="pt-BR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pt-BR" sz="2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Khoury</a:t>
            </a:r>
            <a:r>
              <a:rPr lang="pt-BR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</a:t>
            </a:r>
            <a:r>
              <a:rPr lang="pt-BR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Weltman</a:t>
            </a:r>
            <a:r>
              <a:rPr lang="pt-BR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2004)</a:t>
            </a:r>
            <a:endParaRPr lang="pt-BR" sz="3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71406" y="1923154"/>
            <a:ext cx="90847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General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mechanis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</a:t>
            </a:r>
            <a:r>
              <a:rPr lang="pt-BR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pt-BR" sz="2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Damour</a:t>
            </a:r>
            <a:r>
              <a:rPr lang="pt-BR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</a:t>
            </a:r>
            <a:r>
              <a:rPr lang="pt-BR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al. 1990)</a:t>
            </a:r>
            <a:endParaRPr lang="pt-BR" sz="3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66713" y="2857500"/>
          <a:ext cx="6877050" cy="790575"/>
        </p:xfrm>
        <a:graphic>
          <a:graphicData uri="http://schemas.openxmlformats.org/presentationml/2006/ole">
            <p:oleObj spid="_x0000_s1027" name="Equação" r:id="rId3" imgW="2095200" imgH="241200" progId="Equation.3">
              <p:embed/>
            </p:oleObj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23806" y="3987233"/>
            <a:ext cx="90847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Weyl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scaling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metric</a:t>
            </a:r>
            <a:endParaRPr lang="pt-BR" sz="3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2525713" y="4668838"/>
          <a:ext cx="3543300" cy="831850"/>
        </p:xfrm>
        <a:graphic>
          <a:graphicData uri="http://schemas.openxmlformats.org/presentationml/2006/ole">
            <p:oleObj spid="_x0000_s1028" name="Equação" r:id="rId4" imgW="1079280" imgH="253800" progId="Equation.3">
              <p:embed/>
            </p:oleObj>
          </a:graphicData>
        </a:graphic>
      </p:graphicFrame>
      <p:cxnSp>
        <p:nvCxnSpPr>
          <p:cNvPr id="9" name="Conector de seta reta 8"/>
          <p:cNvCxnSpPr/>
          <p:nvPr/>
        </p:nvCxnSpPr>
        <p:spPr>
          <a:xfrm rot="5400000" flipH="1" flipV="1">
            <a:off x="2465373" y="5679297"/>
            <a:ext cx="500066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rot="5400000" flipH="1" flipV="1">
            <a:off x="5178429" y="5678503"/>
            <a:ext cx="500066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Retângulo 10"/>
          <p:cNvSpPr/>
          <p:nvPr/>
        </p:nvSpPr>
        <p:spPr>
          <a:xfrm>
            <a:off x="1928794" y="5988626"/>
            <a:ext cx="16930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Jordan frame</a:t>
            </a:r>
            <a:endParaRPr lang="pt-BR" sz="2000" dirty="0" smtClean="0">
              <a:solidFill>
                <a:schemeClr val="accent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4677891" y="6000768"/>
            <a:ext cx="18229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Einstein frame</a:t>
            </a:r>
            <a:endParaRPr lang="pt-BR" sz="2000" dirty="0" smtClean="0">
              <a:solidFill>
                <a:schemeClr val="accent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4357686" y="4857760"/>
            <a:ext cx="214314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24352" y="6386476"/>
            <a:ext cx="82910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Masses</a:t>
            </a:r>
            <a:r>
              <a:rPr lang="pt-BR" sz="2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0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</a:t>
            </a:r>
            <a:r>
              <a:rPr lang="pt-BR" sz="2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0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couplings</a:t>
            </a:r>
            <a:r>
              <a:rPr lang="pt-BR" sz="2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0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become</a:t>
            </a:r>
            <a:r>
              <a:rPr lang="pt-BR" sz="2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0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space-time</a:t>
            </a:r>
            <a:r>
              <a:rPr lang="pt-BR" sz="2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000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dependent</a:t>
            </a:r>
            <a:r>
              <a:rPr lang="pt-BR" sz="2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Einstein frame!</a:t>
            </a:r>
            <a:endParaRPr lang="pt-BR" sz="20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0" y="428604"/>
            <a:ext cx="930852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Matter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nergy-momentum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tensor is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conserved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Einstein frame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scalar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field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coupling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  <a:endParaRPr lang="pt-BR" sz="3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1643050"/>
            <a:ext cx="43815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-71470" y="3734510"/>
            <a:ext cx="930852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Scalar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field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obeys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Klein-Gordon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equation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effective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potential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</a:p>
        </p:txBody>
      </p:sp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1987568" y="5026042"/>
          <a:ext cx="5084762" cy="831850"/>
        </p:xfrm>
        <a:graphic>
          <a:graphicData uri="http://schemas.openxmlformats.org/presentationml/2006/ole">
            <p:oleObj spid="_x0000_s2054" name="Equação" r:id="rId4" imgW="154908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Box 2"/>
          <p:cNvSpPr txBox="1">
            <a:spLocks noChangeArrowheads="1"/>
          </p:cNvSpPr>
          <p:nvPr/>
        </p:nvSpPr>
        <p:spPr bwMode="auto">
          <a:xfrm>
            <a:off x="-32" y="214290"/>
            <a:ext cx="930852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Mass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scalar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field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depends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dark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matter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density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9350" y="928670"/>
            <a:ext cx="43053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2" y="1714488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" name="Text Box 2"/>
          <p:cNvSpPr txBox="1">
            <a:spLocks noChangeArrowheads="1"/>
          </p:cNvSpPr>
          <p:nvPr/>
        </p:nvSpPr>
        <p:spPr bwMode="auto">
          <a:xfrm>
            <a:off x="152368" y="3780542"/>
            <a:ext cx="93085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Chameleon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coupling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changes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perturbed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metric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3826" y="4643446"/>
            <a:ext cx="8948768" cy="685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" name="Text Box 2"/>
          <p:cNvSpPr txBox="1">
            <a:spLocks noChangeArrowheads="1"/>
          </p:cNvSpPr>
          <p:nvPr/>
        </p:nvSpPr>
        <p:spPr bwMode="auto">
          <a:xfrm>
            <a:off x="-32" y="5691862"/>
            <a:ext cx="93085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Matter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follows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ffective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gravitational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perturbation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</a:p>
        </p:txBody>
      </p:sp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48362" y="6148411"/>
            <a:ext cx="23241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Text Box 2"/>
          <p:cNvSpPr txBox="1">
            <a:spLocks noChangeArrowheads="1"/>
          </p:cNvSpPr>
          <p:nvPr/>
        </p:nvSpPr>
        <p:spPr bwMode="auto">
          <a:xfrm>
            <a:off x="-32" y="2571744"/>
            <a:ext cx="93085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Relevant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for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mR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&lt;1 in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order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modify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evolution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structure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71406" y="285728"/>
            <a:ext cx="93085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Modification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gravity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for a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point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mass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V=0: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0163" y="785794"/>
            <a:ext cx="65436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1643050"/>
            <a:ext cx="36576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-32" y="3415729"/>
            <a:ext cx="930852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Must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study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chameleon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profile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spherical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structures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time-dependent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radius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density</a:t>
            </a:r>
            <a:endParaRPr lang="pt-BR" sz="3200" dirty="0" smtClean="0">
              <a:solidFill>
                <a:schemeClr val="accent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4500570"/>
            <a:ext cx="352930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-32" y="285728"/>
            <a:ext cx="93085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small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bodies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3663955" y="285728"/>
          <a:ext cx="1479549" cy="718117"/>
        </p:xfrm>
        <a:graphic>
          <a:graphicData uri="http://schemas.openxmlformats.org/presentationml/2006/ole">
            <p:oleObj spid="_x0000_s18434" name="Equação" r:id="rId3" imgW="469800" imgH="228600" progId="Equation.3">
              <p:embed/>
            </p:oleObj>
          </a:graphicData>
        </a:graphic>
      </p:graphicFrame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133466"/>
            <a:ext cx="50958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53128" y="1357298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14282" y="2000240"/>
            <a:ext cx="81439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similar to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point-like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mass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case. 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71406" y="3487167"/>
            <a:ext cx="930852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large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bodies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field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remains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constant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inner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region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radius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</a:t>
            </a:r>
            <a:r>
              <a:rPr lang="pt-BR" sz="3200" baseline="-250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above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which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it relaxes in a </a:t>
            </a:r>
            <a:r>
              <a:rPr lang="pt-BR" sz="3200" u="sng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shell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background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value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resulting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in:</a:t>
            </a:r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00150" y="5153044"/>
            <a:ext cx="67437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1406" y="214290"/>
            <a:ext cx="930852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radius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</a:t>
            </a:r>
            <a:r>
              <a:rPr lang="pt-BR" sz="3200" baseline="-250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is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determined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continuity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field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R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is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given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562096"/>
            <a:ext cx="47625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14282" y="2824459"/>
            <a:ext cx="81439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nd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is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model-dependent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depends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scalar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potential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). 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23806" y="3851980"/>
            <a:ext cx="93085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Inverse-power-law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potential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7" y="4807867"/>
            <a:ext cx="7643833" cy="112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-32" y="285728"/>
            <a:ext cx="930852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usual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newtonian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potential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gets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modified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factor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shell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effect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428736"/>
            <a:ext cx="45720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428860" y="2324393"/>
            <a:ext cx="65008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 (</a:t>
            </a:r>
            <a:r>
              <a:rPr lang="pt-BR" sz="2400" dirty="0" smtClean="0">
                <a:solidFill>
                  <a:schemeClr val="accent2"/>
                </a:solidFill>
                <a:latin typeface="Symbol" pitchFamily="18" charset="2"/>
                <a:ea typeface="Arial Unicode MS" pitchFamily="34" charset="-128"/>
                <a:cs typeface="Arial Unicode MS" pitchFamily="34" charset="-128"/>
              </a:rPr>
              <a:t>b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=0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</a:t>
            </a:r>
            <a:r>
              <a:rPr lang="pt-BR" sz="2400" baseline="-250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=R , </a:t>
            </a:r>
            <a:r>
              <a:rPr lang="pt-BR" sz="2400" dirty="0" smtClean="0">
                <a:solidFill>
                  <a:schemeClr val="accent2"/>
                </a:solidFill>
                <a:latin typeface="Symbol" pitchFamily="18" charset="2"/>
                <a:ea typeface="Arial Unicode MS" pitchFamily="34" charset="-128"/>
                <a:cs typeface="Arial Unicode MS" pitchFamily="34" charset="-128"/>
              </a:rPr>
              <a:t>g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=1);    small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body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</a:t>
            </a:r>
            <a:r>
              <a:rPr lang="pt-BR" sz="2400" baseline="-250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=0) 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52368" y="3494790"/>
            <a:ext cx="93085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Modified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acceleration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equation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8334" y="4248163"/>
            <a:ext cx="59055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14282" y="5467665"/>
            <a:ext cx="814393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Caveats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(ok for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thin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shells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density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remains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uniform</a:t>
            </a:r>
            <a:endParaRPr lang="pt-BR" sz="2400" dirty="0" smtClean="0">
              <a:solidFill>
                <a:schemeClr val="accent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shell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crssing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59687"/>
            <a:ext cx="6496068" cy="4083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5" y="4173364"/>
            <a:ext cx="8658251" cy="118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1744" y="1109664"/>
            <a:ext cx="299085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5353066"/>
            <a:ext cx="59531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4282" y="5967731"/>
            <a:ext cx="81439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Initial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conditions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chosen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for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collapse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today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LCDM.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52368" y="129581"/>
            <a:ext cx="93085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Shells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disappear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quickly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6850" y="642918"/>
            <a:ext cx="62103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5" y="4214818"/>
            <a:ext cx="86296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96094" y="4643446"/>
            <a:ext cx="24765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428728" y="5455523"/>
            <a:ext cx="52864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Initial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density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contrasts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for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chosen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for </a:t>
            </a:r>
          </a:p>
          <a:p>
            <a:pPr>
              <a:defRPr/>
            </a:pP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collapse</a:t>
            </a:r>
            <a:r>
              <a:rPr lang="pt-BR" sz="2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24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today</a:t>
            </a:r>
            <a:endParaRPr lang="pt-BR" sz="2400" dirty="0" smtClean="0">
              <a:solidFill>
                <a:schemeClr val="accent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52369" y="129581"/>
            <a:ext cx="8991632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4000" b="1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Conclusions</a:t>
            </a:r>
            <a:endParaRPr lang="pt-BR" sz="4000" b="1" dirty="0" smtClean="0">
              <a:solidFill>
                <a:schemeClr val="accent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defRPr/>
            </a:pPr>
            <a:endParaRPr lang="pt-BR" sz="3200" dirty="0" smtClean="0">
              <a:solidFill>
                <a:schemeClr val="accent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Initial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study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influence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chameleons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nonlinear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regime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spherical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collapse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including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shell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effect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</a:p>
          <a:p>
            <a:pPr>
              <a:buFont typeface="Arial" pitchFamily="34" charset="0"/>
              <a:buChar char="•"/>
              <a:defRPr/>
            </a:pPr>
            <a:endParaRPr lang="pt-BR" sz="3200" dirty="0" smtClean="0">
              <a:solidFill>
                <a:schemeClr val="accent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Collapse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depends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size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initial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perturbation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</a:p>
          <a:p>
            <a:pPr>
              <a:buFont typeface="Arial" pitchFamily="34" charset="0"/>
              <a:buChar char="•"/>
              <a:defRPr/>
            </a:pPr>
            <a:endParaRPr lang="pt-BR" sz="3200" dirty="0" smtClean="0">
              <a:solidFill>
                <a:schemeClr val="accent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Moving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barrier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problem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for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structure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formation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</a:p>
          <a:p>
            <a:pPr>
              <a:buFont typeface="Arial" pitchFamily="34" charset="0"/>
              <a:buChar char="•"/>
              <a:defRPr/>
            </a:pPr>
            <a:endParaRPr lang="pt-BR" sz="3200" dirty="0" smtClean="0">
              <a:solidFill>
                <a:schemeClr val="accent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Must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understand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full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dynamics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beyond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simple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approximation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used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here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nonuniform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densities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shell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sz="3200" dirty="0" err="1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crossing</a:t>
            </a:r>
            <a:r>
              <a:rPr lang="pt-BR" sz="32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10377</TotalTime>
  <Words>364</Words>
  <Application>Microsoft Office PowerPoint</Application>
  <PresentationFormat>Apresentação na tela (4:3)</PresentationFormat>
  <Paragraphs>47</Paragraphs>
  <Slides>11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3" baseType="lpstr">
      <vt:lpstr>Default Design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rosenfel</dc:creator>
  <cp:lastModifiedBy>rosenfel</cp:lastModifiedBy>
  <cp:revision>99</cp:revision>
  <dcterms:created xsi:type="dcterms:W3CDTF">2009-02-09T10:51:56Z</dcterms:created>
  <dcterms:modified xsi:type="dcterms:W3CDTF">2010-10-04T13:55:14Z</dcterms:modified>
</cp:coreProperties>
</file>