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8"/>
  </p:notesMasterIdLst>
  <p:sldIdLst>
    <p:sldId id="256" r:id="rId2"/>
    <p:sldId id="295" r:id="rId3"/>
    <p:sldId id="259" r:id="rId4"/>
    <p:sldId id="274" r:id="rId5"/>
    <p:sldId id="275" r:id="rId6"/>
    <p:sldId id="260" r:id="rId7"/>
    <p:sldId id="261" r:id="rId8"/>
    <p:sldId id="276" r:id="rId9"/>
    <p:sldId id="262" r:id="rId10"/>
    <p:sldId id="277" r:id="rId11"/>
    <p:sldId id="263" r:id="rId12"/>
    <p:sldId id="278" r:id="rId13"/>
    <p:sldId id="264" r:id="rId14"/>
    <p:sldId id="265" r:id="rId15"/>
    <p:sldId id="266" r:id="rId16"/>
    <p:sldId id="284" r:id="rId17"/>
    <p:sldId id="285" r:id="rId18"/>
    <p:sldId id="267" r:id="rId19"/>
    <p:sldId id="279" r:id="rId20"/>
    <p:sldId id="268" r:id="rId21"/>
    <p:sldId id="281" r:id="rId22"/>
    <p:sldId id="280" r:id="rId23"/>
    <p:sldId id="270" r:id="rId24"/>
    <p:sldId id="294" r:id="rId25"/>
    <p:sldId id="286" r:id="rId26"/>
    <p:sldId id="290" r:id="rId27"/>
    <p:sldId id="289" r:id="rId28"/>
    <p:sldId id="288" r:id="rId29"/>
    <p:sldId id="287" r:id="rId30"/>
    <p:sldId id="293" r:id="rId31"/>
    <p:sldId id="292" r:id="rId32"/>
    <p:sldId id="291" r:id="rId33"/>
    <p:sldId id="271" r:id="rId34"/>
    <p:sldId id="272" r:id="rId35"/>
    <p:sldId id="283" r:id="rId36"/>
    <p:sldId id="273" r:id="rId37"/>
  </p:sldIdLst>
  <p:sldSz cx="9144000" cy="6858000" type="screen4x3"/>
  <p:notesSz cx="6858000" cy="9144000"/>
  <p:defaultTextStyle>
    <a:defPPr>
      <a:defRPr lang="en-GB"/>
    </a:defPPr>
    <a:lvl1pPr algn="l" defTabSz="449263" rtl="0" fontAlgn="base">
      <a:lnSpc>
        <a:spcPct val="81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Calibri" pitchFamily="32" charset="0"/>
        <a:ea typeface="+mn-ea"/>
        <a:cs typeface="Arial" charset="0"/>
      </a:defRPr>
    </a:lvl1pPr>
    <a:lvl2pPr marL="742950" indent="-285750" algn="l" defTabSz="449263" rtl="0" fontAlgn="base">
      <a:lnSpc>
        <a:spcPct val="81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Calibri" pitchFamily="32" charset="0"/>
        <a:ea typeface="+mn-ea"/>
        <a:cs typeface="Arial" charset="0"/>
      </a:defRPr>
    </a:lvl2pPr>
    <a:lvl3pPr marL="1143000" indent="-228600" algn="l" defTabSz="449263" rtl="0" fontAlgn="base">
      <a:lnSpc>
        <a:spcPct val="81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Calibri" pitchFamily="32" charset="0"/>
        <a:ea typeface="+mn-ea"/>
        <a:cs typeface="Arial" charset="0"/>
      </a:defRPr>
    </a:lvl3pPr>
    <a:lvl4pPr marL="1600200" indent="-228600" algn="l" defTabSz="449263" rtl="0" fontAlgn="base">
      <a:lnSpc>
        <a:spcPct val="81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Calibri" pitchFamily="32" charset="0"/>
        <a:ea typeface="+mn-ea"/>
        <a:cs typeface="Arial" charset="0"/>
      </a:defRPr>
    </a:lvl4pPr>
    <a:lvl5pPr marL="2057400" indent="-228600" algn="l" defTabSz="449263" rtl="0" fontAlgn="base">
      <a:lnSpc>
        <a:spcPct val="81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Calibri" pitchFamily="32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Calibri" pitchFamily="32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Calibri" pitchFamily="32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Calibri" pitchFamily="32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Calibri" pitchFamily="32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FF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54" autoAdjust="0"/>
    <p:restoredTop sz="94643" autoAdjust="0"/>
  </p:normalViewPr>
  <p:slideViewPr>
    <p:cSldViewPr>
      <p:cViewPr varScale="1">
        <p:scale>
          <a:sx n="106" d="100"/>
          <a:sy n="106" d="100"/>
        </p:scale>
        <p:origin x="-1158" y="-9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3582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de-DE"/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de-DE"/>
          </a:p>
        </p:txBody>
      </p:sp>
      <p:sp>
        <p:nvSpPr>
          <p:cNvPr id="2051" name="AutoShape 3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de-DE"/>
          </a:p>
        </p:txBody>
      </p:sp>
      <p:sp>
        <p:nvSpPr>
          <p:cNvPr id="2052" name="AutoShape 4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de-DE"/>
          </a:p>
        </p:txBody>
      </p:sp>
      <p:sp>
        <p:nvSpPr>
          <p:cNvPr id="2053" name="AutoShape 5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de-DE"/>
          </a:p>
        </p:txBody>
      </p:sp>
      <p:sp>
        <p:nvSpPr>
          <p:cNvPr id="2054" name="AutoShape 6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de-DE"/>
          </a:p>
        </p:txBody>
      </p:sp>
      <p:sp>
        <p:nvSpPr>
          <p:cNvPr id="2055" name="AutoShape 7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de-DE"/>
          </a:p>
        </p:txBody>
      </p:sp>
      <p:sp>
        <p:nvSpPr>
          <p:cNvPr id="2056" name="AutoShape 8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de-DE"/>
          </a:p>
        </p:txBody>
      </p:sp>
      <p:sp>
        <p:nvSpPr>
          <p:cNvPr id="30730" name="Rectangle 9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-10163175"/>
            <a:ext cx="0" cy="21713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2058" name="Rectangle 10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72113" cy="41036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de-DE" noProof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73700" cy="4106863"/>
          </a:xfrm>
          <a:noFill/>
          <a:ln/>
        </p:spPr>
        <p:txBody>
          <a:bodyPr wrap="none" anchor="ctr"/>
          <a:lstStyle/>
          <a:p>
            <a:endParaRPr lang="de-DE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1"/>
          <p:cNvSpPr txBox="1">
            <a:spLocks noChangeArrowheads="1"/>
          </p:cNvSpPr>
          <p:nvPr/>
        </p:nvSpPr>
        <p:spPr bwMode="auto">
          <a:xfrm>
            <a:off x="1588" y="0"/>
            <a:ext cx="1587" cy="15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73700" cy="4106863"/>
          </a:xfrm>
          <a:noFill/>
          <a:ln/>
        </p:spPr>
        <p:txBody>
          <a:bodyPr wrap="none" anchor="ctr"/>
          <a:lstStyle/>
          <a:p>
            <a:endParaRPr lang="de-DE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1"/>
          <p:cNvSpPr txBox="1">
            <a:spLocks noChangeArrowheads="1"/>
          </p:cNvSpPr>
          <p:nvPr/>
        </p:nvSpPr>
        <p:spPr bwMode="auto">
          <a:xfrm>
            <a:off x="1588" y="0"/>
            <a:ext cx="1587" cy="15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73700" cy="4106863"/>
          </a:xfrm>
          <a:noFill/>
          <a:ln/>
        </p:spPr>
        <p:txBody>
          <a:bodyPr wrap="none" anchor="ctr"/>
          <a:lstStyle/>
          <a:p>
            <a:endParaRPr lang="de-DE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1"/>
          <p:cNvSpPr txBox="1">
            <a:spLocks noChangeArrowheads="1"/>
          </p:cNvSpPr>
          <p:nvPr/>
        </p:nvSpPr>
        <p:spPr bwMode="auto">
          <a:xfrm>
            <a:off x="1588" y="0"/>
            <a:ext cx="1587" cy="15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73700" cy="4106863"/>
          </a:xfrm>
          <a:noFill/>
          <a:ln/>
        </p:spPr>
        <p:txBody>
          <a:bodyPr wrap="none" anchor="ctr"/>
          <a:lstStyle/>
          <a:p>
            <a:endParaRPr lang="de-DE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1"/>
          <p:cNvSpPr txBox="1">
            <a:spLocks noChangeArrowheads="1"/>
          </p:cNvSpPr>
          <p:nvPr/>
        </p:nvSpPr>
        <p:spPr bwMode="auto">
          <a:xfrm>
            <a:off x="1588" y="0"/>
            <a:ext cx="1587" cy="15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73700" cy="4106863"/>
          </a:xfrm>
          <a:noFill/>
          <a:ln/>
        </p:spPr>
        <p:txBody>
          <a:bodyPr wrap="none" anchor="ctr"/>
          <a:lstStyle/>
          <a:p>
            <a:endParaRPr lang="de-DE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1"/>
          <p:cNvSpPr txBox="1">
            <a:spLocks noChangeArrowheads="1"/>
          </p:cNvSpPr>
          <p:nvPr/>
        </p:nvSpPr>
        <p:spPr bwMode="auto">
          <a:xfrm>
            <a:off x="1588" y="0"/>
            <a:ext cx="1587" cy="15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73700" cy="4106863"/>
          </a:xfrm>
          <a:noFill/>
          <a:ln/>
        </p:spPr>
        <p:txBody>
          <a:bodyPr wrap="none" anchor="ctr"/>
          <a:lstStyle/>
          <a:p>
            <a:endParaRPr lang="de-DE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1"/>
          <p:cNvSpPr txBox="1">
            <a:spLocks noChangeArrowheads="1"/>
          </p:cNvSpPr>
          <p:nvPr/>
        </p:nvSpPr>
        <p:spPr bwMode="auto">
          <a:xfrm>
            <a:off x="1588" y="0"/>
            <a:ext cx="1587" cy="15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73700" cy="4106863"/>
          </a:xfrm>
          <a:noFill/>
          <a:ln/>
        </p:spPr>
        <p:txBody>
          <a:bodyPr wrap="none" anchor="ctr"/>
          <a:lstStyle/>
          <a:p>
            <a:endParaRPr lang="de-DE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1"/>
          <p:cNvSpPr txBox="1">
            <a:spLocks noChangeArrowheads="1"/>
          </p:cNvSpPr>
          <p:nvPr/>
        </p:nvSpPr>
        <p:spPr bwMode="auto">
          <a:xfrm>
            <a:off x="0" y="-10163175"/>
            <a:ext cx="1588" cy="217154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73700" cy="4106863"/>
          </a:xfrm>
          <a:noFill/>
          <a:ln/>
        </p:spPr>
        <p:txBody>
          <a:bodyPr wrap="none" anchor="ctr"/>
          <a:lstStyle/>
          <a:p>
            <a:endParaRPr lang="de-DE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1"/>
          <p:cNvSpPr txBox="1">
            <a:spLocks noChangeArrowheads="1"/>
          </p:cNvSpPr>
          <p:nvPr/>
        </p:nvSpPr>
        <p:spPr bwMode="auto">
          <a:xfrm>
            <a:off x="0" y="-10163175"/>
            <a:ext cx="1588" cy="217154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73700" cy="4106863"/>
          </a:xfrm>
          <a:noFill/>
          <a:ln/>
        </p:spPr>
        <p:txBody>
          <a:bodyPr wrap="none" anchor="ctr"/>
          <a:lstStyle/>
          <a:p>
            <a:endParaRPr lang="de-DE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1"/>
          <p:cNvSpPr txBox="1">
            <a:spLocks noChangeArrowheads="1"/>
          </p:cNvSpPr>
          <p:nvPr/>
        </p:nvSpPr>
        <p:spPr bwMode="auto">
          <a:xfrm>
            <a:off x="0" y="-2408238"/>
            <a:ext cx="1588" cy="217154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73700" cy="4106863"/>
          </a:xfrm>
          <a:noFill/>
          <a:ln/>
        </p:spPr>
        <p:txBody>
          <a:bodyPr wrap="none" anchor="ctr"/>
          <a:lstStyle/>
          <a:p>
            <a:endParaRPr lang="de-DE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1"/>
          <p:cNvSpPr txBox="1">
            <a:spLocks noChangeArrowheads="1"/>
          </p:cNvSpPr>
          <p:nvPr/>
        </p:nvSpPr>
        <p:spPr bwMode="auto">
          <a:xfrm>
            <a:off x="0" y="-2408238"/>
            <a:ext cx="1588" cy="217154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41987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73700" cy="4106863"/>
          </a:xfrm>
          <a:noFill/>
          <a:ln/>
        </p:spPr>
        <p:txBody>
          <a:bodyPr wrap="none" anchor="ctr"/>
          <a:lstStyle/>
          <a:p>
            <a:endParaRPr lang="de-DE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1"/>
          <p:cNvSpPr txBox="1">
            <a:spLocks noChangeArrowheads="1"/>
          </p:cNvSpPr>
          <p:nvPr/>
        </p:nvSpPr>
        <p:spPr bwMode="auto">
          <a:xfrm>
            <a:off x="0" y="-6470650"/>
            <a:ext cx="1588" cy="143319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73700" cy="4106863"/>
          </a:xfrm>
          <a:noFill/>
          <a:ln/>
        </p:spPr>
        <p:txBody>
          <a:bodyPr wrap="none" anchor="ctr"/>
          <a:lstStyle/>
          <a:p>
            <a:endParaRPr lang="de-DE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1"/>
          <p:cNvSpPr txBox="1">
            <a:spLocks noChangeArrowheads="1"/>
          </p:cNvSpPr>
          <p:nvPr/>
        </p:nvSpPr>
        <p:spPr bwMode="auto">
          <a:xfrm>
            <a:off x="4763" y="4763"/>
            <a:ext cx="1587" cy="143319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44035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73700" cy="4106863"/>
          </a:xfrm>
          <a:noFill/>
          <a:ln/>
        </p:spPr>
        <p:txBody>
          <a:bodyPr wrap="none" anchor="ctr"/>
          <a:lstStyle/>
          <a:p>
            <a:endParaRPr lang="de-DE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1"/>
          <p:cNvSpPr txBox="1">
            <a:spLocks noChangeArrowheads="1"/>
          </p:cNvSpPr>
          <p:nvPr/>
        </p:nvSpPr>
        <p:spPr bwMode="auto">
          <a:xfrm>
            <a:off x="0" y="-10163175"/>
            <a:ext cx="1588" cy="2171541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45059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73700" cy="4106863"/>
          </a:xfrm>
          <a:noFill/>
          <a:ln/>
        </p:spPr>
        <p:txBody>
          <a:bodyPr wrap="none" anchor="ctr"/>
          <a:lstStyle/>
          <a:p>
            <a:endParaRPr lang="de-DE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1"/>
          <p:cNvSpPr txBox="1">
            <a:spLocks noChangeArrowheads="1"/>
          </p:cNvSpPr>
          <p:nvPr/>
        </p:nvSpPr>
        <p:spPr bwMode="auto">
          <a:xfrm>
            <a:off x="0" y="-10163175"/>
            <a:ext cx="1588" cy="2171541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46083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73700" cy="4106863"/>
          </a:xfrm>
          <a:noFill/>
          <a:ln/>
        </p:spPr>
        <p:txBody>
          <a:bodyPr wrap="none" anchor="ctr"/>
          <a:lstStyle/>
          <a:p>
            <a:endParaRPr lang="de-DE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1"/>
          <p:cNvSpPr txBox="1">
            <a:spLocks noChangeArrowheads="1"/>
          </p:cNvSpPr>
          <p:nvPr/>
        </p:nvSpPr>
        <p:spPr bwMode="auto">
          <a:xfrm>
            <a:off x="0" y="-10163175"/>
            <a:ext cx="1588" cy="2171541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47107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73700" cy="4106863"/>
          </a:xfrm>
          <a:noFill/>
          <a:ln/>
        </p:spPr>
        <p:txBody>
          <a:bodyPr wrap="none" anchor="ctr"/>
          <a:lstStyle/>
          <a:p>
            <a:endParaRPr lang="de-DE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1"/>
          <p:cNvSpPr txBox="1">
            <a:spLocks noChangeArrowheads="1"/>
          </p:cNvSpPr>
          <p:nvPr/>
        </p:nvSpPr>
        <p:spPr bwMode="auto">
          <a:xfrm>
            <a:off x="0" y="-10163175"/>
            <a:ext cx="1588" cy="217154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48131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73700" cy="4106863"/>
          </a:xfrm>
          <a:noFill/>
          <a:ln/>
        </p:spPr>
        <p:txBody>
          <a:bodyPr wrap="none" anchor="ctr"/>
          <a:lstStyle/>
          <a:p>
            <a:endParaRPr lang="de-DE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1"/>
          <p:cNvSpPr txBox="1">
            <a:spLocks noChangeArrowheads="1"/>
          </p:cNvSpPr>
          <p:nvPr/>
        </p:nvSpPr>
        <p:spPr bwMode="auto">
          <a:xfrm>
            <a:off x="0" y="-10163175"/>
            <a:ext cx="1588" cy="217154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49155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73700" cy="4106863"/>
          </a:xfrm>
          <a:noFill/>
          <a:ln/>
        </p:spPr>
        <p:txBody>
          <a:bodyPr wrap="none" anchor="ctr"/>
          <a:lstStyle/>
          <a:p>
            <a:endParaRPr lang="de-DE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1"/>
          <p:cNvSpPr txBox="1">
            <a:spLocks noChangeArrowheads="1"/>
          </p:cNvSpPr>
          <p:nvPr/>
        </p:nvSpPr>
        <p:spPr bwMode="auto">
          <a:xfrm>
            <a:off x="0" y="-2408238"/>
            <a:ext cx="1588" cy="217154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50179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73700" cy="4106863"/>
          </a:xfrm>
          <a:noFill/>
          <a:ln/>
        </p:spPr>
        <p:txBody>
          <a:bodyPr wrap="none" anchor="ctr"/>
          <a:lstStyle/>
          <a:p>
            <a:endParaRPr lang="de-DE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1"/>
          <p:cNvSpPr txBox="1">
            <a:spLocks noChangeArrowheads="1"/>
          </p:cNvSpPr>
          <p:nvPr/>
        </p:nvSpPr>
        <p:spPr bwMode="auto">
          <a:xfrm>
            <a:off x="0" y="-2408238"/>
            <a:ext cx="1588" cy="217154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51203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73700" cy="4106863"/>
          </a:xfrm>
          <a:noFill/>
          <a:ln/>
        </p:spPr>
        <p:txBody>
          <a:bodyPr wrap="none" anchor="ctr"/>
          <a:lstStyle/>
          <a:p>
            <a:endParaRPr lang="de-DE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1"/>
          <p:cNvSpPr txBox="1">
            <a:spLocks noChangeArrowheads="1"/>
          </p:cNvSpPr>
          <p:nvPr/>
        </p:nvSpPr>
        <p:spPr bwMode="auto">
          <a:xfrm>
            <a:off x="0" y="-2408238"/>
            <a:ext cx="1588" cy="217154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52227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73700" cy="4106863"/>
          </a:xfrm>
          <a:noFill/>
          <a:ln/>
        </p:spPr>
        <p:txBody>
          <a:bodyPr wrap="none" anchor="ctr"/>
          <a:lstStyle/>
          <a:p>
            <a:endParaRPr lang="de-DE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1"/>
          <p:cNvSpPr txBox="1">
            <a:spLocks noChangeArrowheads="1"/>
          </p:cNvSpPr>
          <p:nvPr/>
        </p:nvSpPr>
        <p:spPr bwMode="auto">
          <a:xfrm>
            <a:off x="0" y="-10163175"/>
            <a:ext cx="1588" cy="2171541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55299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73700" cy="4106863"/>
          </a:xfrm>
          <a:noFill/>
          <a:ln/>
        </p:spPr>
        <p:txBody>
          <a:bodyPr wrap="none" anchor="ctr"/>
          <a:lstStyle/>
          <a:p>
            <a:endParaRPr lang="de-D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1FC635-31D7-46A1-92A7-8371B0316466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BE3681-ED63-4AB6-995F-F0E1544ABC69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952D7E-F853-463A-A377-5480D7BE0759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0663" cy="4514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0263" y="1600200"/>
            <a:ext cx="4032250" cy="4514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9BC640-CCEF-4E94-A8A1-99F1A782F518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1E7A83-791C-486A-8919-44C0A1CCDFD5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3B59FD-B5C9-4182-9D16-3FAF0CF0F74F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DA7A78-B0CC-471A-981E-20DFAD912F05}" type="slidenum">
              <a:rPr lang="en-GB" smtClean="0"/>
              <a:pPr>
                <a:defRPr/>
              </a:pPr>
              <a:t>‹Nr.›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FBAFDF-2DA2-4C13-8CB9-AC33B538DA72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CD7A22-F11B-4A68-B98B-5371C1E20009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E786DF-EE14-4B32-AD9C-81C707DC1432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19875" y="254000"/>
            <a:ext cx="2052638" cy="586105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54000"/>
            <a:ext cx="6010275" cy="5861050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2354B4-03CE-439C-89DA-685C59091093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54000"/>
            <a:ext cx="8215313" cy="1177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Klicken Sie, um das Format des Titeltextes zu bearbeiten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15313" cy="4514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Klicken Sie, um die Formate des Gliederungstextes zu bearbeiten</a:t>
            </a:r>
          </a:p>
          <a:p>
            <a:pPr lvl="1"/>
            <a:r>
              <a:rPr lang="en-GB" smtClean="0"/>
              <a:t>Zweite Gliederungsebene</a:t>
            </a:r>
          </a:p>
          <a:p>
            <a:pPr lvl="2"/>
            <a:r>
              <a:rPr lang="en-GB" smtClean="0"/>
              <a:t>Dritte Gliederungsebene</a:t>
            </a:r>
          </a:p>
          <a:p>
            <a:pPr lvl="3"/>
            <a:r>
              <a:rPr lang="en-GB" smtClean="0"/>
              <a:t>Vierte Gliederungsebene</a:t>
            </a:r>
          </a:p>
          <a:p>
            <a:pPr lvl="4"/>
            <a:r>
              <a:rPr lang="en-GB" smtClean="0"/>
              <a:t>Fünfte Gliederungsebene</a:t>
            </a:r>
          </a:p>
          <a:p>
            <a:pPr lvl="4"/>
            <a:r>
              <a:rPr lang="en-GB" smtClean="0"/>
              <a:t>Sechste Gliederungsebene</a:t>
            </a:r>
          </a:p>
          <a:p>
            <a:pPr lvl="4"/>
            <a:r>
              <a:rPr lang="en-GB" smtClean="0"/>
              <a:t>Siebente Gliederungsebene</a:t>
            </a:r>
          </a:p>
          <a:p>
            <a:pPr lvl="4"/>
            <a:r>
              <a:rPr lang="en-GB" smtClean="0"/>
              <a:t>Achte Gliederungsebene</a:t>
            </a:r>
          </a:p>
          <a:p>
            <a:pPr lvl="4"/>
            <a:r>
              <a:rPr lang="en-GB" smtClean="0"/>
              <a:t>Neunte Gliederungsebene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19313" cy="3508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3124200" y="6308725"/>
            <a:ext cx="28956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19313" cy="3508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6D450F06-A09B-4A9A-8EEB-B92DAE1E5C69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449263" rtl="0" eaLnBrk="0" fontAlgn="base" hangingPunct="0">
        <a:lnSpc>
          <a:spcPct val="8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lnSpc>
          <a:spcPct val="8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cs typeface="Arial" charset="0"/>
        </a:defRPr>
      </a:lvl2pPr>
      <a:lvl3pPr algn="ctr" defTabSz="449263" rtl="0" eaLnBrk="0" fontAlgn="base" hangingPunct="0">
        <a:lnSpc>
          <a:spcPct val="8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cs typeface="Arial" charset="0"/>
        </a:defRPr>
      </a:lvl3pPr>
      <a:lvl4pPr algn="ctr" defTabSz="449263" rtl="0" eaLnBrk="0" fontAlgn="base" hangingPunct="0">
        <a:lnSpc>
          <a:spcPct val="8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cs typeface="Arial" charset="0"/>
        </a:defRPr>
      </a:lvl4pPr>
      <a:lvl5pPr algn="ctr" defTabSz="449263" rtl="0" eaLnBrk="0" fontAlgn="base" hangingPunct="0">
        <a:lnSpc>
          <a:spcPct val="8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cs typeface="Arial" charset="0"/>
        </a:defRPr>
      </a:lvl5pPr>
      <a:lvl6pPr marL="2514600" indent="-228600" algn="ctr" defTabSz="449263" rtl="0" fontAlgn="base">
        <a:lnSpc>
          <a:spcPct val="8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cs typeface="Arial" charset="0"/>
        </a:defRPr>
      </a:lvl6pPr>
      <a:lvl7pPr marL="2971800" indent="-228600" algn="ctr" defTabSz="449263" rtl="0" fontAlgn="base">
        <a:lnSpc>
          <a:spcPct val="8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cs typeface="Arial" charset="0"/>
        </a:defRPr>
      </a:lvl7pPr>
      <a:lvl8pPr marL="3429000" indent="-228600" algn="ctr" defTabSz="449263" rtl="0" fontAlgn="base">
        <a:lnSpc>
          <a:spcPct val="8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cs typeface="Arial" charset="0"/>
        </a:defRPr>
      </a:lvl8pPr>
      <a:lvl9pPr marL="3886200" indent="-228600" algn="ctr" defTabSz="449263" rtl="0" fontAlgn="base">
        <a:lnSpc>
          <a:spcPct val="8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cs typeface="Arial" charset="0"/>
        </a:defRPr>
      </a:lvl9pPr>
    </p:titleStyle>
    <p:bodyStyle>
      <a:lvl1pPr marL="342900" indent="-342900" algn="l" defTabSz="449263" rtl="0" eaLnBrk="0" fontAlgn="base" hangingPunct="0">
        <a:lnSpc>
          <a:spcPct val="81000"/>
        </a:lnSpc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81000"/>
        </a:lnSpc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cs typeface="+mn-cs"/>
        </a:defRPr>
      </a:lvl2pPr>
      <a:lvl3pPr marL="1143000" indent="-228600" algn="l" defTabSz="449263" rtl="0" eaLnBrk="0" fontAlgn="base" hangingPunct="0">
        <a:lnSpc>
          <a:spcPct val="81000"/>
        </a:lnSpc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cs typeface="+mn-cs"/>
        </a:defRPr>
      </a:lvl3pPr>
      <a:lvl4pPr marL="1600200" indent="-228600" algn="l" defTabSz="449263" rtl="0" eaLnBrk="0" fontAlgn="base" hangingPunct="0">
        <a:lnSpc>
          <a:spcPct val="81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4pPr>
      <a:lvl5pPr marL="2057400" indent="-228600" algn="l" defTabSz="449263" rtl="0" eaLnBrk="0" fontAlgn="base" hangingPunct="0">
        <a:lnSpc>
          <a:spcPct val="81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49263" rtl="0" fontAlgn="base">
        <a:lnSpc>
          <a:spcPct val="81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fontAlgn="base">
        <a:lnSpc>
          <a:spcPct val="81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fontAlgn="base">
        <a:lnSpc>
          <a:spcPct val="81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fontAlgn="base">
        <a:lnSpc>
          <a:spcPct val="81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2"/>
          <p:cNvSpPr txBox="1"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5" name="Titel 4"/>
          <p:cNvSpPr>
            <a:spLocks noGrp="1"/>
          </p:cNvSpPr>
          <p:nvPr>
            <p:ph type="ctrTitle"/>
          </p:nvPr>
        </p:nvSpPr>
        <p:spPr>
          <a:xfrm>
            <a:off x="685800" y="1428736"/>
            <a:ext cx="7772400" cy="1470025"/>
          </a:xfrm>
        </p:spPr>
        <p:txBody>
          <a:bodyPr/>
          <a:lstStyle/>
          <a:p>
            <a:r>
              <a:rPr lang="en-GB" sz="6000" kern="1200" dirty="0" err="1" smtClean="0">
                <a:latin typeface="Calibri" pitchFamily="32" charset="0"/>
                <a:ea typeface="+mn-ea"/>
                <a:cs typeface="Arial" charset="0"/>
              </a:rPr>
              <a:t>Desertec</a:t>
            </a:r>
            <a:endParaRPr lang="de-DE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Outline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de-DE" sz="2200" smtClean="0"/>
              <a:t>What and who </a:t>
            </a:r>
            <a:r>
              <a:rPr lang="de-DE" sz="2200" smtClean="0"/>
              <a:t>is </a:t>
            </a:r>
            <a:r>
              <a:rPr lang="de-DE" sz="2200" smtClean="0"/>
              <a:t>Desertec?</a:t>
            </a:r>
            <a:endParaRPr lang="de-DE" sz="220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de-DE" sz="2200" smtClean="0"/>
              <a:t>Power Plants </a:t>
            </a:r>
            <a:r>
              <a:rPr lang="de-DE" sz="2200" smtClean="0"/>
              <a:t>Overview</a:t>
            </a:r>
            <a:endParaRPr lang="de-DE" sz="220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de-DE" sz="2200" smtClean="0"/>
              <a:t>Solar </a:t>
            </a:r>
            <a:r>
              <a:rPr lang="de-DE" sz="2200" smtClean="0"/>
              <a:t>irradiation in EUMENA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de-DE" sz="2200" smtClean="0"/>
              <a:t>Concentrating solar power (CSP) Power Plant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de-DE" sz="2200" smtClean="0"/>
              <a:t>Energy </a:t>
            </a:r>
            <a:r>
              <a:rPr lang="de-DE" sz="2200" smtClean="0"/>
              <a:t>Transportation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de-DE" sz="2200" smtClean="0"/>
              <a:t>Advantages and Problems of Desertec</a:t>
            </a:r>
            <a:endParaRPr lang="de-DE" sz="22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1"/>
          <p:cNvSpPr txBox="1">
            <a:spLocks noChangeArrowheads="1"/>
          </p:cNvSpPr>
          <p:nvPr/>
        </p:nvSpPr>
        <p:spPr bwMode="auto">
          <a:xfrm>
            <a:off x="2887663" y="188913"/>
            <a:ext cx="3629025" cy="346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5000" rIns="90000" bIns="45000"/>
          <a:lstStyle/>
          <a:p>
            <a:pPr>
              <a:lnSpc>
                <a:spcPct val="93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b="1" dirty="0">
                <a:solidFill>
                  <a:srgbClr val="000000"/>
                </a:solidFill>
              </a:rPr>
              <a:t>What and who is </a:t>
            </a:r>
            <a:r>
              <a:rPr lang="en-GB" sz="2400" b="1" dirty="0" err="1">
                <a:solidFill>
                  <a:srgbClr val="000000"/>
                </a:solidFill>
              </a:rPr>
              <a:t>Desertec</a:t>
            </a:r>
            <a:r>
              <a:rPr lang="en-GB" sz="2400" b="1" dirty="0">
                <a:solidFill>
                  <a:srgbClr val="000000"/>
                </a:solidFill>
              </a:rPr>
              <a:t>?</a:t>
            </a:r>
          </a:p>
        </p:txBody>
      </p:sp>
      <p:sp>
        <p:nvSpPr>
          <p:cNvPr id="3075" name="Text Box 2"/>
          <p:cNvSpPr txBox="1">
            <a:spLocks noChangeArrowheads="1"/>
          </p:cNvSpPr>
          <p:nvPr/>
        </p:nvSpPr>
        <p:spPr bwMode="auto">
          <a:xfrm>
            <a:off x="323850" y="1196975"/>
            <a:ext cx="8535988" cy="7350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5000" rIns="90000" bIns="45000"/>
          <a:lstStyle/>
          <a:p>
            <a:pPr>
              <a:lnSpc>
                <a:spcPct val="93000"/>
              </a:lnSpc>
              <a:buFont typeface="Calibri" pitchFamily="32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>
                <a:solidFill>
                  <a:srgbClr val="000000"/>
                </a:solidFill>
              </a:rPr>
              <a:t> a global civil society initiative aiming to </a:t>
            </a:r>
            <a:r>
              <a:rPr lang="en-GB" sz="2400" b="1">
                <a:solidFill>
                  <a:srgbClr val="000000"/>
                </a:solidFill>
              </a:rPr>
              <a:t>shape a sustainable future</a:t>
            </a:r>
          </a:p>
          <a:p>
            <a:pPr>
              <a:lnSpc>
                <a:spcPct val="93000"/>
              </a:lnSpc>
              <a:buFont typeface="Calibri" pitchFamily="32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>
                <a:solidFill>
                  <a:srgbClr val="000000"/>
                </a:solidFill>
              </a:rPr>
              <a:t> formed of scientists, politicians and economists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323850" y="1196975"/>
            <a:ext cx="8535988" cy="7350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5000" rIns="90000" bIns="45000"/>
          <a:lstStyle/>
          <a:p>
            <a:pPr>
              <a:lnSpc>
                <a:spcPct val="93000"/>
              </a:lnSpc>
              <a:buFont typeface="Calibri" pitchFamily="32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>
                <a:solidFill>
                  <a:srgbClr val="000000"/>
                </a:solidFill>
              </a:rPr>
              <a:t> a global civil society initiative aiming to </a:t>
            </a:r>
            <a:r>
              <a:rPr lang="en-GB" sz="2400" b="1">
                <a:solidFill>
                  <a:srgbClr val="000000"/>
                </a:solidFill>
              </a:rPr>
              <a:t>shape a sustainable future</a:t>
            </a:r>
          </a:p>
          <a:p>
            <a:pPr>
              <a:lnSpc>
                <a:spcPct val="93000"/>
              </a:lnSpc>
              <a:buFont typeface="Calibri" pitchFamily="32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>
                <a:solidFill>
                  <a:srgbClr val="000000"/>
                </a:solidFill>
              </a:rPr>
              <a:t> formed of scientists, politicians and economists</a:t>
            </a: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3348038" y="2492375"/>
            <a:ext cx="2351087" cy="346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5000" rIns="90000" bIns="45000"/>
          <a:lstStyle/>
          <a:p>
            <a:pPr>
              <a:lnSpc>
                <a:spcPct val="93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b="1">
                <a:solidFill>
                  <a:srgbClr val="000000"/>
                </a:solidFill>
              </a:rPr>
              <a:t>What do they do?</a:t>
            </a: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323850" y="2914650"/>
            <a:ext cx="6480175" cy="1508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5000" rIns="90000" bIns="45000"/>
          <a:lstStyle/>
          <a:p>
            <a:pPr>
              <a:lnSpc>
                <a:spcPct val="93000"/>
              </a:lnSpc>
              <a:buFont typeface="Calibri" pitchFamily="32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>
                <a:solidFill>
                  <a:srgbClr val="000000"/>
                </a:solidFill>
              </a:rPr>
              <a:t> inform society and politicians</a:t>
            </a:r>
          </a:p>
          <a:p>
            <a:pPr>
              <a:lnSpc>
                <a:spcPct val="93000"/>
              </a:lnSpc>
              <a:buFont typeface="Calibri" pitchFamily="32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>
                <a:solidFill>
                  <a:srgbClr val="000000"/>
                </a:solidFill>
              </a:rPr>
              <a:t> promote establishment of framework conditions</a:t>
            </a:r>
          </a:p>
          <a:p>
            <a:pPr>
              <a:lnSpc>
                <a:spcPct val="93000"/>
              </a:lnSpc>
              <a:buFont typeface="Calibri" pitchFamily="32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>
                <a:solidFill>
                  <a:srgbClr val="000000"/>
                </a:solidFill>
              </a:rPr>
              <a:t> support knowledge transfer</a:t>
            </a:r>
          </a:p>
          <a:p>
            <a:pPr>
              <a:lnSpc>
                <a:spcPct val="93000"/>
              </a:lnSpc>
              <a:buFont typeface="Calibri" pitchFamily="32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>
                <a:solidFill>
                  <a:srgbClr val="000000"/>
                </a:solidFill>
              </a:rPr>
              <a:t> foster exchange and co-operation</a:t>
            </a:r>
          </a:p>
        </p:txBody>
      </p:sp>
      <p:sp>
        <p:nvSpPr>
          <p:cNvPr id="4101" name="Text Box 1"/>
          <p:cNvSpPr txBox="1">
            <a:spLocks noChangeArrowheads="1"/>
          </p:cNvSpPr>
          <p:nvPr/>
        </p:nvSpPr>
        <p:spPr bwMode="auto">
          <a:xfrm>
            <a:off x="2887663" y="188913"/>
            <a:ext cx="3629025" cy="346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5000" rIns="90000" bIns="45000"/>
          <a:lstStyle/>
          <a:p>
            <a:pPr>
              <a:lnSpc>
                <a:spcPct val="93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b="1">
                <a:solidFill>
                  <a:srgbClr val="000000"/>
                </a:solidFill>
              </a:rPr>
              <a:t>What and who is Desertec?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323850" y="1196975"/>
            <a:ext cx="8535988" cy="7350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5000" rIns="90000" bIns="45000"/>
          <a:lstStyle/>
          <a:p>
            <a:pPr>
              <a:lnSpc>
                <a:spcPct val="93000"/>
              </a:lnSpc>
              <a:buFont typeface="Calibri" pitchFamily="32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dirty="0">
                <a:solidFill>
                  <a:srgbClr val="000000"/>
                </a:solidFill>
              </a:rPr>
              <a:t> a global civil society initiative aiming to </a:t>
            </a:r>
            <a:r>
              <a:rPr lang="en-GB" sz="2400" b="1" dirty="0">
                <a:solidFill>
                  <a:srgbClr val="000000"/>
                </a:solidFill>
              </a:rPr>
              <a:t>shape a sustainable future</a:t>
            </a:r>
          </a:p>
          <a:p>
            <a:pPr>
              <a:lnSpc>
                <a:spcPct val="93000"/>
              </a:lnSpc>
              <a:buFont typeface="Calibri" pitchFamily="32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dirty="0">
                <a:solidFill>
                  <a:srgbClr val="000000"/>
                </a:solidFill>
              </a:rPr>
              <a:t> formed of scientists, politicians and economists</a:t>
            </a: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3348038" y="2492375"/>
            <a:ext cx="2351087" cy="346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5000" rIns="90000" bIns="45000"/>
          <a:lstStyle/>
          <a:p>
            <a:pPr>
              <a:lnSpc>
                <a:spcPct val="93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b="1" dirty="0">
                <a:solidFill>
                  <a:srgbClr val="000000"/>
                </a:solidFill>
              </a:rPr>
              <a:t>What do they do?</a:t>
            </a:r>
          </a:p>
        </p:txBody>
      </p:sp>
      <p:sp>
        <p:nvSpPr>
          <p:cNvPr id="5124" name="Text Box 5"/>
          <p:cNvSpPr txBox="1">
            <a:spLocks noChangeArrowheads="1"/>
          </p:cNvSpPr>
          <p:nvPr/>
        </p:nvSpPr>
        <p:spPr bwMode="auto">
          <a:xfrm>
            <a:off x="3203575" y="4862513"/>
            <a:ext cx="2776538" cy="366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5000" rIns="90000" bIns="45000"/>
          <a:lstStyle/>
          <a:p>
            <a:pPr>
              <a:lnSpc>
                <a:spcPct val="93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b="1">
                <a:solidFill>
                  <a:srgbClr val="000000"/>
                </a:solidFill>
              </a:rPr>
              <a:t>What is the concept?</a:t>
            </a:r>
          </a:p>
        </p:txBody>
      </p:sp>
      <p:sp>
        <p:nvSpPr>
          <p:cNvPr id="5125" name="Text Box 6"/>
          <p:cNvSpPr txBox="1">
            <a:spLocks noChangeArrowheads="1"/>
          </p:cNvSpPr>
          <p:nvPr/>
        </p:nvSpPr>
        <p:spPr bwMode="auto">
          <a:xfrm>
            <a:off x="323850" y="5516563"/>
            <a:ext cx="7942263" cy="754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5000" rIns="90000" bIns="45000"/>
          <a:lstStyle/>
          <a:p>
            <a:pPr>
              <a:lnSpc>
                <a:spcPct val="93000"/>
              </a:lnSpc>
              <a:buFont typeface="Calibri" pitchFamily="32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>
                <a:solidFill>
                  <a:srgbClr val="000000"/>
                </a:solidFill>
              </a:rPr>
              <a:t> choosing the best locations for renewable energy production</a:t>
            </a:r>
          </a:p>
          <a:p>
            <a:pPr>
              <a:lnSpc>
                <a:spcPct val="93000"/>
              </a:lnSpc>
              <a:buFont typeface="Calibri" pitchFamily="32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>
                <a:solidFill>
                  <a:srgbClr val="000000"/>
                </a:solidFill>
              </a:rPr>
              <a:t> transport it to the places of demand</a:t>
            </a:r>
          </a:p>
        </p:txBody>
      </p:sp>
      <p:sp>
        <p:nvSpPr>
          <p:cNvPr id="5126" name="Text Box 1"/>
          <p:cNvSpPr txBox="1">
            <a:spLocks noChangeArrowheads="1"/>
          </p:cNvSpPr>
          <p:nvPr/>
        </p:nvSpPr>
        <p:spPr bwMode="auto">
          <a:xfrm>
            <a:off x="2887663" y="188913"/>
            <a:ext cx="3629025" cy="346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5000" rIns="90000" bIns="45000"/>
          <a:lstStyle/>
          <a:p>
            <a:pPr>
              <a:lnSpc>
                <a:spcPct val="93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b="1" dirty="0">
                <a:solidFill>
                  <a:srgbClr val="000000"/>
                </a:solidFill>
              </a:rPr>
              <a:t>What and who is </a:t>
            </a:r>
            <a:r>
              <a:rPr lang="en-GB" sz="2400" b="1" dirty="0" err="1">
                <a:solidFill>
                  <a:srgbClr val="000000"/>
                </a:solidFill>
              </a:rPr>
              <a:t>Desertec</a:t>
            </a:r>
            <a:r>
              <a:rPr lang="en-GB" sz="2400" b="1" dirty="0">
                <a:solidFill>
                  <a:srgbClr val="000000"/>
                </a:solidFill>
              </a:rPr>
              <a:t>?</a:t>
            </a:r>
          </a:p>
        </p:txBody>
      </p:sp>
      <p:sp>
        <p:nvSpPr>
          <p:cNvPr id="5127" name="Text Box 4"/>
          <p:cNvSpPr txBox="1">
            <a:spLocks noChangeArrowheads="1"/>
          </p:cNvSpPr>
          <p:nvPr/>
        </p:nvSpPr>
        <p:spPr bwMode="auto">
          <a:xfrm>
            <a:off x="323850" y="2914650"/>
            <a:ext cx="6480175" cy="1508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5000" rIns="90000" bIns="45000"/>
          <a:lstStyle/>
          <a:p>
            <a:pPr>
              <a:lnSpc>
                <a:spcPct val="93000"/>
              </a:lnSpc>
              <a:buFont typeface="Calibri" pitchFamily="32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dirty="0">
                <a:solidFill>
                  <a:srgbClr val="000000"/>
                </a:solidFill>
              </a:rPr>
              <a:t> inform society and politicians</a:t>
            </a:r>
          </a:p>
          <a:p>
            <a:pPr>
              <a:lnSpc>
                <a:spcPct val="93000"/>
              </a:lnSpc>
              <a:buFont typeface="Calibri" pitchFamily="32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dirty="0">
                <a:solidFill>
                  <a:srgbClr val="000000"/>
                </a:solidFill>
              </a:rPr>
              <a:t> promote establishment of framework conditions</a:t>
            </a:r>
          </a:p>
          <a:p>
            <a:pPr>
              <a:lnSpc>
                <a:spcPct val="93000"/>
              </a:lnSpc>
              <a:buFont typeface="Calibri" pitchFamily="32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dirty="0">
                <a:solidFill>
                  <a:srgbClr val="000000"/>
                </a:solidFill>
              </a:rPr>
              <a:t> support knowledge transfer</a:t>
            </a:r>
          </a:p>
          <a:p>
            <a:pPr>
              <a:lnSpc>
                <a:spcPct val="93000"/>
              </a:lnSpc>
              <a:buFont typeface="Calibri" pitchFamily="32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dirty="0">
                <a:solidFill>
                  <a:srgbClr val="000000"/>
                </a:solidFill>
              </a:rPr>
              <a:t> foster exchange and co-operation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1"/>
          <p:cNvSpPr txBox="1">
            <a:spLocks noChangeArrowheads="1"/>
          </p:cNvSpPr>
          <p:nvPr/>
        </p:nvSpPr>
        <p:spPr bwMode="auto">
          <a:xfrm>
            <a:off x="539750" y="188913"/>
            <a:ext cx="6721475" cy="346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5000" rIns="90000" bIns="45000"/>
          <a:lstStyle/>
          <a:p>
            <a:pPr>
              <a:lnSpc>
                <a:spcPct val="93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b="1">
                <a:solidFill>
                  <a:srgbClr val="000000"/>
                </a:solidFill>
              </a:rPr>
              <a:t>E</a:t>
            </a:r>
            <a:r>
              <a:rPr lang="en-GB" sz="2400">
                <a:solidFill>
                  <a:srgbClr val="000000"/>
                </a:solidFill>
              </a:rPr>
              <a:t>urpoean-</a:t>
            </a:r>
            <a:r>
              <a:rPr lang="en-GB" sz="2400" b="1">
                <a:solidFill>
                  <a:srgbClr val="000000"/>
                </a:solidFill>
              </a:rPr>
              <a:t>U</a:t>
            </a:r>
            <a:r>
              <a:rPr lang="en-GB" sz="2400">
                <a:solidFill>
                  <a:srgbClr val="000000"/>
                </a:solidFill>
              </a:rPr>
              <a:t>nion-</a:t>
            </a:r>
            <a:r>
              <a:rPr lang="en-GB" sz="2400" b="1">
                <a:solidFill>
                  <a:srgbClr val="000000"/>
                </a:solidFill>
              </a:rPr>
              <a:t>M</a:t>
            </a:r>
            <a:r>
              <a:rPr lang="en-GB" sz="2400">
                <a:solidFill>
                  <a:srgbClr val="000000"/>
                </a:solidFill>
              </a:rPr>
              <a:t>iddle-</a:t>
            </a:r>
            <a:r>
              <a:rPr lang="en-GB" sz="2400" b="1">
                <a:solidFill>
                  <a:srgbClr val="000000"/>
                </a:solidFill>
              </a:rPr>
              <a:t>E</a:t>
            </a:r>
            <a:r>
              <a:rPr lang="en-GB" sz="2400">
                <a:solidFill>
                  <a:srgbClr val="000000"/>
                </a:solidFill>
              </a:rPr>
              <a:t>ast-</a:t>
            </a:r>
            <a:r>
              <a:rPr lang="en-GB" sz="2400" b="1">
                <a:solidFill>
                  <a:srgbClr val="000000"/>
                </a:solidFill>
              </a:rPr>
              <a:t>N</a:t>
            </a:r>
            <a:r>
              <a:rPr lang="en-GB" sz="2400">
                <a:solidFill>
                  <a:srgbClr val="000000"/>
                </a:solidFill>
              </a:rPr>
              <a:t>orth-</a:t>
            </a:r>
            <a:r>
              <a:rPr lang="en-GB" sz="2400" b="1">
                <a:solidFill>
                  <a:srgbClr val="000000"/>
                </a:solidFill>
              </a:rPr>
              <a:t>A</a:t>
            </a:r>
            <a:r>
              <a:rPr lang="en-GB" sz="2400">
                <a:solidFill>
                  <a:srgbClr val="000000"/>
                </a:solidFill>
              </a:rPr>
              <a:t>frican (EUMENA) Concept </a:t>
            </a:r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3200400" y="2971800"/>
            <a:ext cx="2452688" cy="346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pic>
        <p:nvPicPr>
          <p:cNvPr id="614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758825"/>
            <a:ext cx="7315200" cy="55499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1"/>
          <p:cNvSpPr txBox="1">
            <a:spLocks noChangeArrowheads="1"/>
          </p:cNvSpPr>
          <p:nvPr/>
        </p:nvSpPr>
        <p:spPr bwMode="auto">
          <a:xfrm>
            <a:off x="3175000" y="84138"/>
            <a:ext cx="2981325" cy="346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5000" rIns="90000" bIns="45000"/>
          <a:lstStyle/>
          <a:p>
            <a:pPr>
              <a:lnSpc>
                <a:spcPct val="93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b="1" dirty="0">
                <a:solidFill>
                  <a:srgbClr val="000000"/>
                </a:solidFill>
              </a:rPr>
              <a:t>Power Plants Overview</a:t>
            </a:r>
          </a:p>
        </p:txBody>
      </p:sp>
      <p:graphicFrame>
        <p:nvGraphicFramePr>
          <p:cNvPr id="4" name="Group 3"/>
          <p:cNvGraphicFramePr>
            <a:graphicFrameLocks noGrp="1"/>
          </p:cNvGraphicFramePr>
          <p:nvPr/>
        </p:nvGraphicFramePr>
        <p:xfrm>
          <a:off x="357188" y="604838"/>
          <a:ext cx="8501062" cy="4939745"/>
        </p:xfrm>
        <a:graphic>
          <a:graphicData uri="http://schemas.openxmlformats.org/drawingml/2006/table">
            <a:tbl>
              <a:tblPr/>
              <a:tblGrid>
                <a:gridCol w="4022725"/>
                <a:gridCol w="4478337"/>
              </a:tblGrid>
              <a:tr h="404037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de-DE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Power Plant (</a:t>
                      </a:r>
                      <a:r>
                        <a:rPr kumimoji="0" lang="de-DE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renewable</a:t>
                      </a:r>
                      <a:r>
                        <a:rPr kumimoji="0" lang="de-DE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)</a:t>
                      </a:r>
                    </a:p>
                  </a:txBody>
                  <a:tcPr marT="29484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de-D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Energy properties</a:t>
                      </a:r>
                    </a:p>
                  </a:txBody>
                  <a:tcPr marT="29484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CC"/>
                    </a:solidFill>
                  </a:tcPr>
                </a:tc>
              </a:tr>
              <a:tr h="404037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Wind Power</a:t>
                      </a:r>
                    </a:p>
                  </a:txBody>
                  <a:tcPr marT="29484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weather</a:t>
                      </a: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fluctuations</a:t>
                      </a: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29484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FF"/>
                    </a:solidFill>
                  </a:tcPr>
                </a:tc>
              </a:tr>
              <a:tr h="591778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Photovoltaic</a:t>
                      </a: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29484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seasonal</a:t>
                      </a: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and</a:t>
                      </a: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weather</a:t>
                      </a: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fluctuations</a:t>
                      </a: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45000"/>
                        <a:buFont typeface="Wingdings" charset="2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(just in Europe)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expensive</a:t>
                      </a:r>
                    </a:p>
                  </a:txBody>
                  <a:tcPr marT="29484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</a:tr>
              <a:tr h="855796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Biomass</a:t>
                      </a: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29484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seasonal</a:t>
                      </a: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fluctuations</a:t>
                      </a: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good</a:t>
                      </a: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storability</a:t>
                      </a: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high</a:t>
                      </a: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area</a:t>
                      </a: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demand</a:t>
                      </a: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29484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FF"/>
                    </a:solidFill>
                  </a:tcPr>
                </a:tc>
              </a:tr>
              <a:tr h="607646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Geothermal</a:t>
                      </a:r>
                    </a:p>
                  </a:txBody>
                  <a:tcPr marT="29484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no</a:t>
                      </a: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fluctuations</a:t>
                      </a: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expensive</a:t>
                      </a:r>
                    </a:p>
                  </a:txBody>
                  <a:tcPr marT="29484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</a:tr>
              <a:tr h="847390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Hydropower</a:t>
                      </a:r>
                    </a:p>
                  </a:txBody>
                  <a:tcPr marT="29484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seasonal</a:t>
                      </a: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fluctuations</a:t>
                      </a: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good</a:t>
                      </a: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storability</a:t>
                      </a: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exhausted</a:t>
                      </a: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29484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FF"/>
                    </a:solidFill>
                  </a:tcPr>
                </a:tc>
              </a:tr>
              <a:tr h="625646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Concentrating</a:t>
                      </a: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Solar Power (CSP)</a:t>
                      </a:r>
                    </a:p>
                  </a:txBody>
                  <a:tcPr marT="29484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seasonal</a:t>
                      </a: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and</a:t>
                      </a: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weather</a:t>
                      </a: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fluctuations</a:t>
                      </a: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45000"/>
                        <a:buFont typeface="Wingdings" charset="2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(just in Europe)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good</a:t>
                      </a: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storability</a:t>
                      </a: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expensive</a:t>
                      </a:r>
                    </a:p>
                  </a:txBody>
                  <a:tcPr marT="29484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3175000" y="84138"/>
            <a:ext cx="2981325" cy="346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5000" rIns="90000" bIns="45000"/>
          <a:lstStyle/>
          <a:p>
            <a:pPr>
              <a:lnSpc>
                <a:spcPct val="93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b="1">
                <a:solidFill>
                  <a:srgbClr val="000000"/>
                </a:solidFill>
              </a:rPr>
              <a:t>Power Plants Overview</a:t>
            </a:r>
          </a:p>
        </p:txBody>
      </p:sp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398713" y="5954713"/>
            <a:ext cx="4621212" cy="430212"/>
          </a:xfrm>
          <a:prstGeom prst="rect">
            <a:avLst/>
          </a:prstGeom>
          <a:solidFill>
            <a:srgbClr val="FFFF99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0000" tIns="45000" rIns="90000" bIns="45000"/>
          <a:lstStyle/>
          <a:p>
            <a:pPr>
              <a:lnSpc>
                <a:spcPct val="93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2400" dirty="0">
                <a:solidFill>
                  <a:srgbClr val="000000"/>
                </a:solidFill>
              </a:rPr>
              <a:t>→ Concentrate on CSP Power Plants</a:t>
            </a:r>
          </a:p>
        </p:txBody>
      </p:sp>
      <p:graphicFrame>
        <p:nvGraphicFramePr>
          <p:cNvPr id="5" name="Group 3"/>
          <p:cNvGraphicFramePr>
            <a:graphicFrameLocks noGrp="1"/>
          </p:cNvGraphicFramePr>
          <p:nvPr/>
        </p:nvGraphicFramePr>
        <p:xfrm>
          <a:off x="357188" y="604838"/>
          <a:ext cx="8501062" cy="4939745"/>
        </p:xfrm>
        <a:graphic>
          <a:graphicData uri="http://schemas.openxmlformats.org/drawingml/2006/table">
            <a:tbl>
              <a:tblPr/>
              <a:tblGrid>
                <a:gridCol w="4022725"/>
                <a:gridCol w="4478337"/>
              </a:tblGrid>
              <a:tr h="404037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de-DE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Power Plant (</a:t>
                      </a:r>
                      <a:r>
                        <a:rPr kumimoji="0" lang="de-DE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renewable</a:t>
                      </a:r>
                      <a:r>
                        <a:rPr kumimoji="0" lang="de-DE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)</a:t>
                      </a:r>
                    </a:p>
                  </a:txBody>
                  <a:tcPr marT="29484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de-D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Energy properties</a:t>
                      </a:r>
                    </a:p>
                  </a:txBody>
                  <a:tcPr marT="29484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CC"/>
                    </a:solidFill>
                  </a:tcPr>
                </a:tc>
              </a:tr>
              <a:tr h="404037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Wind Power</a:t>
                      </a:r>
                    </a:p>
                  </a:txBody>
                  <a:tcPr marT="29484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weather</a:t>
                      </a: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fluctuations</a:t>
                      </a: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29484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FF"/>
                    </a:solidFill>
                  </a:tcPr>
                </a:tc>
              </a:tr>
              <a:tr h="591778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Photovoltaic</a:t>
                      </a: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29484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seasonal</a:t>
                      </a: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and</a:t>
                      </a: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weather</a:t>
                      </a: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fluctuations</a:t>
                      </a: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45000"/>
                        <a:buFont typeface="Wingdings" charset="2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(just in Europe)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expensive</a:t>
                      </a:r>
                    </a:p>
                  </a:txBody>
                  <a:tcPr marT="29484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</a:tr>
              <a:tr h="855796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Biomass</a:t>
                      </a: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29484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seasonal</a:t>
                      </a: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fluctuations</a:t>
                      </a: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good</a:t>
                      </a: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storability</a:t>
                      </a: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high</a:t>
                      </a: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area</a:t>
                      </a: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demand</a:t>
                      </a: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29484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FF"/>
                    </a:solidFill>
                  </a:tcPr>
                </a:tc>
              </a:tr>
              <a:tr h="607646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Geothermal</a:t>
                      </a:r>
                    </a:p>
                  </a:txBody>
                  <a:tcPr marT="29484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no</a:t>
                      </a: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fluctuations</a:t>
                      </a: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expensive</a:t>
                      </a:r>
                    </a:p>
                  </a:txBody>
                  <a:tcPr marT="29484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</a:tr>
              <a:tr h="847390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Hydropower</a:t>
                      </a:r>
                    </a:p>
                  </a:txBody>
                  <a:tcPr marT="29484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seasonal</a:t>
                      </a: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fluctuations</a:t>
                      </a: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good</a:t>
                      </a: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storability</a:t>
                      </a: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exhausted</a:t>
                      </a: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29484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FF"/>
                    </a:solidFill>
                  </a:tcPr>
                </a:tc>
              </a:tr>
              <a:tr h="625646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Concentrating</a:t>
                      </a: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Solar Power (CSP)</a:t>
                      </a:r>
                    </a:p>
                  </a:txBody>
                  <a:tcPr marT="29484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seasonal</a:t>
                      </a: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and</a:t>
                      </a: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weather</a:t>
                      </a: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fluctuations</a:t>
                      </a: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45000"/>
                        <a:buFont typeface="Wingdings" charset="2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(just in Europe)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good</a:t>
                      </a: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storability</a:t>
                      </a: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expensive</a:t>
                      </a:r>
                    </a:p>
                  </a:txBody>
                  <a:tcPr marT="29484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1"/>
          <p:cNvSpPr txBox="1">
            <a:spLocks noChangeArrowheads="1"/>
          </p:cNvSpPr>
          <p:nvPr/>
        </p:nvSpPr>
        <p:spPr bwMode="auto">
          <a:xfrm>
            <a:off x="2924175" y="255588"/>
            <a:ext cx="3663950" cy="3127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500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e-DE" sz="2400" b="1" dirty="0">
                <a:solidFill>
                  <a:srgbClr val="000000"/>
                </a:solidFill>
              </a:rPr>
              <a:t>Solar </a:t>
            </a:r>
            <a:r>
              <a:rPr lang="de-DE" sz="2400" b="1" dirty="0" err="1">
                <a:solidFill>
                  <a:srgbClr val="000000"/>
                </a:solidFill>
              </a:rPr>
              <a:t>irradiation</a:t>
            </a:r>
            <a:r>
              <a:rPr lang="de-DE" sz="2400" b="1" dirty="0">
                <a:solidFill>
                  <a:srgbClr val="000000"/>
                </a:solidFill>
              </a:rPr>
              <a:t> in EUMENA</a:t>
            </a:r>
          </a:p>
        </p:txBody>
      </p:sp>
      <p:pic>
        <p:nvPicPr>
          <p:cNvPr id="921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263" y="968375"/>
            <a:ext cx="9039225" cy="4249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1"/>
          <p:cNvSpPr txBox="1">
            <a:spLocks noChangeArrowheads="1"/>
          </p:cNvSpPr>
          <p:nvPr/>
        </p:nvSpPr>
        <p:spPr bwMode="auto">
          <a:xfrm>
            <a:off x="2924175" y="255588"/>
            <a:ext cx="3663950" cy="3127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500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e-DE" sz="2400" b="1">
                <a:solidFill>
                  <a:srgbClr val="000000"/>
                </a:solidFill>
              </a:rPr>
              <a:t>Solar irradiation in EUMENA</a:t>
            </a:r>
          </a:p>
        </p:txBody>
      </p:sp>
      <p:pic>
        <p:nvPicPr>
          <p:cNvPr id="1024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263" y="968375"/>
            <a:ext cx="9039225" cy="4249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1116013" y="5876925"/>
            <a:ext cx="7061200" cy="655638"/>
          </a:xfrm>
          <a:prstGeom prst="rect">
            <a:avLst/>
          </a:prstGeom>
          <a:solidFill>
            <a:srgbClr val="FFFF99"/>
          </a:solidFill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lIns="90000" tIns="4500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de-DE" sz="2400" dirty="0">
                <a:solidFill>
                  <a:srgbClr val="000000"/>
                </a:solidFill>
              </a:rPr>
              <a:t>→ large </a:t>
            </a:r>
            <a:r>
              <a:rPr lang="de-DE" sz="2400" dirty="0" err="1">
                <a:solidFill>
                  <a:srgbClr val="000000"/>
                </a:solidFill>
              </a:rPr>
              <a:t>increase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toward</a:t>
            </a:r>
            <a:r>
              <a:rPr lang="de-DE" sz="2400" dirty="0">
                <a:solidFill>
                  <a:srgbClr val="000000"/>
                </a:solidFill>
              </a:rPr>
              <a:t> southern countries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de-DE" sz="2400" dirty="0">
                <a:solidFill>
                  <a:srgbClr val="000000"/>
                </a:solidFill>
              </a:rPr>
              <a:t>→ </a:t>
            </a:r>
            <a:r>
              <a:rPr lang="de-DE" sz="2400" dirty="0" err="1">
                <a:solidFill>
                  <a:srgbClr val="000000"/>
                </a:solidFill>
              </a:rPr>
              <a:t>energy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production</a:t>
            </a:r>
            <a:r>
              <a:rPr lang="de-DE" sz="2400" dirty="0">
                <a:solidFill>
                  <a:srgbClr val="000000"/>
                </a:solidFill>
              </a:rPr>
              <a:t> a </a:t>
            </a:r>
            <a:r>
              <a:rPr lang="de-DE" sz="2400" dirty="0" err="1">
                <a:solidFill>
                  <a:srgbClr val="000000"/>
                </a:solidFill>
              </a:rPr>
              <a:t>lot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more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efficient</a:t>
            </a:r>
            <a:r>
              <a:rPr lang="de-DE" sz="2400" dirty="0">
                <a:solidFill>
                  <a:srgbClr val="000000"/>
                </a:solidFill>
              </a:rPr>
              <a:t> in North </a:t>
            </a:r>
            <a:r>
              <a:rPr lang="de-DE" sz="2400" dirty="0" err="1">
                <a:solidFill>
                  <a:srgbClr val="000000"/>
                </a:solidFill>
              </a:rPr>
              <a:t>Africa</a:t>
            </a:r>
            <a:endParaRPr lang="de-DE" sz="2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1"/>
          <p:cNvSpPr txBox="1">
            <a:spLocks noChangeArrowheads="1"/>
          </p:cNvSpPr>
          <p:nvPr/>
        </p:nvSpPr>
        <p:spPr bwMode="auto">
          <a:xfrm>
            <a:off x="2924175" y="255588"/>
            <a:ext cx="3663950" cy="3127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500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e-DE" sz="2400" b="1">
                <a:solidFill>
                  <a:srgbClr val="000000"/>
                </a:solidFill>
              </a:rPr>
              <a:t>Solar irradiation in EUMENA</a:t>
            </a:r>
          </a:p>
        </p:txBody>
      </p:sp>
      <p:pic>
        <p:nvPicPr>
          <p:cNvPr id="1126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4863" y="693738"/>
            <a:ext cx="7581900" cy="5424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1"/>
          <p:cNvSpPr txBox="1">
            <a:spLocks noChangeArrowheads="1"/>
          </p:cNvSpPr>
          <p:nvPr/>
        </p:nvSpPr>
        <p:spPr bwMode="auto">
          <a:xfrm>
            <a:off x="2924175" y="255588"/>
            <a:ext cx="3663950" cy="3127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500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e-DE" sz="2400" b="1">
                <a:solidFill>
                  <a:srgbClr val="000000"/>
                </a:solidFill>
              </a:rPr>
              <a:t>Solar irradiation in EUMENA</a:t>
            </a:r>
          </a:p>
        </p:txBody>
      </p:sp>
      <p:pic>
        <p:nvPicPr>
          <p:cNvPr id="1229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4863" y="693738"/>
            <a:ext cx="7581900" cy="5424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755650" y="6308725"/>
            <a:ext cx="7777163" cy="360363"/>
          </a:xfrm>
          <a:prstGeom prst="rect">
            <a:avLst/>
          </a:prstGeom>
          <a:solidFill>
            <a:srgbClr val="FFFF99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0000" tIns="4500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de-DE" sz="2400" dirty="0">
                <a:solidFill>
                  <a:srgbClr val="000000"/>
                </a:solidFill>
              </a:rPr>
              <a:t>→ considerably less fluctuation in North </a:t>
            </a:r>
            <a:r>
              <a:rPr lang="de-DE" sz="2400" dirty="0" err="1">
                <a:solidFill>
                  <a:srgbClr val="000000"/>
                </a:solidFill>
              </a:rPr>
              <a:t>Africa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than</a:t>
            </a:r>
            <a:r>
              <a:rPr lang="de-DE" sz="2400" dirty="0">
                <a:solidFill>
                  <a:srgbClr val="000000"/>
                </a:solidFill>
              </a:rPr>
              <a:t> in Europe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1"/>
          <p:cNvSpPr txBox="1">
            <a:spLocks noChangeArrowheads="1"/>
          </p:cNvSpPr>
          <p:nvPr/>
        </p:nvSpPr>
        <p:spPr bwMode="auto">
          <a:xfrm>
            <a:off x="1835150" y="339725"/>
            <a:ext cx="5919788" cy="346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500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b="1" dirty="0">
                <a:solidFill>
                  <a:srgbClr val="000000"/>
                </a:solidFill>
              </a:rPr>
              <a:t>Concentrating solar power (CSP) Power Plant</a:t>
            </a:r>
          </a:p>
        </p:txBody>
      </p:sp>
      <p:pic>
        <p:nvPicPr>
          <p:cNvPr id="1331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6688" y="1708150"/>
            <a:ext cx="8910637" cy="4005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58738"/>
            <a:ext cx="9067800" cy="6494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4339" name="Text Box 1"/>
          <p:cNvSpPr txBox="1">
            <a:spLocks noChangeArrowheads="1"/>
          </p:cNvSpPr>
          <p:nvPr/>
        </p:nvSpPr>
        <p:spPr bwMode="auto">
          <a:xfrm>
            <a:off x="1835150" y="339725"/>
            <a:ext cx="5919788" cy="346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500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b="1">
                <a:solidFill>
                  <a:srgbClr val="000000"/>
                </a:solidFill>
              </a:rPr>
              <a:t>Concentrating solar power (CSP) Power Plant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1"/>
          <p:cNvSpPr txBox="1">
            <a:spLocks noChangeArrowheads="1"/>
          </p:cNvSpPr>
          <p:nvPr/>
        </p:nvSpPr>
        <p:spPr bwMode="auto">
          <a:xfrm>
            <a:off x="1763713" y="115888"/>
            <a:ext cx="5919787" cy="346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500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b="1">
                <a:solidFill>
                  <a:srgbClr val="000000"/>
                </a:solidFill>
              </a:rPr>
              <a:t>Concentrating solar power (CSP) Power Plant</a:t>
            </a:r>
          </a:p>
        </p:txBody>
      </p:sp>
      <p:pic>
        <p:nvPicPr>
          <p:cNvPr id="15363" name="Grafik 3" descr="trough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188" y="476250"/>
            <a:ext cx="8027987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Textfeld 4"/>
          <p:cNvSpPr txBox="1">
            <a:spLocks noChangeArrowheads="1"/>
          </p:cNvSpPr>
          <p:nvPr/>
        </p:nvSpPr>
        <p:spPr bwMode="auto">
          <a:xfrm>
            <a:off x="544513" y="6524625"/>
            <a:ext cx="73406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200">
                <a:solidFill>
                  <a:schemeClr val="tx1"/>
                </a:solidFill>
              </a:rPr>
              <a:t>Source: http://upload.wikimedia.org/wikipedia/commons/0/01/Solar_troughs_in_the_Negev_desert_of_Israel.jpg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1"/>
          <p:cNvSpPr txBox="1">
            <a:spLocks noChangeArrowheads="1"/>
          </p:cNvSpPr>
          <p:nvPr/>
        </p:nvSpPr>
        <p:spPr bwMode="auto">
          <a:xfrm>
            <a:off x="1763713" y="115888"/>
            <a:ext cx="5919787" cy="346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500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b="1">
                <a:solidFill>
                  <a:srgbClr val="000000"/>
                </a:solidFill>
              </a:rPr>
              <a:t>Concentrating solar power (CSP) Power Plant</a:t>
            </a:r>
          </a:p>
        </p:txBody>
      </p:sp>
      <p:pic>
        <p:nvPicPr>
          <p:cNvPr id="16387" name="Grafik 4" descr="troughbig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213" y="476250"/>
            <a:ext cx="7920037" cy="594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8" name="Textfeld 5"/>
          <p:cNvSpPr txBox="1">
            <a:spLocks noChangeArrowheads="1"/>
          </p:cNvSpPr>
          <p:nvPr/>
        </p:nvSpPr>
        <p:spPr bwMode="auto">
          <a:xfrm>
            <a:off x="657225" y="6524625"/>
            <a:ext cx="5786438" cy="24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200">
                <a:solidFill>
                  <a:schemeClr val="tx1"/>
                </a:solidFill>
              </a:rPr>
              <a:t>Source: http://upload.wikimedia.org/wikipedia/commons/4/40/Solarplant-050406-05.jpg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"/>
          <p:cNvSpPr txBox="1">
            <a:spLocks noChangeArrowheads="1"/>
          </p:cNvSpPr>
          <p:nvPr/>
        </p:nvSpPr>
        <p:spPr bwMode="auto">
          <a:xfrm>
            <a:off x="1763713" y="115888"/>
            <a:ext cx="5919787" cy="346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500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b="1">
                <a:solidFill>
                  <a:srgbClr val="000000"/>
                </a:solidFill>
              </a:rPr>
              <a:t>Concentrating solar power (CSP) Power Plant</a:t>
            </a:r>
          </a:p>
        </p:txBody>
      </p:sp>
      <p:pic>
        <p:nvPicPr>
          <p:cNvPr id="17411" name="Grafik 4" descr="troughhuge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476250"/>
            <a:ext cx="8207375" cy="5976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Textfeld 5"/>
          <p:cNvSpPr txBox="1">
            <a:spLocks noChangeArrowheads="1"/>
          </p:cNvSpPr>
          <p:nvPr/>
        </p:nvSpPr>
        <p:spPr bwMode="auto">
          <a:xfrm>
            <a:off x="544513" y="6524625"/>
            <a:ext cx="5786437" cy="24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200">
                <a:solidFill>
                  <a:schemeClr val="tx1"/>
                </a:solidFill>
              </a:rPr>
              <a:t>Source: http://upload.wikimedia.org/wikipedia/commons/4/44/Solarplant-050406-04.jpg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1"/>
          <p:cNvSpPr txBox="1">
            <a:spLocks noChangeArrowheads="1"/>
          </p:cNvSpPr>
          <p:nvPr/>
        </p:nvSpPr>
        <p:spPr bwMode="auto">
          <a:xfrm>
            <a:off x="3101975" y="120650"/>
            <a:ext cx="2909888" cy="312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500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e-DE" sz="2400" b="1" dirty="0" err="1">
                <a:solidFill>
                  <a:srgbClr val="000000"/>
                </a:solidFill>
              </a:rPr>
              <a:t>Energy</a:t>
            </a:r>
            <a:r>
              <a:rPr lang="de-DE" sz="2400" b="1" dirty="0">
                <a:solidFill>
                  <a:srgbClr val="000000"/>
                </a:solidFill>
              </a:rPr>
              <a:t> Transportation</a:t>
            </a:r>
          </a:p>
        </p:txBody>
      </p:sp>
      <p:sp>
        <p:nvSpPr>
          <p:cNvPr id="18435" name="Textfeld 7"/>
          <p:cNvSpPr txBox="1">
            <a:spLocks noChangeArrowheads="1"/>
          </p:cNvSpPr>
          <p:nvPr/>
        </p:nvSpPr>
        <p:spPr bwMode="auto">
          <a:xfrm>
            <a:off x="107950" y="2708275"/>
            <a:ext cx="3340100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>
                <a:solidFill>
                  <a:schemeClr val="tx1"/>
                </a:solidFill>
              </a:rPr>
              <a:t>Values for transportation of 5 GW</a:t>
            </a:r>
          </a:p>
        </p:txBody>
      </p:sp>
      <p:pic>
        <p:nvPicPr>
          <p:cNvPr id="18436" name="Grafik 6" descr="transporttabsmall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981075"/>
            <a:ext cx="9036050" cy="150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3101975" y="120650"/>
            <a:ext cx="2909888" cy="312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500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e-DE" sz="2400" b="1">
                <a:solidFill>
                  <a:srgbClr val="000000"/>
                </a:solidFill>
              </a:rPr>
              <a:t>Energy Transportation</a:t>
            </a:r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8" y="917575"/>
            <a:ext cx="9020175" cy="2460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9460" name="Textfeld 7"/>
          <p:cNvSpPr txBox="1">
            <a:spLocks noChangeArrowheads="1"/>
          </p:cNvSpPr>
          <p:nvPr/>
        </p:nvSpPr>
        <p:spPr bwMode="auto">
          <a:xfrm>
            <a:off x="107950" y="3471863"/>
            <a:ext cx="3340100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>
                <a:solidFill>
                  <a:schemeClr val="tx1"/>
                </a:solidFill>
              </a:rPr>
              <a:t>Values for transportation of 5 GW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82738" y="701675"/>
            <a:ext cx="5962650" cy="1504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73213" y="2300288"/>
            <a:ext cx="3862387" cy="41084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0484" name="Text Box 1"/>
          <p:cNvSpPr txBox="1">
            <a:spLocks noChangeArrowheads="1"/>
          </p:cNvSpPr>
          <p:nvPr/>
        </p:nvSpPr>
        <p:spPr bwMode="auto">
          <a:xfrm>
            <a:off x="3101975" y="120650"/>
            <a:ext cx="2909888" cy="312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500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e-DE" sz="2400" b="1">
                <a:solidFill>
                  <a:srgbClr val="000000"/>
                </a:solidFill>
              </a:rPr>
              <a:t>Energy Transportation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82738" y="701675"/>
            <a:ext cx="5962650" cy="1504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73213" y="2300288"/>
            <a:ext cx="3862387" cy="41084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5580063" y="3068638"/>
            <a:ext cx="3313112" cy="1368425"/>
          </a:xfrm>
          <a:prstGeom prst="rect">
            <a:avLst/>
          </a:prstGeom>
          <a:solidFill>
            <a:srgbClr val="FFFF99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0000" tIns="4500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de-DE" sz="2400" dirty="0">
                <a:solidFill>
                  <a:srgbClr val="000000"/>
                </a:solidFill>
              </a:rPr>
              <a:t>→ HVDC </a:t>
            </a:r>
            <a:r>
              <a:rPr lang="de-DE" sz="2400" dirty="0" err="1">
                <a:solidFill>
                  <a:srgbClr val="000000"/>
                </a:solidFill>
              </a:rPr>
              <a:t>better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adapted</a:t>
            </a:r>
            <a:endParaRPr lang="de-DE" sz="2400" dirty="0">
              <a:solidFill>
                <a:srgbClr val="000000"/>
              </a:solidFill>
            </a:endParaRP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de-DE" sz="2400" dirty="0">
                <a:solidFill>
                  <a:srgbClr val="000000"/>
                </a:solidFill>
              </a:rPr>
              <a:t>     for </a:t>
            </a:r>
            <a:r>
              <a:rPr lang="de-DE" sz="2400" dirty="0" err="1">
                <a:solidFill>
                  <a:srgbClr val="000000"/>
                </a:solidFill>
              </a:rPr>
              <a:t>transporting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de-DE" sz="2400" dirty="0">
                <a:solidFill>
                  <a:srgbClr val="000000"/>
                </a:solidFill>
              </a:rPr>
              <a:t>	     </a:t>
            </a:r>
            <a:r>
              <a:rPr lang="de-DE" sz="2400" dirty="0" err="1">
                <a:solidFill>
                  <a:srgbClr val="000000"/>
                </a:solidFill>
              </a:rPr>
              <a:t>energy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over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more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de-DE" sz="2400" dirty="0">
                <a:solidFill>
                  <a:srgbClr val="000000"/>
                </a:solidFill>
              </a:rPr>
              <a:t>     </a:t>
            </a:r>
            <a:r>
              <a:rPr lang="de-DE" sz="2400" dirty="0" err="1">
                <a:solidFill>
                  <a:srgbClr val="000000"/>
                </a:solidFill>
              </a:rPr>
              <a:t>than</a:t>
            </a:r>
            <a:r>
              <a:rPr lang="de-DE" sz="2400" dirty="0">
                <a:solidFill>
                  <a:srgbClr val="000000"/>
                </a:solidFill>
              </a:rPr>
              <a:t> 1000 km</a:t>
            </a:r>
          </a:p>
        </p:txBody>
      </p:sp>
      <p:sp>
        <p:nvSpPr>
          <p:cNvPr id="21509" name="Text Box 1"/>
          <p:cNvSpPr txBox="1">
            <a:spLocks noChangeArrowheads="1"/>
          </p:cNvSpPr>
          <p:nvPr/>
        </p:nvSpPr>
        <p:spPr bwMode="auto">
          <a:xfrm>
            <a:off x="3101975" y="120650"/>
            <a:ext cx="2909888" cy="312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500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e-DE" sz="2400" b="1">
                <a:solidFill>
                  <a:srgbClr val="000000"/>
                </a:solidFill>
              </a:rPr>
              <a:t>Energy Transportation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82738" y="701675"/>
            <a:ext cx="5962650" cy="1504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73213" y="2300288"/>
            <a:ext cx="3862387" cy="41084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5580063" y="3068638"/>
            <a:ext cx="3313112" cy="1368425"/>
          </a:xfrm>
          <a:prstGeom prst="rect">
            <a:avLst/>
          </a:prstGeom>
          <a:solidFill>
            <a:srgbClr val="FFFF99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0000" tIns="4500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de-DE" sz="2400" dirty="0">
                <a:solidFill>
                  <a:srgbClr val="000000"/>
                </a:solidFill>
              </a:rPr>
              <a:t>→ HVDC </a:t>
            </a:r>
            <a:r>
              <a:rPr lang="de-DE" sz="2400" dirty="0" err="1">
                <a:solidFill>
                  <a:srgbClr val="000000"/>
                </a:solidFill>
              </a:rPr>
              <a:t>better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adapted</a:t>
            </a:r>
            <a:endParaRPr lang="de-DE" sz="2400" dirty="0">
              <a:solidFill>
                <a:srgbClr val="000000"/>
              </a:solidFill>
            </a:endParaRP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de-DE" sz="2400" dirty="0">
                <a:solidFill>
                  <a:srgbClr val="000000"/>
                </a:solidFill>
              </a:rPr>
              <a:t>     for </a:t>
            </a:r>
            <a:r>
              <a:rPr lang="de-DE" sz="2400" dirty="0" err="1">
                <a:solidFill>
                  <a:srgbClr val="000000"/>
                </a:solidFill>
              </a:rPr>
              <a:t>transporting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de-DE" sz="2400" dirty="0">
                <a:solidFill>
                  <a:srgbClr val="000000"/>
                </a:solidFill>
              </a:rPr>
              <a:t>	     </a:t>
            </a:r>
            <a:r>
              <a:rPr lang="de-DE" sz="2400" dirty="0" err="1">
                <a:solidFill>
                  <a:srgbClr val="000000"/>
                </a:solidFill>
              </a:rPr>
              <a:t>energy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over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more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de-DE" sz="2400" dirty="0">
                <a:solidFill>
                  <a:srgbClr val="000000"/>
                </a:solidFill>
              </a:rPr>
              <a:t>     </a:t>
            </a:r>
            <a:r>
              <a:rPr lang="de-DE" sz="2400" dirty="0" err="1">
                <a:solidFill>
                  <a:srgbClr val="000000"/>
                </a:solidFill>
              </a:rPr>
              <a:t>than</a:t>
            </a:r>
            <a:r>
              <a:rPr lang="de-DE" sz="2400" dirty="0">
                <a:solidFill>
                  <a:srgbClr val="000000"/>
                </a:solidFill>
              </a:rPr>
              <a:t> 1000 km</a:t>
            </a:r>
          </a:p>
        </p:txBody>
      </p:sp>
      <p:sp>
        <p:nvSpPr>
          <p:cNvPr id="22533" name="Text Box 1"/>
          <p:cNvSpPr txBox="1">
            <a:spLocks noChangeArrowheads="1"/>
          </p:cNvSpPr>
          <p:nvPr/>
        </p:nvSpPr>
        <p:spPr bwMode="auto">
          <a:xfrm>
            <a:off x="3101975" y="120650"/>
            <a:ext cx="2909888" cy="312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500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e-DE" sz="2400" b="1">
                <a:solidFill>
                  <a:srgbClr val="000000"/>
                </a:solidFill>
              </a:rPr>
              <a:t>Energy Transportation</a:t>
            </a: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5580063" y="4868863"/>
            <a:ext cx="3313112" cy="1296987"/>
          </a:xfrm>
          <a:prstGeom prst="rect">
            <a:avLst/>
          </a:prstGeom>
          <a:solidFill>
            <a:srgbClr val="FFFF99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0000" tIns="4500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de-DE" sz="2400" dirty="0">
                <a:solidFill>
                  <a:srgbClr val="000000"/>
                </a:solidFill>
              </a:rPr>
              <a:t>→ </a:t>
            </a:r>
            <a:r>
              <a:rPr lang="de-DE" sz="2400" dirty="0" err="1">
                <a:solidFill>
                  <a:srgbClr val="000000"/>
                </a:solidFill>
              </a:rPr>
              <a:t>Summarized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we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get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de-DE" sz="2400" dirty="0">
                <a:solidFill>
                  <a:srgbClr val="000000"/>
                </a:solidFill>
              </a:rPr>
              <a:t>     an </a:t>
            </a:r>
            <a:r>
              <a:rPr lang="de-DE" sz="2400" dirty="0" err="1">
                <a:solidFill>
                  <a:srgbClr val="000000"/>
                </a:solidFill>
              </a:rPr>
              <a:t>energy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loss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of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de-DE" sz="2400" dirty="0">
                <a:solidFill>
                  <a:srgbClr val="000000"/>
                </a:solidFill>
              </a:rPr>
              <a:t>     </a:t>
            </a:r>
            <a:r>
              <a:rPr lang="de-DE" sz="2400" dirty="0" err="1">
                <a:solidFill>
                  <a:srgbClr val="000000"/>
                </a:solidFill>
              </a:rPr>
              <a:t>about</a:t>
            </a:r>
            <a:r>
              <a:rPr lang="de-DE" sz="2400" dirty="0">
                <a:solidFill>
                  <a:srgbClr val="000000"/>
                </a:solidFill>
              </a:rPr>
              <a:t> 3% per 1000 km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de-DE" sz="2400" dirty="0">
                <a:solidFill>
                  <a:srgbClr val="000000"/>
                </a:solidFill>
              </a:rPr>
              <a:t>     for HVDC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1"/>
          <p:cNvSpPr txBox="1">
            <a:spLocks noChangeArrowheads="1"/>
          </p:cNvSpPr>
          <p:nvPr/>
        </p:nvSpPr>
        <p:spPr bwMode="auto">
          <a:xfrm>
            <a:off x="2700338" y="92075"/>
            <a:ext cx="4413250" cy="312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500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e-DE" sz="2400" b="1">
                <a:solidFill>
                  <a:srgbClr val="000000"/>
                </a:solidFill>
              </a:rPr>
              <a:t>Vision of the HVDC electricity grid</a:t>
            </a:r>
          </a:p>
        </p:txBody>
      </p:sp>
      <p:pic>
        <p:nvPicPr>
          <p:cNvPr id="2560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44613" y="492125"/>
            <a:ext cx="6729412" cy="5935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Advantages </a:t>
            </a:r>
            <a:r>
              <a:rPr lang="de-DE" dirty="0" err="1" smtClean="0"/>
              <a:t>and</a:t>
            </a:r>
            <a:r>
              <a:rPr lang="de-DE" dirty="0" smtClean="0"/>
              <a:t> Problems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Desertec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/>
          <a:lstStyle/>
          <a:p>
            <a:pPr marL="0" marR="0" lvl="0" indent="0" algn="ctr" defTabSz="449263" rtl="0" eaLnBrk="0" fontAlgn="base" latinLnBrk="0" hangingPunct="0">
              <a:lnSpc>
                <a:spcPct val="8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r>
              <a:rPr kumimoji="0" lang="de-DE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Advantages</a:t>
            </a:r>
            <a:endParaRPr kumimoji="0" lang="de-DE" sz="4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Inhaltsplatzhalt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449263" rtl="0" eaLnBrk="0" fontAlgn="base" latinLnBrk="0" hangingPunct="0">
              <a:lnSpc>
                <a:spcPct val="150000"/>
              </a:lnSpc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Reducing Emission of CO</a:t>
            </a:r>
            <a:r>
              <a:rPr kumimoji="0" lang="en-US" sz="3200" b="0" i="0" u="none" strike="noStrike" kern="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49263" rtl="0" eaLnBrk="0" fontAlgn="base" latinLnBrk="0" hangingPunct="0">
              <a:lnSpc>
                <a:spcPct val="150000"/>
              </a:lnSpc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Sustainable production of energy</a:t>
            </a:r>
          </a:p>
          <a:p>
            <a:pPr marL="342900" marR="0" lvl="0" indent="-342900" algn="l" defTabSz="449263" rtl="0" eaLnBrk="0" fontAlgn="base" latinLnBrk="0" hangingPunct="0">
              <a:lnSpc>
                <a:spcPct val="150000"/>
              </a:lnSpc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Assuring electrical power supply for Europe</a:t>
            </a:r>
          </a:p>
          <a:p>
            <a:pPr marL="342900" marR="0" lvl="0" indent="-342900" algn="l" defTabSz="449263" rtl="0" eaLnBrk="0" fontAlgn="base" latinLnBrk="0" hangingPunct="0">
              <a:lnSpc>
                <a:spcPct val="150000"/>
              </a:lnSpc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Advantages in MENA:</a:t>
            </a:r>
          </a:p>
          <a:p>
            <a:pPr lvl="1" eaLnBrk="0" hangingPunct="0">
              <a:lnSpc>
                <a:spcPct val="150000"/>
              </a:lnSpc>
              <a:spcBef>
                <a:spcPts val="700"/>
              </a:spcBef>
              <a:buFont typeface="Arial" pitchFamily="34" charset="0"/>
              <a:buChar char="•"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+mn-cs"/>
              </a:rPr>
              <a:t>Creating jobs and improving infrastructure</a:t>
            </a:r>
          </a:p>
          <a:p>
            <a:pPr marL="742950" marR="0" lvl="1" indent="-285750" algn="l" defTabSz="449263" rtl="0" eaLnBrk="0" fontAlgn="base" latinLnBrk="0" hangingPunct="0">
              <a:lnSpc>
                <a:spcPct val="150000"/>
              </a:lnSpc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+mn-cs"/>
              </a:rPr>
              <a:t> Thermal desalination of sea water (CO</a:t>
            </a:r>
            <a:r>
              <a:rPr kumimoji="0" lang="en-US" sz="2800" b="0" i="0" u="none" strike="noStrike" kern="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+mn-cs"/>
              </a:rPr>
              <a:t>2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+mn-cs"/>
              </a:rPr>
              <a:t>-free)</a:t>
            </a:r>
          </a:p>
          <a:p>
            <a:pPr marL="342900" marR="0" lvl="0" indent="-342900" algn="l" defTabSz="449263" rtl="0" eaLnBrk="0" fontAlgn="base" latinLnBrk="0" hangingPunct="0">
              <a:lnSpc>
                <a:spcPct val="150000"/>
              </a:lnSpc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/>
          <a:lstStyle/>
          <a:p>
            <a:pPr marL="0" marR="0" lvl="0" indent="0" algn="ctr" defTabSz="449263" rtl="0" eaLnBrk="0" fontAlgn="base" latinLnBrk="0" hangingPunct="0">
              <a:lnSpc>
                <a:spcPct val="8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Technical problems</a:t>
            </a:r>
            <a:endParaRPr kumimoji="0" lang="en-US" sz="4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457200" y="1602000"/>
            <a:ext cx="8229600" cy="5377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hangingPunct="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400" b="1" kern="0" dirty="0" smtClean="0">
                <a:solidFill>
                  <a:srgbClr val="000000"/>
                </a:solidFill>
              </a:rPr>
              <a:t>Problem:</a:t>
            </a:r>
          </a:p>
          <a:p>
            <a:pPr lvl="1" eaLnBrk="0" hangingPunct="0">
              <a:lnSpc>
                <a:spcPct val="150000"/>
              </a:lnSpc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2400" kern="0" dirty="0" smtClean="0">
                <a:solidFill>
                  <a:srgbClr val="000000"/>
                </a:solidFill>
              </a:rPr>
              <a:t>Conditions for the mirrors of the CSPs are very hard, they have to resist UV-radiation, storms etc.</a:t>
            </a:r>
          </a:p>
          <a:p>
            <a:pPr lvl="0" indent="-342900" eaLnBrk="0" hangingPunct="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400" b="1" kern="0" dirty="0" smtClean="0">
                <a:solidFill>
                  <a:srgbClr val="000000"/>
                </a:solidFill>
              </a:rPr>
              <a:t>Solution:</a:t>
            </a:r>
          </a:p>
          <a:p>
            <a:pPr lvl="1" indent="-342900" eaLnBrk="0" hangingPunct="0">
              <a:lnSpc>
                <a:spcPct val="150000"/>
              </a:lnSpc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2400" kern="0" dirty="0" smtClean="0">
                <a:solidFill>
                  <a:srgbClr val="000000"/>
                </a:solidFill>
              </a:rPr>
              <a:t>There is a safety position for the mirrors</a:t>
            </a:r>
          </a:p>
          <a:p>
            <a:pPr lvl="0" indent="-342900" eaLnBrk="0" hangingPunct="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400" b="1" kern="0" dirty="0" smtClean="0">
                <a:solidFill>
                  <a:srgbClr val="000000"/>
                </a:solidFill>
              </a:rPr>
              <a:t>Example:</a:t>
            </a:r>
          </a:p>
          <a:p>
            <a:pPr lvl="1" indent="-342900" eaLnBrk="0" hangingPunct="0">
              <a:lnSpc>
                <a:spcPct val="150000"/>
              </a:lnSpc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2400" kern="0" dirty="0" smtClean="0">
                <a:solidFill>
                  <a:srgbClr val="000000"/>
                </a:solidFill>
              </a:rPr>
              <a:t>Mirrors in the Mojave desert (California) resist already for over 20 years different kinds of storms, breaking only 0,4% per year</a:t>
            </a:r>
          </a:p>
          <a:p>
            <a:pPr>
              <a:spcBef>
                <a:spcPts val="0"/>
              </a:spcBef>
            </a:pPr>
            <a:endParaRPr lang="de-DE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/>
          <a:lstStyle/>
          <a:p>
            <a:pPr marL="0" marR="0" lvl="0" indent="0" algn="ctr" defTabSz="449263" rtl="0" eaLnBrk="0" fontAlgn="base" latinLnBrk="0" hangingPunct="0">
              <a:lnSpc>
                <a:spcPct val="8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Economical problems</a:t>
            </a:r>
            <a:endParaRPr kumimoji="0" lang="en-US" sz="4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Inhaltsplatzhalt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 algn="l" defTabSz="449263" rtl="0" eaLnBrk="0" fontAlgn="base" latinLnBrk="0" hangingPunct="0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r>
              <a:rPr kumimoji="0" lang="en-US" sz="27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Problem:</a:t>
            </a:r>
          </a:p>
          <a:p>
            <a:pPr lvl="1" eaLnBrk="0" hangingPunct="0">
              <a:lnSpc>
                <a:spcPct val="12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kumimoji="0" lang="en-US" sz="27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big companies involved in </a:t>
            </a:r>
            <a:r>
              <a:rPr kumimoji="0" lang="en-US" sz="27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Desertec</a:t>
            </a:r>
            <a:r>
              <a:rPr kumimoji="0" lang="en-US" sz="27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want to extend their monopolies</a:t>
            </a:r>
          </a:p>
          <a:p>
            <a:pPr lvl="1" eaLnBrk="0" hangingPunct="0">
              <a:lnSpc>
                <a:spcPct val="12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2700" kern="0" dirty="0" smtClean="0">
                <a:solidFill>
                  <a:srgbClr val="000000"/>
                </a:solidFill>
                <a:latin typeface="+mn-lt"/>
                <a:cs typeface="+mn-cs"/>
              </a:rPr>
              <a:t>Small companies cannot afford to join in </a:t>
            </a:r>
            <a:r>
              <a:rPr lang="en-US" sz="2700" kern="0" dirty="0" err="1" smtClean="0">
                <a:solidFill>
                  <a:srgbClr val="000000"/>
                </a:solidFill>
                <a:latin typeface="+mn-lt"/>
                <a:cs typeface="+mn-cs"/>
              </a:rPr>
              <a:t>Desertec</a:t>
            </a:r>
            <a:endParaRPr lang="en-US" sz="2700" kern="0" dirty="0" smtClean="0">
              <a:solidFill>
                <a:srgbClr val="000000"/>
              </a:solidFill>
              <a:latin typeface="+mn-lt"/>
              <a:cs typeface="+mn-cs"/>
            </a:endParaRPr>
          </a:p>
          <a:p>
            <a:pPr eaLnBrk="0" hangingPunct="0">
              <a:lnSpc>
                <a:spcPct val="120000"/>
              </a:lnSpc>
              <a:spcBef>
                <a:spcPts val="0"/>
              </a:spcBef>
            </a:pPr>
            <a:endParaRPr lang="en-US" sz="2700" kern="0" dirty="0" smtClean="0">
              <a:solidFill>
                <a:srgbClr val="000000"/>
              </a:solidFill>
              <a:latin typeface="+mn-lt"/>
              <a:cs typeface="+mn-cs"/>
            </a:endParaRPr>
          </a:p>
          <a:p>
            <a:pPr eaLnBrk="0" hangingPunct="0">
              <a:lnSpc>
                <a:spcPct val="120000"/>
              </a:lnSpc>
              <a:spcBef>
                <a:spcPts val="0"/>
              </a:spcBef>
            </a:pPr>
            <a:r>
              <a:rPr lang="en-US" sz="2700" b="1" kern="0" dirty="0" smtClean="0">
                <a:solidFill>
                  <a:srgbClr val="000000"/>
                </a:solidFill>
                <a:latin typeface="+mn-lt"/>
                <a:cs typeface="+mn-cs"/>
              </a:rPr>
              <a:t>Counter-argument:</a:t>
            </a:r>
          </a:p>
          <a:p>
            <a:pPr lvl="1" eaLnBrk="0" hangingPunct="0">
              <a:lnSpc>
                <a:spcPct val="12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2700" kern="0" dirty="0" smtClean="0">
                <a:solidFill>
                  <a:srgbClr val="000000"/>
                </a:solidFill>
                <a:latin typeface="+mn-lt"/>
                <a:cs typeface="+mn-cs"/>
              </a:rPr>
              <a:t>Generating only 17% of the necessary energy is no monopoly</a:t>
            </a:r>
          </a:p>
          <a:p>
            <a:pPr marL="342900" marR="0" lvl="0" indent="-342900" algn="l" defTabSz="449263" rtl="0" eaLnBrk="0" fontAlgn="base" latinLnBrk="0" hangingPunct="0">
              <a:lnSpc>
                <a:spcPct val="120000"/>
              </a:lnSpc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endParaRPr kumimoji="0" lang="en-US" sz="2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R="0" lvl="0" algn="l" defTabSz="449263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r>
              <a:rPr kumimoji="0" lang="en-US" sz="27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Problem:</a:t>
            </a:r>
          </a:p>
          <a:p>
            <a:pPr lvl="1" eaLnBrk="0" hangingPunct="0">
              <a:lnSpc>
                <a:spcPct val="15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kumimoji="0" lang="en-US" sz="27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Instead of investing the money in MENA there can be achieved much more in Europe</a:t>
            </a:r>
          </a:p>
          <a:p>
            <a:pPr eaLnBrk="0" hangingPunct="0">
              <a:lnSpc>
                <a:spcPct val="150000"/>
              </a:lnSpc>
              <a:spcBef>
                <a:spcPts val="0"/>
              </a:spcBef>
            </a:pPr>
            <a:r>
              <a:rPr lang="en-US" sz="2700" b="1" kern="0" dirty="0" smtClean="0">
                <a:solidFill>
                  <a:srgbClr val="000000"/>
                </a:solidFill>
                <a:latin typeface="+mn-lt"/>
              </a:rPr>
              <a:t>Counter-argument:</a:t>
            </a:r>
            <a:endParaRPr kumimoji="0" lang="en-US" sz="27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lvl="1" eaLnBrk="0" hangingPunct="0">
              <a:lnSpc>
                <a:spcPct val="15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2700" kern="0" dirty="0" smtClean="0">
                <a:solidFill>
                  <a:srgbClr val="000000"/>
                </a:solidFill>
                <a:latin typeface="+mn-lt"/>
                <a:cs typeface="+mn-cs"/>
              </a:rPr>
              <a:t>The Energy that can be generated in Europe isn’t enough to cover the consumption</a:t>
            </a:r>
          </a:p>
          <a:p>
            <a:pPr lvl="1" eaLnBrk="0" hangingPunct="0">
              <a:lnSpc>
                <a:spcPct val="15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2700" kern="0" dirty="0" smtClean="0">
                <a:solidFill>
                  <a:srgbClr val="000000"/>
                </a:solidFill>
                <a:latin typeface="+mn-lt"/>
                <a:cs typeface="+mn-cs"/>
              </a:rPr>
              <a:t>Especially to compensate the seasonal fluctuations</a:t>
            </a:r>
          </a:p>
          <a:p>
            <a:pPr marL="342900" marR="0" lvl="0" indent="-342900" algn="l" defTabSz="449263" rtl="0" eaLnBrk="0" fontAlgn="base" latinLnBrk="0" hangingPunct="0">
              <a:lnSpc>
                <a:spcPct val="150000"/>
              </a:lnSpc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endParaRPr kumimoji="0" lang="en-US" sz="2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itel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/>
          <a:lstStyle/>
          <a:p>
            <a:pPr marL="0" marR="0" lvl="0" indent="0" algn="ctr" defTabSz="449263" rtl="0" eaLnBrk="0" fontAlgn="base" latinLnBrk="0" hangingPunct="0">
              <a:lnSpc>
                <a:spcPct val="8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Economical problems</a:t>
            </a:r>
            <a:endParaRPr kumimoji="0" lang="en-US" sz="4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 txBox="1">
            <a:spLocks/>
          </p:cNvSpPr>
          <p:nvPr/>
        </p:nvSpPr>
        <p:spPr>
          <a:xfrm>
            <a:off x="457200" y="1600200"/>
            <a:ext cx="8229600" cy="5043510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 algn="l" defTabSz="449263" rtl="0" eaLnBrk="0" fontAlgn="base" latinLnBrk="0" hangingPunct="0">
              <a:lnSpc>
                <a:spcPct val="13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r>
              <a:rPr kumimoji="0" lang="en-US" sz="2700" b="1" i="0" u="none" strike="noStrike" kern="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Problem:</a:t>
            </a:r>
          </a:p>
          <a:p>
            <a:pPr lvl="1" eaLnBrk="0" hangingPunct="0">
              <a:lnSpc>
                <a:spcPct val="13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2700" kern="0" dirty="0" smtClean="0">
                <a:solidFill>
                  <a:srgbClr val="000000"/>
                </a:solidFill>
                <a:latin typeface="+mn-lt"/>
                <a:cs typeface="+mn-cs"/>
              </a:rPr>
              <a:t>Who pays for it?</a:t>
            </a:r>
          </a:p>
          <a:p>
            <a:pPr lvl="1" eaLnBrk="0" hangingPunct="0">
              <a:lnSpc>
                <a:spcPct val="13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kumimoji="0" lang="en-US" sz="2700" b="0" i="0" u="none" strike="noStrike" kern="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+mn-cs"/>
              </a:rPr>
              <a:t>Generating power with CSPs is not profitable in comparison to conventional possibilities</a:t>
            </a:r>
          </a:p>
          <a:p>
            <a:pPr marL="741600" lvl="2" indent="-284400" eaLnBrk="0" hangingPunct="0">
              <a:lnSpc>
                <a:spcPct val="13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kumimoji="0" lang="en-US" sz="2700" b="0" i="0" u="none" strike="noStrike" kern="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+mn-cs"/>
              </a:rPr>
              <a:t>Not many investors are interested at the moment</a:t>
            </a:r>
          </a:p>
          <a:p>
            <a:pPr marL="741600" lvl="2" indent="-284400" eaLnBrk="0" hangingPunct="0">
              <a:lnSpc>
                <a:spcPct val="13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kumimoji="0" lang="en-US" sz="2700" b="0" i="0" u="none" strike="noStrike" kern="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+mn-cs"/>
              </a:rPr>
              <a:t>The involved companies are able to afford only about 30% of the costs</a:t>
            </a:r>
          </a:p>
          <a:p>
            <a:pPr lvl="1" eaLnBrk="0" hangingPunct="0">
              <a:lnSpc>
                <a:spcPct val="13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kumimoji="0" lang="en-US" sz="2700" b="0" i="0" u="none" strike="noStrike" kern="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It is not possible to schedule such a big project properly</a:t>
            </a:r>
            <a:r>
              <a:rPr kumimoji="0" lang="en-US" sz="2700" b="0" i="0" u="none" strike="noStrike" kern="0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</a:t>
            </a:r>
            <a:r>
              <a:rPr kumimoji="0" lang="en-US" sz="2700" b="0" i="0" u="none" strike="noStrike" kern="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+mn-cs"/>
              </a:rPr>
              <a:t>r to estimate the costs correctly</a:t>
            </a:r>
          </a:p>
          <a:p>
            <a:pPr marL="342900" marR="0" lvl="0" algn="l" defTabSz="449263" rtl="0" eaLnBrk="0" fontAlgn="base" latinLnBrk="0" hangingPunct="0">
              <a:lnSpc>
                <a:spcPct val="130000"/>
              </a:lnSpc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endParaRPr kumimoji="0" lang="en-US" sz="2700" b="0" i="0" u="none" strike="noStrike" kern="0" cap="none" spc="0" normalizeH="0" baseline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itel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/>
          <a:lstStyle/>
          <a:p>
            <a:pPr marL="0" marR="0" lvl="0" indent="0" algn="ctr" defTabSz="449263" rtl="0" eaLnBrk="0" fontAlgn="base" latinLnBrk="0" hangingPunct="0">
              <a:lnSpc>
                <a:spcPct val="8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Economical problems</a:t>
            </a:r>
            <a:endParaRPr kumimoji="0" lang="en-US" sz="4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/>
          <a:lstStyle/>
          <a:p>
            <a:pPr marL="0" marR="0" lvl="0" indent="0" algn="ctr" defTabSz="449263" rtl="0" eaLnBrk="0" fontAlgn="base" latinLnBrk="0" hangingPunct="0">
              <a:lnSpc>
                <a:spcPct val="8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Political problems</a:t>
            </a:r>
            <a:endParaRPr kumimoji="0" lang="en-US" sz="4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Inhaltsplatzhalter 2"/>
          <p:cNvSpPr txBox="1">
            <a:spLocks/>
          </p:cNvSpPr>
          <p:nvPr/>
        </p:nvSpPr>
        <p:spPr>
          <a:xfrm>
            <a:off x="457200" y="1600200"/>
            <a:ext cx="8229600" cy="5114948"/>
          </a:xfrm>
          <a:prstGeom prst="rect">
            <a:avLst/>
          </a:prstGeom>
        </p:spPr>
        <p:txBody>
          <a:bodyPr>
            <a:normAutofit/>
          </a:bodyPr>
          <a:lstStyle/>
          <a:p>
            <a:pPr eaLnBrk="0" hangingPunct="0">
              <a:lnSpc>
                <a:spcPct val="120000"/>
              </a:lnSpc>
              <a:spcBef>
                <a:spcPts val="800"/>
              </a:spcBef>
            </a:pPr>
            <a:r>
              <a:rPr lang="en-US" sz="2700" b="1" kern="0" dirty="0" smtClean="0">
                <a:solidFill>
                  <a:srgbClr val="000000"/>
                </a:solidFill>
                <a:latin typeface="+mn-lt"/>
              </a:rPr>
              <a:t>Problem:</a:t>
            </a:r>
          </a:p>
          <a:p>
            <a:pPr marL="741600" indent="-284400" eaLnBrk="0" hangingPunct="0">
              <a:lnSpc>
                <a:spcPct val="120000"/>
              </a:lnSpc>
              <a:spcBef>
                <a:spcPts val="800"/>
              </a:spcBef>
              <a:buFont typeface="Arial" pitchFamily="34" charset="0"/>
              <a:buChar char="•"/>
            </a:pPr>
            <a:r>
              <a:rPr lang="en-US" sz="2700" kern="0" dirty="0" smtClean="0">
                <a:solidFill>
                  <a:srgbClr val="000000"/>
                </a:solidFill>
                <a:latin typeface="+mn-lt"/>
              </a:rPr>
              <a:t>There are to many involved parties</a:t>
            </a:r>
            <a:endParaRPr kumimoji="0" lang="en-US" sz="27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1600" marR="0" lvl="0" indent="-284400" algn="l" defTabSz="449263" rtl="0" eaLnBrk="0" fontAlgn="base" latinLnBrk="0" hangingPunct="0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kumimoji="0" lang="en-US" sz="27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Every state will try to take advantage, so there will be much resistance in MENA</a:t>
            </a:r>
          </a:p>
          <a:p>
            <a:pPr marL="741600" marR="0" lvl="1" indent="-284400" algn="l" defTabSz="449263" rtl="0" eaLnBrk="0" fontAlgn="base" latinLnBrk="0" hangingPunct="0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kumimoji="0" lang="en-US" sz="27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+mn-cs"/>
              </a:rPr>
              <a:t>Ruling parties primarily want to keep their power (especially family clans)</a:t>
            </a:r>
          </a:p>
          <a:p>
            <a:pPr marL="741600" marR="0" lvl="1" indent="-284400" algn="l" defTabSz="449263" rtl="0" eaLnBrk="0" fontAlgn="base" latinLnBrk="0" hangingPunct="0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kumimoji="0" lang="en-US" sz="27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+mn-cs"/>
              </a:rPr>
              <a:t>They don’t care for the progress of the economy</a:t>
            </a:r>
          </a:p>
          <a:p>
            <a:pPr marL="741600" marR="0" lvl="0" indent="-284400" algn="l" defTabSz="449263" rtl="0" eaLnBrk="0" fontAlgn="base" latinLnBrk="0" hangingPunct="0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kumimoji="0" lang="en-US" sz="27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Due to the Arab Spring the situation may have changed in a good or bad way</a:t>
            </a:r>
          </a:p>
          <a:p>
            <a:pPr marL="342900" marR="0" lvl="0" indent="-342900" algn="l" defTabSz="449263" rtl="0" eaLnBrk="0" fontAlgn="base" latinLnBrk="0" hangingPunct="0">
              <a:lnSpc>
                <a:spcPct val="120000"/>
              </a:lnSpc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endParaRPr kumimoji="0" lang="en-US" sz="27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49263" rtl="0" eaLnBrk="0" fontAlgn="base" latinLnBrk="0" hangingPunct="0">
              <a:lnSpc>
                <a:spcPct val="120000"/>
              </a:lnSpc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endParaRPr kumimoji="0" lang="en-US" sz="2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 txBox="1">
            <a:spLocks/>
          </p:cNvSpPr>
          <p:nvPr/>
        </p:nvSpPr>
        <p:spPr>
          <a:xfrm>
            <a:off x="457200" y="1600200"/>
            <a:ext cx="8229600" cy="5257800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 defTabSz="449263" rtl="0" eaLnBrk="0" fontAlgn="base" latinLnBrk="0" hangingPunct="0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r>
              <a:rPr lang="en-US" sz="2700" b="1" kern="0" dirty="0" smtClean="0">
                <a:solidFill>
                  <a:srgbClr val="000000"/>
                </a:solidFill>
                <a:latin typeface="+mn-lt"/>
                <a:cs typeface="+mn-cs"/>
              </a:rPr>
              <a:t>Problem:</a:t>
            </a:r>
            <a:endParaRPr kumimoji="0" lang="en-US" sz="27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1600" marR="0" lvl="0" indent="-284400" defTabSz="449263" rtl="0" eaLnBrk="0" fontAlgn="base" latinLnBrk="0" hangingPunct="0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kumimoji="0" lang="en-US" sz="27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Importing too much energy will create political dependencies</a:t>
            </a:r>
          </a:p>
          <a:p>
            <a:pPr marR="0" lvl="0" defTabSz="449263" rtl="0" eaLnBrk="0" fontAlgn="base" latinLnBrk="0" hangingPunct="0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tabLst/>
              <a:defRPr/>
            </a:pPr>
            <a:r>
              <a:rPr kumimoji="0" lang="en-US" sz="27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Counter-argument:</a:t>
            </a:r>
          </a:p>
          <a:p>
            <a:pPr marL="741600" marR="0" lvl="1" indent="-284400" defTabSz="449263" rtl="0" eaLnBrk="0" fontAlgn="base" latinLnBrk="0" hangingPunct="0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kumimoji="0" lang="en-US" sz="27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+mn-cs"/>
              </a:rPr>
              <a:t>Since the energy will be supplied from many states the problem</a:t>
            </a:r>
            <a:r>
              <a:rPr kumimoji="0" lang="en-US" sz="27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+mn-cs"/>
              </a:rPr>
              <a:t> of </a:t>
            </a:r>
            <a:r>
              <a:rPr kumimoji="0" lang="en-US" sz="27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+mn-cs"/>
              </a:rPr>
              <a:t>political dependencies will decrease</a:t>
            </a:r>
          </a:p>
          <a:p>
            <a:pPr marL="741600" marR="0" lvl="1" indent="-284400" defTabSz="449263" rtl="0" eaLnBrk="0" fontAlgn="base" latinLnBrk="0" hangingPunct="0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kumimoji="0" lang="en-US" sz="27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+mn-cs"/>
              </a:rPr>
              <a:t>Europe is already dependent (Russian-Ukrainian gas conflict)</a:t>
            </a:r>
          </a:p>
          <a:p>
            <a:pPr marL="741600" marR="0" lvl="1" indent="-284400" defTabSz="449263" rtl="0" eaLnBrk="0" fontAlgn="base" latinLnBrk="0" hangingPunct="0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kumimoji="0" lang="en-US" sz="27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+mn-cs"/>
              </a:rPr>
              <a:t>Europe is already importing oil and gas from Algeria and Libya</a:t>
            </a:r>
            <a:endParaRPr kumimoji="0" lang="en-US" sz="2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4" name="Titel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/>
          <a:lstStyle/>
          <a:p>
            <a:pPr marL="0" marR="0" lvl="0" indent="0" algn="ctr" defTabSz="449263" rtl="0" eaLnBrk="0" fontAlgn="base" latinLnBrk="0" hangingPunct="0">
              <a:lnSpc>
                <a:spcPct val="8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Political problems</a:t>
            </a:r>
            <a:endParaRPr kumimoji="0" lang="en-US" sz="4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2"/>
          <p:cNvSpPr txBox="1">
            <a:spLocks/>
          </p:cNvSpPr>
          <p:nvPr/>
        </p:nvSpPr>
        <p:spPr>
          <a:xfrm>
            <a:off x="457200" y="1600200"/>
            <a:ext cx="8229600" cy="5114948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marR="0" lvl="1" indent="0" algn="l" defTabSz="449263" rtl="0" eaLnBrk="0" fontAlgn="base" latinLnBrk="0" hangingPunct="0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tabLst/>
              <a:defRPr/>
            </a:pPr>
            <a:r>
              <a:rPr lang="en-US" sz="2700" b="1" kern="0" dirty="0" smtClean="0">
                <a:solidFill>
                  <a:srgbClr val="000000"/>
                </a:solidFill>
                <a:latin typeface="+mn-lt"/>
                <a:cs typeface="+mn-cs"/>
              </a:rPr>
              <a:t>Solution:</a:t>
            </a:r>
            <a:endParaRPr kumimoji="0" lang="en-US" sz="27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cs typeface="+mn-cs"/>
            </a:endParaRPr>
          </a:p>
          <a:p>
            <a:pPr marL="741600" marR="0" lvl="1" indent="-284400" algn="l" defTabSz="449263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kumimoji="0" lang="en-US" sz="27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+mn-cs"/>
              </a:rPr>
              <a:t>Only 17% of the necessary energy will be imported </a:t>
            </a:r>
          </a:p>
          <a:p>
            <a:pPr marL="741600" marR="0" lvl="1" indent="-284400" algn="l" defTabSz="449263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kumimoji="0" lang="en-US" sz="27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+mn-cs"/>
              </a:rPr>
              <a:t>There will still exist back-up power plants for compensating the fluctuations of renewable energy sources</a:t>
            </a:r>
          </a:p>
          <a:p>
            <a:pPr marL="741600" marR="0" lvl="1" indent="-284400" algn="l" defTabSz="449263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kumimoji="0" lang="en-US" sz="27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+mn-cs"/>
              </a:rPr>
              <a:t>So it will be possible to compensate the missing energy for a while</a:t>
            </a:r>
          </a:p>
          <a:p>
            <a:pPr marL="741600" marR="0" lvl="1" indent="-284400" algn="l" defTabSz="449263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kumimoji="0" lang="en-US" sz="27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+mn-cs"/>
              </a:rPr>
              <a:t>Economic progress and better education decrease this risk</a:t>
            </a:r>
            <a:endParaRPr kumimoji="0" lang="en-US" sz="2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3" name="Titel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/>
          <a:lstStyle/>
          <a:p>
            <a:pPr lvl="0" algn="ctr" eaLnBrk="0" hangingPunct="0"/>
            <a:r>
              <a:rPr lang="en-US" sz="4400" b="1" kern="0" dirty="0" smtClean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Risk of terroristic assaults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1"/>
          <p:cNvSpPr txBox="1">
            <a:spLocks noChangeArrowheads="1"/>
          </p:cNvSpPr>
          <p:nvPr/>
        </p:nvSpPr>
        <p:spPr bwMode="auto">
          <a:xfrm>
            <a:off x="3708400" y="92075"/>
            <a:ext cx="1439863" cy="312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500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e-DE" sz="2400" b="1" dirty="0" err="1">
                <a:solidFill>
                  <a:srgbClr val="000000"/>
                </a:solidFill>
              </a:rPr>
              <a:t>Summary</a:t>
            </a:r>
            <a:endParaRPr lang="de-DE" sz="2400" b="1" dirty="0">
              <a:solidFill>
                <a:srgbClr val="000000"/>
              </a:solidFill>
            </a:endParaRPr>
          </a:p>
        </p:txBody>
      </p:sp>
      <p:sp>
        <p:nvSpPr>
          <p:cNvPr id="26627" name="Textfeld 2"/>
          <p:cNvSpPr txBox="1">
            <a:spLocks noChangeArrowheads="1"/>
          </p:cNvSpPr>
          <p:nvPr/>
        </p:nvSpPr>
        <p:spPr bwMode="auto">
          <a:xfrm>
            <a:off x="323850" y="1484313"/>
            <a:ext cx="8545353" cy="5577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Arial" charset="0"/>
              <a:buChar char="•"/>
            </a:pPr>
            <a:r>
              <a:rPr lang="en-US" sz="2200" dirty="0" smtClean="0"/>
              <a:t> </a:t>
            </a:r>
            <a:r>
              <a:rPr lang="en-US" sz="2200" dirty="0" err="1" smtClean="0">
                <a:solidFill>
                  <a:schemeClr val="tx1"/>
                </a:solidFill>
              </a:rPr>
              <a:t>Desertec</a:t>
            </a:r>
            <a:r>
              <a:rPr lang="en-US" sz="2200" dirty="0" smtClean="0">
                <a:solidFill>
                  <a:schemeClr val="tx1"/>
                </a:solidFill>
              </a:rPr>
              <a:t> is a concept to solve the energy problem in the world</a:t>
            </a:r>
          </a:p>
          <a:p>
            <a:pPr>
              <a:buFont typeface="Arial" charset="0"/>
              <a:buChar char="•"/>
            </a:pPr>
            <a:endParaRPr lang="en-US" sz="2200" dirty="0" smtClean="0">
              <a:solidFill>
                <a:schemeClr val="tx1"/>
              </a:solidFill>
            </a:endParaRPr>
          </a:p>
          <a:p>
            <a:pPr>
              <a:buFont typeface="Arial" charset="0"/>
              <a:buChar char="•"/>
            </a:pPr>
            <a:r>
              <a:rPr lang="en-US" sz="2200" dirty="0" smtClean="0">
                <a:solidFill>
                  <a:schemeClr val="tx1"/>
                </a:solidFill>
              </a:rPr>
              <a:t> It concentrates on the production of energy in the most efficient places </a:t>
            </a:r>
          </a:p>
          <a:p>
            <a:r>
              <a:rPr lang="en-US" sz="2200" dirty="0" smtClean="0">
                <a:solidFill>
                  <a:schemeClr val="tx1"/>
                </a:solidFill>
              </a:rPr>
              <a:t>  (mostly deserts)</a:t>
            </a:r>
          </a:p>
          <a:p>
            <a:endParaRPr lang="en-US" sz="2200" dirty="0" smtClean="0">
              <a:solidFill>
                <a:schemeClr val="tx1"/>
              </a:solidFill>
            </a:endParaRPr>
          </a:p>
          <a:p>
            <a:pPr>
              <a:buFont typeface="Arial" charset="0"/>
              <a:buChar char="•"/>
            </a:pPr>
            <a:r>
              <a:rPr lang="en-US" sz="2200" dirty="0" smtClean="0">
                <a:solidFill>
                  <a:schemeClr val="tx1"/>
                </a:solidFill>
              </a:rPr>
              <a:t> CSP power plants in North Africa are very suitable to produce a large </a:t>
            </a:r>
          </a:p>
          <a:p>
            <a:r>
              <a:rPr lang="en-US" sz="2200" dirty="0" smtClean="0">
                <a:solidFill>
                  <a:schemeClr val="tx1"/>
                </a:solidFill>
              </a:rPr>
              <a:t>  part (app. 17 %) of the European energy demand in the future</a:t>
            </a:r>
          </a:p>
          <a:p>
            <a:endParaRPr lang="en-US" sz="2200" dirty="0" smtClean="0">
              <a:solidFill>
                <a:schemeClr val="tx1"/>
              </a:solidFill>
            </a:endParaRPr>
          </a:p>
          <a:p>
            <a:pPr>
              <a:buFont typeface="Arial" charset="0"/>
              <a:buChar char="•"/>
            </a:pPr>
            <a:r>
              <a:rPr lang="en-US" sz="2200" dirty="0" smtClean="0">
                <a:solidFill>
                  <a:schemeClr val="tx1"/>
                </a:solidFill>
              </a:rPr>
              <a:t> The transportation takes place via HVDC, which has a loss rate of about </a:t>
            </a:r>
          </a:p>
          <a:p>
            <a:r>
              <a:rPr lang="en-US" sz="2200" dirty="0" smtClean="0">
                <a:solidFill>
                  <a:schemeClr val="tx1"/>
                </a:solidFill>
              </a:rPr>
              <a:t>  3% over 1000 km </a:t>
            </a:r>
          </a:p>
          <a:p>
            <a:pPr>
              <a:buFont typeface="Arial" charset="0"/>
              <a:buChar char="•"/>
            </a:pPr>
            <a:endParaRPr lang="en-US" sz="2200" dirty="0" smtClean="0">
              <a:solidFill>
                <a:schemeClr val="tx1"/>
              </a:solidFill>
            </a:endParaRPr>
          </a:p>
          <a:p>
            <a:pPr>
              <a:buFont typeface="Arial" charset="0"/>
              <a:buChar char="•"/>
            </a:pPr>
            <a:r>
              <a:rPr lang="en-US" sz="2200" dirty="0" smtClean="0">
                <a:solidFill>
                  <a:schemeClr val="tx1"/>
                </a:solidFill>
              </a:rPr>
              <a:t> Investment costs for an EUMENA HVDC energy grid are high</a:t>
            </a:r>
          </a:p>
          <a:p>
            <a:pPr>
              <a:buFont typeface="Arial" charset="0"/>
              <a:buChar char="•"/>
            </a:pPr>
            <a:endParaRPr lang="en-US" sz="2200" dirty="0" smtClean="0">
              <a:solidFill>
                <a:schemeClr val="tx1"/>
              </a:solidFill>
            </a:endParaRPr>
          </a:p>
          <a:p>
            <a:pPr>
              <a:buFont typeface="Arial" charset="0"/>
              <a:buChar char="•"/>
            </a:pPr>
            <a:r>
              <a:rPr lang="en-US" sz="2200" dirty="0" smtClean="0">
                <a:solidFill>
                  <a:schemeClr val="tx1"/>
                </a:solidFill>
              </a:rPr>
              <a:t> From </a:t>
            </a:r>
            <a:r>
              <a:rPr lang="en-US" sz="2200" dirty="0" smtClean="0">
                <a:solidFill>
                  <a:schemeClr val="tx1"/>
                </a:solidFill>
              </a:rPr>
              <a:t>the technical point of view there are no big problems</a:t>
            </a:r>
          </a:p>
          <a:p>
            <a:pPr>
              <a:buFont typeface="Arial" charset="0"/>
              <a:buChar char="•"/>
            </a:pPr>
            <a:endParaRPr lang="en-US" sz="2200" dirty="0" smtClean="0">
              <a:solidFill>
                <a:schemeClr val="tx1"/>
              </a:solidFill>
            </a:endParaRPr>
          </a:p>
          <a:p>
            <a:pPr>
              <a:buFont typeface="Arial" charset="0"/>
              <a:buChar char="•"/>
            </a:pPr>
            <a:r>
              <a:rPr lang="en-US" sz="2200" dirty="0" smtClean="0">
                <a:solidFill>
                  <a:schemeClr val="tx1"/>
                </a:solidFill>
              </a:rPr>
              <a:t> Political </a:t>
            </a:r>
            <a:r>
              <a:rPr lang="en-US" sz="2200" dirty="0" smtClean="0">
                <a:solidFill>
                  <a:schemeClr val="tx1"/>
                </a:solidFill>
              </a:rPr>
              <a:t>situation in MENA very unclear and not predictable</a:t>
            </a:r>
          </a:p>
          <a:p>
            <a:pPr>
              <a:buFont typeface="Arial" charset="0"/>
              <a:buChar char="•"/>
            </a:pPr>
            <a:endParaRPr lang="en-US" sz="2200" dirty="0" smtClean="0">
              <a:solidFill>
                <a:schemeClr val="tx1"/>
              </a:solidFill>
            </a:endParaRPr>
          </a:p>
          <a:p>
            <a:pPr>
              <a:buFont typeface="Arial" charset="0"/>
              <a:buChar char="•"/>
            </a:pPr>
            <a:r>
              <a:rPr lang="en-US" sz="2200" dirty="0" smtClean="0">
                <a:solidFill>
                  <a:schemeClr val="tx1"/>
                </a:solidFill>
              </a:rPr>
              <a:t> Not </a:t>
            </a:r>
            <a:r>
              <a:rPr lang="en-US" sz="2200" dirty="0" smtClean="0">
                <a:solidFill>
                  <a:schemeClr val="tx1"/>
                </a:solidFill>
              </a:rPr>
              <a:t>profitable yet, not enough Investors</a:t>
            </a:r>
          </a:p>
          <a:p>
            <a:endParaRPr lang="en-US" sz="2200" dirty="0" smtClean="0">
              <a:solidFill>
                <a:schemeClr val="tx1"/>
              </a:solidFill>
            </a:endParaRPr>
          </a:p>
          <a:p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feld 1"/>
          <p:cNvSpPr txBox="1">
            <a:spLocks noChangeArrowheads="1"/>
          </p:cNvSpPr>
          <p:nvPr/>
        </p:nvSpPr>
        <p:spPr bwMode="auto">
          <a:xfrm>
            <a:off x="2051050" y="2708275"/>
            <a:ext cx="4779963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3000">
                <a:solidFill>
                  <a:schemeClr val="tx1"/>
                </a:solidFill>
              </a:rPr>
              <a:t>Thank you for your attention!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feld 1"/>
          <p:cNvSpPr txBox="1">
            <a:spLocks noChangeArrowheads="1"/>
          </p:cNvSpPr>
          <p:nvPr/>
        </p:nvSpPr>
        <p:spPr bwMode="auto">
          <a:xfrm>
            <a:off x="3924300" y="188913"/>
            <a:ext cx="9128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b="1">
                <a:solidFill>
                  <a:schemeClr val="tx1"/>
                </a:solidFill>
              </a:rPr>
              <a:t>Sources</a:t>
            </a:r>
          </a:p>
        </p:txBody>
      </p:sp>
      <p:sp>
        <p:nvSpPr>
          <p:cNvPr id="28675" name="Textfeld 3"/>
          <p:cNvSpPr txBox="1">
            <a:spLocks noChangeArrowheads="1"/>
          </p:cNvSpPr>
          <p:nvPr/>
        </p:nvSpPr>
        <p:spPr bwMode="auto">
          <a:xfrm>
            <a:off x="468313" y="549275"/>
            <a:ext cx="7632700" cy="4803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 typeface="Calibri" pitchFamily="32" charset="0"/>
              <a:buAutoNum type="arabicPeriod"/>
            </a:pPr>
            <a:r>
              <a:rPr lang="de-DE" dirty="0">
                <a:solidFill>
                  <a:schemeClr val="tx1"/>
                </a:solidFill>
              </a:rPr>
              <a:t>Trans-CSP </a:t>
            </a:r>
            <a:r>
              <a:rPr lang="de-DE" dirty="0" err="1">
                <a:solidFill>
                  <a:schemeClr val="tx1"/>
                </a:solidFill>
              </a:rPr>
              <a:t>study</a:t>
            </a:r>
            <a:r>
              <a:rPr lang="de-DE" dirty="0">
                <a:solidFill>
                  <a:schemeClr val="tx1"/>
                </a:solidFill>
              </a:rPr>
              <a:t>: http://www.dlr.de/tt/Portaldata/41/Resources/dokumente/institut/system/projects/TRANS-CSP_Full_Report_Final.pdf</a:t>
            </a:r>
          </a:p>
          <a:p>
            <a:pPr marL="342900" indent="-342900">
              <a:buFont typeface="Calibri" pitchFamily="32" charset="0"/>
              <a:buAutoNum type="arabicPeriod"/>
            </a:pPr>
            <a:endParaRPr lang="de-DE" dirty="0">
              <a:solidFill>
                <a:schemeClr val="tx1"/>
              </a:solidFill>
            </a:endParaRPr>
          </a:p>
          <a:p>
            <a:pPr marL="342900" indent="-342900">
              <a:buFont typeface="Calibri" pitchFamily="32" charset="0"/>
              <a:buAutoNum type="arabicPeriod"/>
            </a:pPr>
            <a:r>
              <a:rPr lang="de-DE" dirty="0" err="1">
                <a:solidFill>
                  <a:schemeClr val="tx1"/>
                </a:solidFill>
              </a:rPr>
              <a:t>Desertec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Foundation</a:t>
            </a:r>
            <a:r>
              <a:rPr lang="de-DE" dirty="0">
                <a:solidFill>
                  <a:schemeClr val="tx1"/>
                </a:solidFill>
              </a:rPr>
              <a:t>:  http://www.desertec.org/</a:t>
            </a:r>
          </a:p>
          <a:p>
            <a:pPr marL="342900" indent="-342900">
              <a:buFont typeface="Calibri" pitchFamily="32" charset="0"/>
              <a:buAutoNum type="arabicPeriod"/>
            </a:pPr>
            <a:endParaRPr lang="de-DE" dirty="0">
              <a:solidFill>
                <a:schemeClr val="tx1"/>
              </a:solidFill>
            </a:endParaRPr>
          </a:p>
          <a:p>
            <a:pPr marL="342900" indent="-342900">
              <a:buFont typeface="Calibri" pitchFamily="32" charset="0"/>
              <a:buAutoNum type="arabicPeriod"/>
            </a:pPr>
            <a:r>
              <a:rPr lang="de-DE" dirty="0">
                <a:solidFill>
                  <a:schemeClr val="tx1"/>
                </a:solidFill>
              </a:rPr>
              <a:t>SolarPaces:  http://</a:t>
            </a:r>
            <a:r>
              <a:rPr lang="de-DE" dirty="0" smtClean="0">
                <a:solidFill>
                  <a:schemeClr val="tx1"/>
                </a:solidFill>
              </a:rPr>
              <a:t>www.solarpaces.org/inicio.php</a:t>
            </a:r>
          </a:p>
          <a:p>
            <a:pPr marL="342900" indent="-342900">
              <a:buFont typeface="Calibri" pitchFamily="32" charset="0"/>
              <a:buAutoNum type="arabicPeriod"/>
            </a:pPr>
            <a:endParaRPr lang="de-DE" u="sng" dirty="0" smtClean="0"/>
          </a:p>
          <a:p>
            <a:pPr marL="342900" indent="-342900">
              <a:buFont typeface="Calibri" pitchFamily="32" charset="0"/>
              <a:buAutoNum type="arabicPeriod"/>
            </a:pPr>
            <a:r>
              <a:rPr lang="de-DE" dirty="0" smtClean="0">
                <a:solidFill>
                  <a:schemeClr val="tx1"/>
                </a:solidFill>
              </a:rPr>
              <a:t>http://www.welt.de/print/wams/vermischtes/article13726066/Stromoase-in-der-Sahara.html</a:t>
            </a:r>
          </a:p>
          <a:p>
            <a:pPr marL="342900" indent="-342900">
              <a:buFont typeface="Calibri" pitchFamily="32" charset="0"/>
              <a:buAutoNum type="arabicPeriod"/>
            </a:pPr>
            <a:endParaRPr lang="de-DE" dirty="0">
              <a:solidFill>
                <a:schemeClr val="tx1"/>
              </a:solidFill>
            </a:endParaRPr>
          </a:p>
          <a:p>
            <a:pPr marL="342900" indent="-342900">
              <a:buFont typeface="Calibri" pitchFamily="32" charset="0"/>
              <a:buAutoNum type="arabicPeriod"/>
            </a:pPr>
            <a:r>
              <a:rPr lang="de-DE" dirty="0" smtClean="0">
                <a:solidFill>
                  <a:schemeClr val="tx1"/>
                </a:solidFill>
              </a:rPr>
              <a:t>http://www.manager-magazin.de/unternehmen/energie/0,2828,635955,00.html</a:t>
            </a:r>
          </a:p>
          <a:p>
            <a:pPr marL="342900" indent="-342900">
              <a:buFont typeface="Calibri" pitchFamily="32" charset="0"/>
              <a:buAutoNum type="arabicPeriod"/>
            </a:pPr>
            <a:endParaRPr lang="de-DE" dirty="0" smtClean="0">
              <a:solidFill>
                <a:schemeClr val="tx1"/>
              </a:solidFill>
            </a:endParaRPr>
          </a:p>
          <a:p>
            <a:pPr marL="342900" indent="-342900">
              <a:buFont typeface="Calibri" pitchFamily="32" charset="0"/>
              <a:buAutoNum type="arabicPeriod"/>
            </a:pPr>
            <a:r>
              <a:rPr lang="de-DE" dirty="0" smtClean="0">
                <a:solidFill>
                  <a:schemeClr val="tx1"/>
                </a:solidFill>
              </a:rPr>
              <a:t>http://www.dw-world.de/dw/article/0,,15538574,00.html</a:t>
            </a:r>
          </a:p>
          <a:p>
            <a:pPr marL="342900" indent="-342900">
              <a:buFont typeface="Calibri" pitchFamily="32" charset="0"/>
              <a:buAutoNum type="arabicPeriod"/>
            </a:pPr>
            <a:endParaRPr lang="de-DE" dirty="0" smtClean="0">
              <a:solidFill>
                <a:schemeClr val="tx1"/>
              </a:solidFill>
            </a:endParaRPr>
          </a:p>
          <a:p>
            <a:pPr marL="342900" indent="-342900">
              <a:buFont typeface="Calibri" pitchFamily="32" charset="0"/>
              <a:buAutoNum type="arabicPeriod"/>
            </a:pPr>
            <a:r>
              <a:rPr lang="de-DE" dirty="0" smtClean="0">
                <a:solidFill>
                  <a:schemeClr val="tx1"/>
                </a:solidFill>
              </a:rPr>
              <a:t>http://www.stern.de/wissen/natur/desertec-startschuss-fuer-wuestenstrom-projekt-706083.html</a:t>
            </a:r>
          </a:p>
          <a:p>
            <a:pPr marL="342900" indent="-342900">
              <a:buFont typeface="Calibri" pitchFamily="32" charset="0"/>
              <a:buAutoNum type="arabicPeriod"/>
            </a:pPr>
            <a:endParaRPr lang="de-DE" dirty="0" smtClean="0">
              <a:solidFill>
                <a:schemeClr val="tx1"/>
              </a:solidFill>
            </a:endParaRPr>
          </a:p>
          <a:p>
            <a:pPr marL="342900" indent="-342900">
              <a:buFont typeface="Calibri" pitchFamily="32" charset="0"/>
              <a:buAutoNum type="arabicPeriod"/>
            </a:pPr>
            <a:r>
              <a:rPr lang="de-DE" dirty="0" smtClean="0">
                <a:solidFill>
                  <a:schemeClr val="tx1"/>
                </a:solidFill>
              </a:rPr>
              <a:t>http://de.wikipedia.org/wiki/Desertec</a:t>
            </a:r>
          </a:p>
          <a:p>
            <a:pPr marL="342900" indent="-342900">
              <a:buFont typeface="Calibri" pitchFamily="32" charset="0"/>
              <a:buAutoNum type="arabicPeriod"/>
            </a:pPr>
            <a:endParaRPr lang="de-DE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feld 1"/>
          <p:cNvSpPr txBox="1">
            <a:spLocks noChangeArrowheads="1"/>
          </p:cNvSpPr>
          <p:nvPr/>
        </p:nvSpPr>
        <p:spPr bwMode="auto">
          <a:xfrm>
            <a:off x="2627313" y="188913"/>
            <a:ext cx="43497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b="1">
                <a:solidFill>
                  <a:schemeClr val="tx1"/>
                </a:solidFill>
              </a:rPr>
              <a:t>Why not use hydrogen to transport energy?</a:t>
            </a:r>
          </a:p>
        </p:txBody>
      </p:sp>
      <p:pic>
        <p:nvPicPr>
          <p:cNvPr id="29699" name="Grafik 2" descr="hydrogen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620713"/>
            <a:ext cx="7848600" cy="590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-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-Design">
      <a:majorFont>
        <a:latin typeface="Calibri"/>
        <a:ea typeface=""/>
        <a:cs typeface="Arial"/>
      </a:majorFont>
      <a:minorFont>
        <a:latin typeface="Calibri"/>
        <a:ea typeface=""/>
        <a:cs typeface="Arial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81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81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  <a:cs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 eaLnBrk="0" hangingPunct="0">
          <a:lnSpc>
            <a:spcPct val="150000"/>
          </a:lnSpc>
          <a:spcBef>
            <a:spcPts val="0"/>
          </a:spcBef>
          <a:defRPr sz="2400" b="1" kern="0" dirty="0" smtClean="0">
            <a:solidFill>
              <a:srgbClr val="000000"/>
            </a:solidFill>
          </a:defRPr>
        </a:defPPr>
      </a:lstStyle>
    </a:txDef>
  </a:objectDefaults>
  <a:extraClrSchemeLst>
    <a:extraClrScheme>
      <a:clrScheme name="Larissa-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-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1078</Words>
  <Application>Microsoft Office PowerPoint</Application>
  <PresentationFormat>Bildschirmpräsentation (4:3)</PresentationFormat>
  <Paragraphs>209</Paragraphs>
  <Slides>36</Slides>
  <Notes>22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36</vt:i4>
      </vt:variant>
    </vt:vector>
  </HeadingPairs>
  <TitlesOfParts>
    <vt:vector size="37" baseType="lpstr">
      <vt:lpstr>Larissa-Design</vt:lpstr>
      <vt:lpstr>Desertec</vt:lpstr>
      <vt:lpstr>Outline</vt:lpstr>
      <vt:lpstr>Folie 3</vt:lpstr>
      <vt:lpstr>Folie 4</vt:lpstr>
      <vt:lpstr>Folie 5</vt:lpstr>
      <vt:lpstr>Folie 6</vt:lpstr>
      <vt:lpstr>Folie 7</vt:lpstr>
      <vt:lpstr>Folie 8</vt:lpstr>
      <vt:lpstr>Folie 9</vt:lpstr>
      <vt:lpstr>Folie 10</vt:lpstr>
      <vt:lpstr>Folie 11</vt:lpstr>
      <vt:lpstr>Folie 12</vt:lpstr>
      <vt:lpstr>Folie 13</vt:lpstr>
      <vt:lpstr>Folie 14</vt:lpstr>
      <vt:lpstr>Folie 15</vt:lpstr>
      <vt:lpstr>Folie 16</vt:lpstr>
      <vt:lpstr>Folie 17</vt:lpstr>
      <vt:lpstr>Folie 18</vt:lpstr>
      <vt:lpstr>Folie 19</vt:lpstr>
      <vt:lpstr>Folie 20</vt:lpstr>
      <vt:lpstr>Folie 21</vt:lpstr>
      <vt:lpstr>Folie 22</vt:lpstr>
      <vt:lpstr>Folie 23</vt:lpstr>
      <vt:lpstr>Advantages and Problems of Desertec</vt:lpstr>
      <vt:lpstr>Folie 25</vt:lpstr>
      <vt:lpstr>Folie 26</vt:lpstr>
      <vt:lpstr>Folie 27</vt:lpstr>
      <vt:lpstr>Folie 28</vt:lpstr>
      <vt:lpstr>Folie 29</vt:lpstr>
      <vt:lpstr>Folie 30</vt:lpstr>
      <vt:lpstr>Folie 31</vt:lpstr>
      <vt:lpstr>Folie 32</vt:lpstr>
      <vt:lpstr>Folie 33</vt:lpstr>
      <vt:lpstr>Folie 34</vt:lpstr>
      <vt:lpstr>Folie 35</vt:lpstr>
      <vt:lpstr>Folie 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Desertec</dc:title>
  <dc:creator>me</dc:creator>
  <cp:lastModifiedBy>me</cp:lastModifiedBy>
  <cp:revision>100</cp:revision>
  <cp:lastPrinted>1601-01-01T00:00:00Z</cp:lastPrinted>
  <dcterms:created xsi:type="dcterms:W3CDTF">1601-01-01T00:00:00Z</dcterms:created>
  <dcterms:modified xsi:type="dcterms:W3CDTF">2011-12-20T09:58:19Z</dcterms:modified>
</cp:coreProperties>
</file>