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2" r:id="rId2"/>
    <p:sldId id="263" r:id="rId3"/>
    <p:sldId id="264" r:id="rId4"/>
    <p:sldId id="287" r:id="rId5"/>
    <p:sldId id="288" r:id="rId6"/>
    <p:sldId id="282" r:id="rId7"/>
    <p:sldId id="265" r:id="rId8"/>
    <p:sldId id="279" r:id="rId9"/>
    <p:sldId id="280" r:id="rId10"/>
    <p:sldId id="281" r:id="rId11"/>
    <p:sldId id="283" r:id="rId12"/>
    <p:sldId id="266" r:id="rId13"/>
    <p:sldId id="271" r:id="rId14"/>
    <p:sldId id="272" r:id="rId15"/>
    <p:sldId id="273" r:id="rId16"/>
    <p:sldId id="274" r:id="rId17"/>
    <p:sldId id="267" r:id="rId18"/>
    <p:sldId id="275" r:id="rId19"/>
    <p:sldId id="276" r:id="rId20"/>
    <p:sldId id="277" r:id="rId21"/>
    <p:sldId id="293" r:id="rId22"/>
    <p:sldId id="270" r:id="rId23"/>
    <p:sldId id="289" r:id="rId24"/>
    <p:sldId id="290" r:id="rId25"/>
    <p:sldId id="284" r:id="rId26"/>
    <p:sldId id="285" r:id="rId27"/>
    <p:sldId id="291" r:id="rId28"/>
    <p:sldId id="292" r:id="rId2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94671" autoAdjust="0"/>
  </p:normalViewPr>
  <p:slideViewPr>
    <p:cSldViewPr>
      <p:cViewPr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Electric cars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 smtClean="0"/>
              <a:t>13.12.2011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1407A-76C2-4F78-9D0A-E740CFB3330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80503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Click to edit Master text styles</a:t>
            </a:r>
          </a:p>
          <a:p>
            <a:pPr lvl="1"/>
            <a:r>
              <a:rPr lang="de-DE" noProof="0" smtClean="0"/>
              <a:t>Second level</a:t>
            </a:r>
          </a:p>
          <a:p>
            <a:pPr lvl="2"/>
            <a:r>
              <a:rPr lang="de-DE" noProof="0" smtClean="0"/>
              <a:t>Third level</a:t>
            </a:r>
          </a:p>
          <a:p>
            <a:pPr lvl="3"/>
            <a:r>
              <a:rPr lang="de-DE" noProof="0" smtClean="0"/>
              <a:t>Fourth level</a:t>
            </a:r>
          </a:p>
          <a:p>
            <a:pPr lvl="4"/>
            <a:r>
              <a:rPr lang="de-DE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FA554B-64D9-44A1-8B51-56AF20AA2B0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863895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1920: electric cars had to competite with </a:t>
            </a:r>
            <a:r>
              <a:rPr lang="de-DE" dirty="0" smtClean="0"/>
              <a:t>petroleum-fueled cars</a:t>
            </a:r>
            <a:endParaRPr lang="en-US" dirty="0" smtClean="0"/>
          </a:p>
        </p:txBody>
      </p:sp>
      <p:sp>
        <p:nvSpPr>
          <p:cNvPr id="174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DE446A-F2B3-42E2-B922-25EA123BC0D7}" type="slidenum">
              <a:rPr lang="de-DE" smtClean="0"/>
              <a:pPr eaLnBrk="1" hangingPunct="1"/>
              <a:t>3</a:t>
            </a:fld>
            <a:endParaRPr lang="de-DE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3" name="Kopfzeilenplatzhalt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1920: electric cars had to competite with </a:t>
            </a:r>
            <a:r>
              <a:rPr lang="de-DE" dirty="0" smtClean="0"/>
              <a:t>petroleum-fueled cars</a:t>
            </a:r>
            <a:endParaRPr lang="en-US" dirty="0" smtClean="0"/>
          </a:p>
        </p:txBody>
      </p:sp>
      <p:sp>
        <p:nvSpPr>
          <p:cNvPr id="174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DE446A-F2B3-42E2-B922-25EA123BC0D7}" type="slidenum">
              <a:rPr lang="de-DE" smtClean="0"/>
              <a:pPr eaLnBrk="1" hangingPunct="1"/>
              <a:t>4</a:t>
            </a:fld>
            <a:endParaRPr lang="de-DE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3" name="Kopfzeilenplatzhalt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elektronischer</a:t>
            </a:r>
            <a:r>
              <a:rPr lang="en-US" baseline="0" dirty="0" smtClean="0"/>
              <a:t> range: 60 km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FA554B-64D9-44A1-8B51-56AF20AA2B0F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Kopfzeilenplatzhalt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7044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92 kW =</a:t>
            </a:r>
            <a:r>
              <a:rPr lang="en-US" baseline="0" dirty="0" smtClean="0"/>
              <a:t> 125 PS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FA554B-64D9-44A1-8B51-56AF20AA2B0F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Kopfzeilenplatzhalt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3128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FA554B-64D9-44A1-8B51-56AF20AA2B0F}" type="slidenum">
              <a:rPr lang="de-DE" smtClean="0"/>
              <a:pPr>
                <a:defRPr/>
              </a:pPr>
              <a:t>26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Kopfzeilenplatzhalt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8035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021388"/>
            <a:ext cx="16541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e-DE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173831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39975" y="6245225"/>
            <a:ext cx="3679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300788" y="6245225"/>
            <a:ext cx="86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D2FDB-F0BF-4AC6-B645-34B2756B0A52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764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094B9-8EC2-4BBA-AD36-9358C269E6C1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982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A4DA-EFD4-496D-9E38-8F9C628914A2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2272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81075"/>
            <a:ext cx="4208463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1688" y="981075"/>
            <a:ext cx="4208462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8BD1-8C8F-454F-8C93-ABD509CB7510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138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88D75-ECA0-4708-89A5-0BC236621BA9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528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B453F-9480-4E00-B128-4E16082F492F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655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FD3C7-E088-4F50-A1EC-EA7111BDC37F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246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8749D-3078-4732-B3AE-45681FCFD9CE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11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6B6FA-02D5-4939-98C4-D5128F14B3E1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033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C4B8C-DF70-4A0B-BA92-F3DB66327C58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065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78613" y="260350"/>
            <a:ext cx="2141537" cy="59055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275388" cy="59055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CA2B2-53F8-45D2-9BC2-A883AA2394A2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179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5693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981075"/>
            <a:ext cx="85693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245225"/>
            <a:ext cx="15351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79613" y="6245225"/>
            <a:ext cx="44640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8350" y="6453188"/>
            <a:ext cx="504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5F77DF-419E-4A18-B056-AC2FC0B15611}" type="slidenum">
              <a:rPr lang="de-DE"/>
              <a:pPr>
                <a:defRPr/>
              </a:pPr>
              <a:t>‹Nr.›</a:t>
            </a:fld>
            <a:endParaRPr lang="de-DE" dirty="0">
              <a:latin typeface="+mn-lt"/>
            </a:endParaRPr>
          </a:p>
        </p:txBody>
      </p:sp>
      <p:pic>
        <p:nvPicPr>
          <p:cNvPr id="1031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5784850"/>
            <a:ext cx="16541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31B5"/>
          </a:solidFill>
          <a:latin typeface="News Gothic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mweltbundesamt.de/" TargetMode="External"/><Relationship Id="rId3" Type="http://schemas.openxmlformats.org/officeDocument/2006/relationships/hyperlink" Target="http://theinstitute.ieee.org/ieee-roundup/opinions/ieee-roundup/electric-vehicles-possibilities-challenges-and-their-impact" TargetMode="External"/><Relationship Id="rId7" Type="http://schemas.openxmlformats.org/officeDocument/2006/relationships/hyperlink" Target="http://www.lemnet.org/" TargetMode="External"/><Relationship Id="rId2" Type="http://schemas.openxmlformats.org/officeDocument/2006/relationships/hyperlink" Target="http://www.autobild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lle-autos-in.de/" TargetMode="External"/><Relationship Id="rId5" Type="http://schemas.openxmlformats.org/officeDocument/2006/relationships/hyperlink" Target="http://www.chevrolet.com/volt-electric-car/" TargetMode="External"/><Relationship Id="rId4" Type="http://schemas.openxmlformats.org/officeDocument/2006/relationships/hyperlink" Target="http://www.paulchefurka.ca/Electric%20Cars%20and%20CO2.html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" TargetMode="External"/><Relationship Id="rId3" Type="http://schemas.openxmlformats.org/officeDocument/2006/relationships/hyperlink" Target="http://en.wikipedia.org/wiki/Electric_car" TargetMode="External"/><Relationship Id="rId7" Type="http://schemas.openxmlformats.org/officeDocument/2006/relationships/hyperlink" Target="http://inventors.about.com/od/cstartinventions/a/History-Of-Electric-Vehicles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ventors.about.com/od/estartinventions/a/Electric-Vehicles.htm" TargetMode="External"/><Relationship Id="rId5" Type="http://schemas.openxmlformats.org/officeDocument/2006/relationships/hyperlink" Target="http://www.directoryarc.com/articles/2/1/The-Journey-of-Electric-Vehicles-From-Then-to-Now/Page1.html" TargetMode="External"/><Relationship Id="rId4" Type="http://schemas.openxmlformats.org/officeDocument/2006/relationships/hyperlink" Target="http://inventors.about.com/od/estartinventions/a/History-Of-Electric-Vehicles.htm" TargetMode="External"/><Relationship Id="rId9" Type="http://schemas.openxmlformats.org/officeDocument/2006/relationships/hyperlink" Target="http://electric-car-abc.com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andelsblatt.com/auto/test-technik/batterie-statt-brennkammer/4179482.html?p4179482=all" TargetMode="External"/><Relationship Id="rId3" Type="http://schemas.openxmlformats.org/officeDocument/2006/relationships/hyperlink" Target="http://www.howstuffworks.com/hybrid-car.htm" TargetMode="External"/><Relationship Id="rId7" Type="http://schemas.openxmlformats.org/officeDocument/2006/relationships/hyperlink" Target="http://www.stromvergleich.de/elektroauto" TargetMode="External"/><Relationship Id="rId2" Type="http://schemas.openxmlformats.org/officeDocument/2006/relationships/hyperlink" Target="http://auto.howstuffworks.com/electric-car3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liica.com/" TargetMode="External"/><Relationship Id="rId11" Type="http://schemas.openxmlformats.org/officeDocument/2006/relationships/hyperlink" Target="http://www.allaboutbatteries.com/Battery-Energy.html" TargetMode="External"/><Relationship Id="rId5" Type="http://schemas.openxmlformats.org/officeDocument/2006/relationships/hyperlink" Target="http://www.klima-wandel.com/" TargetMode="External"/><Relationship Id="rId10" Type="http://schemas.openxmlformats.org/officeDocument/2006/relationships/hyperlink" Target="http://batteryuniversity.com/learn/article/cost_of_power" TargetMode="External"/><Relationship Id="rId4" Type="http://schemas.openxmlformats.org/officeDocument/2006/relationships/hyperlink" Target="http://www.elektroauto-start.de/wissen/elektro-vs-hybrid" TargetMode="External"/><Relationship Id="rId9" Type="http://schemas.openxmlformats.org/officeDocument/2006/relationships/hyperlink" Target="http://www.elektroauto-hybridauto.de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motorsblog.de/" TargetMode="External"/><Relationship Id="rId2" Type="http://schemas.openxmlformats.org/officeDocument/2006/relationships/hyperlink" Target="http://www.treehugger.com/cars/6-wild-green-concept-cars-prototypes-la-auto-show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505200"/>
            <a:ext cx="6400800" cy="2084388"/>
          </a:xfrm>
        </p:spPr>
        <p:txBody>
          <a:bodyPr/>
          <a:lstStyle/>
          <a:p>
            <a:pPr algn="l" eaLnBrk="1" hangingPunct="1"/>
            <a:r>
              <a:rPr lang="de-DE" sz="2800" dirty="0" smtClean="0"/>
              <a:t>13.12.2011</a:t>
            </a:r>
          </a:p>
          <a:p>
            <a:pPr algn="l" eaLnBrk="1" hangingPunct="1"/>
            <a:r>
              <a:rPr lang="de-DE" sz="2800" dirty="0" smtClean="0"/>
              <a:t>Elena Zarkh</a:t>
            </a:r>
          </a:p>
          <a:p>
            <a:pPr algn="l" eaLnBrk="1" hangingPunct="1"/>
            <a:r>
              <a:rPr lang="de-DE" sz="2800" dirty="0" smtClean="0"/>
              <a:t>Jasmin Merzel</a:t>
            </a:r>
          </a:p>
          <a:p>
            <a:pPr algn="l" eaLnBrk="1" hangingPunct="1"/>
            <a:r>
              <a:rPr lang="de-DE" sz="2800" dirty="0" smtClean="0"/>
              <a:t>Jonathan Ottnad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066800" y="1905000"/>
            <a:ext cx="7315200" cy="1143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4000" dirty="0" smtClean="0"/>
              <a:t>Electric Cars</a:t>
            </a:r>
            <a:endParaRPr lang="en-US" sz="3600" b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FA8033-1CE7-4E46-A1A0-701FF85CE0E3}" type="slidenum">
              <a:rPr lang="de-DE" smtClean="0"/>
              <a:pPr eaLnBrk="1" hangingPunct="1"/>
              <a:t>2</a:t>
            </a:fld>
            <a:endParaRPr lang="de-DE" dirty="0" smtClean="0">
              <a:latin typeface="News Gothic MT" pitchFamily="34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Overview</a:t>
            </a:r>
            <a:endParaRPr lang="en-US" sz="3600" dirty="0" smtClean="0"/>
          </a:p>
        </p:txBody>
      </p:sp>
      <p:sp>
        <p:nvSpPr>
          <p:cNvPr id="4100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Historical Introduction</a:t>
            </a:r>
          </a:p>
          <a:p>
            <a:pPr eaLnBrk="1" hangingPunct="1"/>
            <a:r>
              <a:rPr lang="en-US" dirty="0" smtClean="0"/>
              <a:t>Concept of Electric Cars</a:t>
            </a:r>
          </a:p>
          <a:p>
            <a:pPr eaLnBrk="1" hangingPunct="1"/>
            <a:r>
              <a:rPr lang="en-US" dirty="0" smtClean="0"/>
              <a:t>Batteries, engine and brakes</a:t>
            </a:r>
          </a:p>
          <a:p>
            <a:pPr eaLnBrk="1" hangingPunct="1"/>
            <a:r>
              <a:rPr lang="en-US" dirty="0" smtClean="0"/>
              <a:t>CO</a:t>
            </a:r>
            <a:r>
              <a:rPr lang="en-US" sz="1400" dirty="0" smtClean="0"/>
              <a:t>2</a:t>
            </a:r>
            <a:r>
              <a:rPr lang="en-US" dirty="0" smtClean="0"/>
              <a:t>-savings</a:t>
            </a:r>
          </a:p>
          <a:p>
            <a:pPr eaLnBrk="1" hangingPunct="1"/>
            <a:r>
              <a:rPr lang="en-US" dirty="0" smtClean="0"/>
              <a:t>Monetary savings</a:t>
            </a:r>
          </a:p>
          <a:p>
            <a:pPr eaLnBrk="1" hangingPunct="1"/>
            <a:r>
              <a:rPr lang="en-US" dirty="0" smtClean="0"/>
              <a:t>Infrastructure</a:t>
            </a:r>
          </a:p>
          <a:p>
            <a:pPr eaLnBrk="1" hangingPunct="1"/>
            <a:r>
              <a:rPr lang="en-US" dirty="0" smtClean="0"/>
              <a:t>Future development</a:t>
            </a:r>
          </a:p>
          <a:p>
            <a:pPr eaLnBrk="1" hangingPunct="1"/>
            <a:r>
              <a:rPr lang="en-US" dirty="0" smtClean="0"/>
              <a:t>Conclusion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introduction</a:t>
            </a:r>
          </a:p>
        </p:txBody>
      </p:sp>
      <p:sp>
        <p:nvSpPr>
          <p:cNvPr id="512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1672 first automobile (steam engine, Ferdinand </a:t>
            </a:r>
            <a:r>
              <a:rPr lang="en-US" dirty="0" err="1"/>
              <a:t>Verbiest</a:t>
            </a:r>
            <a:r>
              <a:rPr lang="en-US" dirty="0"/>
              <a:t> )</a:t>
            </a:r>
          </a:p>
          <a:p>
            <a:pPr eaLnBrk="1" hangingPunct="1"/>
            <a:r>
              <a:rPr lang="en-US" dirty="0"/>
              <a:t>1828 first electric car </a:t>
            </a:r>
            <a:r>
              <a:rPr lang="en-US" dirty="0" smtClean="0"/>
              <a:t>model, </a:t>
            </a:r>
            <a:r>
              <a:rPr lang="en-US" dirty="0" err="1" smtClean="0"/>
              <a:t>Ányos</a:t>
            </a:r>
            <a:r>
              <a:rPr lang="en-US" dirty="0" smtClean="0"/>
              <a:t> </a:t>
            </a:r>
            <a:r>
              <a:rPr lang="en-US" dirty="0" err="1" smtClean="0"/>
              <a:t>Jedlik</a:t>
            </a:r>
            <a:endParaRPr lang="en-US" dirty="0"/>
          </a:p>
          <a:p>
            <a:pPr eaLnBrk="1" hangingPunct="1"/>
            <a:r>
              <a:rPr lang="en-US" dirty="0"/>
              <a:t>Between 1832-1838 first electric carriage, R. Anderson</a:t>
            </a:r>
          </a:p>
          <a:p>
            <a:pPr eaLnBrk="1" hangingPunct="1"/>
            <a:r>
              <a:rPr lang="en-US" dirty="0"/>
              <a:t>1842 first electric car with a non-rechargeable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	electric cell, Thomas Davenport and Robert Anderson</a:t>
            </a:r>
          </a:p>
          <a:p>
            <a:pPr eaLnBrk="1" hangingPunct="1"/>
            <a:r>
              <a:rPr lang="en-US" dirty="0"/>
              <a:t>1885 the first car with four-stroke circle gasoline engine, Karl Benz</a:t>
            </a:r>
          </a:p>
          <a:p>
            <a:pPr eaLnBrk="1" hangingPunct="1"/>
            <a:r>
              <a:rPr lang="en-US" dirty="0"/>
              <a:t>1891 first electric car that actually worked,  A. L. </a:t>
            </a:r>
            <a:r>
              <a:rPr lang="en-US" dirty="0" err="1"/>
              <a:t>Ryker</a:t>
            </a:r>
            <a:r>
              <a:rPr lang="en-US" dirty="0"/>
              <a:t> and W. Morrison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AA266-9DC1-4C8D-8B4F-60B3D778D4D6}" type="slidenum">
              <a:rPr lang="de-DE" smtClean="0"/>
              <a:pPr>
                <a:defRPr/>
              </a:pPr>
              <a:t>3</a:t>
            </a:fld>
            <a:endParaRPr lang="de-DE" dirty="0">
              <a:latin typeface="+mn-lt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introduction</a:t>
            </a:r>
          </a:p>
        </p:txBody>
      </p:sp>
      <p:sp>
        <p:nvSpPr>
          <p:cNvPr id="512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1897 first commercial application</a:t>
            </a:r>
          </a:p>
          <a:p>
            <a:r>
              <a:rPr lang="en-US" dirty="0" smtClean="0"/>
              <a:t>1899 first world speed record of 105 km/h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AA266-9DC1-4C8D-8B4F-60B3D778D4D6}" type="slidenum">
              <a:rPr lang="de-DE" smtClean="0"/>
              <a:pPr>
                <a:defRPr/>
              </a:pPr>
              <a:t>4</a:t>
            </a:fld>
            <a:endParaRPr lang="de-DE" dirty="0">
              <a:latin typeface="+mn-lt"/>
            </a:endParaRPr>
          </a:p>
        </p:txBody>
      </p:sp>
      <p:pic>
        <p:nvPicPr>
          <p:cNvPr id="5" name="Inhaltsplatzhalter 4" descr="Jamais_conten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" y="2286000"/>
            <a:ext cx="4982537" cy="351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5374165" y="2286000"/>
            <a:ext cx="35194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Camille Jenatzy in his car Jamais Contente,</a:t>
            </a:r>
          </a:p>
          <a:p>
            <a:pPr eaLnBrk="1" hangingPunct="1"/>
            <a:r>
              <a:rPr lang="en-US" dirty="0"/>
              <a:t>Top speed of 105.88 km/h on April  29, 1899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57187" y="5867980"/>
            <a:ext cx="2082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www.wikipedia.org</a:t>
            </a:r>
            <a:endParaRPr lang="en-US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48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introduction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1935 practically disappeared</a:t>
            </a:r>
          </a:p>
          <a:p>
            <a:pPr eaLnBrk="1" hangingPunct="1"/>
            <a:r>
              <a:rPr lang="en-US" dirty="0"/>
              <a:t>The energy crisis in the 1970’s and 80’s revivals the interest</a:t>
            </a:r>
          </a:p>
          <a:p>
            <a:pPr eaLnBrk="1" hangingPunct="1"/>
            <a:r>
              <a:rPr lang="en-US" dirty="0"/>
              <a:t>In the 90’s  high interest for the “emissions free vehicles</a:t>
            </a:r>
            <a:r>
              <a:rPr lang="en-US" dirty="0" smtClean="0"/>
              <a:t>”:</a:t>
            </a:r>
            <a:endParaRPr lang="en-US" dirty="0"/>
          </a:p>
          <a:p>
            <a:pPr lvl="1" eaLnBrk="1" hangingPunct="1"/>
            <a:r>
              <a:rPr lang="en-US" dirty="0"/>
              <a:t>New technologies in electric car  industry</a:t>
            </a:r>
          </a:p>
          <a:p>
            <a:pPr lvl="1" eaLnBrk="1" hangingPunct="1"/>
            <a:r>
              <a:rPr lang="en-US" dirty="0"/>
              <a:t>The topic of the environment pollution is still relevant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5</a:t>
            </a:fld>
            <a:endParaRPr lang="de-DE" dirty="0">
              <a:latin typeface="+mn-lt"/>
            </a:endParaRPr>
          </a:p>
        </p:txBody>
      </p:sp>
      <p:pic>
        <p:nvPicPr>
          <p:cNvPr id="1026" name="Picture 2" descr="C:\Users\Jon\Desktop\Vortrag Elecric Cars\Bilder\5441490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1"/>
          <a:stretch/>
        </p:blipFill>
        <p:spPr bwMode="auto">
          <a:xfrm>
            <a:off x="755576" y="3429000"/>
            <a:ext cx="6285236" cy="289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61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introduction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6</a:t>
            </a:fld>
            <a:endParaRPr lang="de-DE" dirty="0">
              <a:latin typeface="+mn-lt"/>
            </a:endParaRPr>
          </a:p>
        </p:txBody>
      </p:sp>
      <p:pic>
        <p:nvPicPr>
          <p:cNvPr id="5" name="Porsche Turbo Vs  8 Wheeled ELECTRIC Car Eliica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8361" y="1557892"/>
            <a:ext cx="5832648" cy="437448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95536" y="1012086"/>
            <a:ext cx="414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+mn-lt"/>
              </a:rPr>
              <a:t>Eliica</a:t>
            </a:r>
            <a:r>
              <a:rPr lang="en-US" sz="2400" dirty="0" smtClean="0">
                <a:latin typeface="+mn-lt"/>
              </a:rPr>
              <a:t> vs. Porsche 911 Turbo:</a:t>
            </a:r>
            <a:endParaRPr lang="en-US" sz="2400" dirty="0">
              <a:latin typeface="+mn-lt"/>
            </a:endParaRP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001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electric cars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976E7-DDD3-4F4A-9ACF-5EFFD1BE85B1}" type="slidenum">
              <a:rPr lang="de-DE" smtClean="0"/>
              <a:pPr>
                <a:defRPr/>
              </a:pPr>
              <a:t>7</a:t>
            </a:fld>
            <a:endParaRPr lang="de-DE" dirty="0"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512"/>
            <a:ext cx="9144000" cy="454072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98240" y="5589240"/>
            <a:ext cx="2929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smtClean="0"/>
              <a:t>www.electronica.mkg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range extended electric car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8</a:t>
            </a:fld>
            <a:endParaRPr lang="de-DE" dirty="0">
              <a:latin typeface="+mn-l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32" y="1052736"/>
            <a:ext cx="8192910" cy="460851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55532" y="5701898"/>
            <a:ext cx="149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www.opel.de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182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Batteries, engine and brakes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Battery types: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 24 kWh Lithium-ion Battery: 190 kg, 8400 €</a:t>
            </a: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9</a:t>
            </a:fld>
            <a:endParaRPr lang="de-DE" dirty="0">
              <a:latin typeface="+mn-lt"/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472079"/>
              </p:ext>
            </p:extLst>
          </p:nvPr>
        </p:nvGraphicFramePr>
        <p:xfrm>
          <a:off x="1475656" y="1700808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per </a:t>
                      </a:r>
                      <a:r>
                        <a:rPr lang="en-US" dirty="0" err="1" smtClean="0"/>
                        <a:t>Wh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Wh</a:t>
                      </a:r>
                      <a:r>
                        <a:rPr lang="en-US" baseline="0" dirty="0" smtClean="0"/>
                        <a:t> /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Wh</a:t>
                      </a:r>
                      <a:r>
                        <a:rPr lang="en-US" dirty="0" smtClean="0"/>
                        <a:t> /</a:t>
                      </a:r>
                      <a:r>
                        <a:rPr lang="en-US" baseline="0" dirty="0" smtClean="0"/>
                        <a:t> liter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Lead-acid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0.13 €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Nickel-metal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0.72 €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Lithium-ion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0.35 €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739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Batteries, engine and </a:t>
            </a:r>
            <a:r>
              <a:rPr lang="en-US" dirty="0" smtClean="0"/>
              <a:t>brakes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Engine types:</a:t>
            </a:r>
          </a:p>
          <a:p>
            <a:r>
              <a:rPr lang="en-US" dirty="0" smtClean="0"/>
              <a:t>AC-Induction</a:t>
            </a:r>
          </a:p>
          <a:p>
            <a:r>
              <a:rPr lang="en-US" dirty="0" smtClean="0"/>
              <a:t>DC-Brushes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Both types can be:</a:t>
            </a:r>
            <a:endParaRPr lang="en-US" dirty="0"/>
          </a:p>
          <a:p>
            <a:r>
              <a:rPr lang="en-US" dirty="0" smtClean="0"/>
              <a:t>Wheel-hub-engine</a:t>
            </a:r>
          </a:p>
          <a:p>
            <a:r>
              <a:rPr lang="en-US" dirty="0" smtClean="0"/>
              <a:t>Direct-drive-engine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10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232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Batteries, engine and </a:t>
            </a:r>
            <a:r>
              <a:rPr lang="en-US" dirty="0" smtClean="0"/>
              <a:t>brakes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92080" y="1060911"/>
            <a:ext cx="3385071" cy="518477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Brakes:</a:t>
            </a:r>
          </a:p>
          <a:p>
            <a:r>
              <a:rPr lang="en-US" dirty="0" smtClean="0"/>
              <a:t>Regenerative brake</a:t>
            </a:r>
          </a:p>
          <a:p>
            <a:r>
              <a:rPr lang="en-US" dirty="0" smtClean="0"/>
              <a:t>Can extend range up to 30%</a:t>
            </a:r>
          </a:p>
          <a:p>
            <a:r>
              <a:rPr lang="en-US" dirty="0" smtClean="0"/>
              <a:t>Useful for </a:t>
            </a:r>
            <a:r>
              <a:rPr lang="en-US" dirty="0" err="1" smtClean="0"/>
              <a:t>stop&amp;go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11</a:t>
            </a:fld>
            <a:endParaRPr lang="de-DE" dirty="0">
              <a:latin typeface="+mn-l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4" y="908720"/>
            <a:ext cx="4762500" cy="503872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30424" y="5947445"/>
            <a:ext cx="281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www.electric-car-abc.com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820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sz="1800" dirty="0" smtClean="0"/>
              <a:t>2</a:t>
            </a:r>
            <a:r>
              <a:rPr lang="en-US" dirty="0" smtClean="0"/>
              <a:t>-savings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sz="1400" dirty="0" smtClean="0"/>
              <a:t>2</a:t>
            </a:r>
            <a:r>
              <a:rPr lang="en-US" dirty="0" smtClean="0"/>
              <a:t>-emission of  fossile-energy powered vehicle: about </a:t>
            </a:r>
            <a:r>
              <a:rPr lang="en-US" b="1" dirty="0" smtClean="0"/>
              <a:t>160 g/km </a:t>
            </a:r>
            <a:r>
              <a:rPr lang="en-US" dirty="0" smtClean="0"/>
              <a:t>(average mid-class car)</a:t>
            </a:r>
          </a:p>
          <a:p>
            <a:r>
              <a:rPr lang="en-US" dirty="0" smtClean="0"/>
              <a:t>What causes the emission of an electric car?</a:t>
            </a:r>
          </a:p>
          <a:p>
            <a:pPr marL="457200" lvl="1" indent="0">
              <a:buFontTx/>
              <a:buNone/>
            </a:pPr>
            <a:r>
              <a:rPr lang="en-US" sz="2400" dirty="0" smtClean="0">
                <a:sym typeface="Wingdings" pitchFamily="2" charset="2"/>
              </a:rPr>
              <a:t>The production of energy used to charge the electric car</a:t>
            </a:r>
          </a:p>
          <a:p>
            <a:r>
              <a:rPr lang="en-US" dirty="0" smtClean="0">
                <a:sym typeface="Wingdings" pitchFamily="2" charset="2"/>
              </a:rPr>
              <a:t>Where does this energy come from?</a:t>
            </a:r>
            <a:endParaRPr lang="en-US" sz="2800" dirty="0" smtClean="0">
              <a:sym typeface="Wingdings" pitchFamily="2" charset="2"/>
            </a:endParaRPr>
          </a:p>
          <a:p>
            <a:pPr marL="457200" lvl="1" indent="0">
              <a:buFontTx/>
              <a:buNone/>
            </a:pPr>
            <a:endParaRPr lang="en-US" sz="2400" dirty="0" smtClean="0">
              <a:sym typeface="Wingdings" pitchFamily="2" charset="2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E00CFB-BBA9-4FE8-9F8E-F242C03A2C38}" type="slidenum">
              <a:rPr lang="de-DE" smtClean="0"/>
              <a:pPr>
                <a:defRPr/>
              </a:pPr>
              <a:t>12</a:t>
            </a:fld>
            <a:endParaRPr lang="de-DE" dirty="0">
              <a:latin typeface="+mn-lt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sz="1800" dirty="0" smtClean="0"/>
              <a:t>2</a:t>
            </a:r>
            <a:r>
              <a:rPr lang="en-US" dirty="0" smtClean="0"/>
              <a:t>-savings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16E8B-8309-413D-9A3B-7D2305C5182C}" type="slidenum">
              <a:rPr lang="de-DE" smtClean="0"/>
              <a:pPr>
                <a:defRPr/>
              </a:pPr>
              <a:t>13</a:t>
            </a:fld>
            <a:endParaRPr lang="de-DE" dirty="0">
              <a:latin typeface="+mn-lt"/>
            </a:endParaRPr>
          </a:p>
        </p:txBody>
      </p:sp>
      <p:sp>
        <p:nvSpPr>
          <p:cNvPr id="8197" name="Textfeld 6"/>
          <p:cNvSpPr txBox="1">
            <a:spLocks noChangeArrowheads="1"/>
          </p:cNvSpPr>
          <p:nvPr/>
        </p:nvSpPr>
        <p:spPr bwMode="auto">
          <a:xfrm>
            <a:off x="755576" y="5714040"/>
            <a:ext cx="41132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400" dirty="0">
                <a:sym typeface="Wingdings" pitchFamily="2" charset="2"/>
              </a:rPr>
              <a:t> </a:t>
            </a:r>
            <a:r>
              <a:rPr lang="de-DE" sz="2400" dirty="0"/>
              <a:t>563 g/kWh CO2-Emission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38525"/>
            <a:ext cx="7655160" cy="47667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sz="1800" dirty="0" smtClean="0"/>
              <a:t>2</a:t>
            </a:r>
            <a:r>
              <a:rPr lang="en-US" dirty="0" smtClean="0"/>
              <a:t>-savings</a:t>
            </a:r>
            <a:endParaRPr lang="de-DE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825" y="1927225"/>
            <a:ext cx="3313113" cy="4165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Nissan Leaf: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r</a:t>
            </a:r>
            <a:r>
              <a:rPr lang="en-US" sz="2000" dirty="0" smtClean="0"/>
              <a:t>ange: 175.5 km</a:t>
            </a:r>
          </a:p>
          <a:p>
            <a:pPr marL="0" indent="0">
              <a:buFontTx/>
              <a:buNone/>
              <a:defRPr/>
            </a:pPr>
            <a:r>
              <a:rPr lang="en-US" sz="2000" dirty="0" smtClean="0"/>
              <a:t>engine power: 80 kW</a:t>
            </a:r>
          </a:p>
          <a:p>
            <a:pPr marL="0" indent="0">
              <a:buNone/>
              <a:defRPr/>
            </a:pPr>
            <a:r>
              <a:rPr lang="en-US" sz="2000" dirty="0" smtClean="0"/>
              <a:t>max</a:t>
            </a:r>
            <a:r>
              <a:rPr lang="en-US" sz="2000" dirty="0"/>
              <a:t>. speed</a:t>
            </a:r>
            <a:r>
              <a:rPr lang="en-US" sz="2000" dirty="0" smtClean="0"/>
              <a:t>: 140 km/h</a:t>
            </a:r>
          </a:p>
          <a:p>
            <a:pPr marL="0" indent="0">
              <a:buFontTx/>
              <a:buNone/>
              <a:defRPr/>
            </a:pPr>
            <a:r>
              <a:rPr lang="en-US" sz="2000" dirty="0" smtClean="0"/>
              <a:t>battery capacity: 24 kWh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c</a:t>
            </a:r>
            <a:r>
              <a:rPr lang="en-US" sz="2000" dirty="0" smtClean="0"/>
              <a:t>harging efficiency: 85%</a:t>
            </a:r>
          </a:p>
          <a:p>
            <a:pPr marL="57150" indent="0">
              <a:buFontTx/>
              <a:buNone/>
              <a:defRPr/>
            </a:pPr>
            <a:endParaRPr lang="en-US" dirty="0" smtClean="0">
              <a:sym typeface="Wingdings" pitchFamily="2" charset="2"/>
            </a:endParaRPr>
          </a:p>
          <a:p>
            <a:pPr marL="57150" indent="0">
              <a:buFontTx/>
              <a:buNone/>
              <a:defRPr/>
            </a:pPr>
            <a:r>
              <a:rPr lang="en-US" dirty="0" smtClean="0">
                <a:sym typeface="Wingdings" pitchFamily="2" charset="2"/>
              </a:rPr>
              <a:t> 0.161 kWh/km</a:t>
            </a:r>
            <a:endParaRPr lang="en-US" dirty="0" smtClean="0"/>
          </a:p>
          <a:p>
            <a:pPr marL="0" indent="0">
              <a:buFontTx/>
              <a:buNone/>
              <a:defRPr/>
            </a:pPr>
            <a:r>
              <a:rPr lang="de-DE" dirty="0" smtClean="0">
                <a:sym typeface="Wingdings" pitchFamily="2" charset="2"/>
              </a:rPr>
              <a:t> 90.58 g/km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EB22E-7B80-48D9-88E5-C6187C07EC9B}" type="slidenum">
              <a:rPr lang="de-DE" smtClean="0"/>
              <a:pPr>
                <a:defRPr/>
              </a:pPr>
              <a:t>14</a:t>
            </a:fld>
            <a:endParaRPr lang="de-DE" dirty="0">
              <a:latin typeface="+mn-lt"/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927225"/>
            <a:ext cx="5465762" cy="371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2" name="Textfeld 4"/>
          <p:cNvSpPr txBox="1">
            <a:spLocks noChangeArrowheads="1"/>
          </p:cNvSpPr>
          <p:nvPr/>
        </p:nvSpPr>
        <p:spPr bwMode="auto">
          <a:xfrm>
            <a:off x="3563938" y="5670550"/>
            <a:ext cx="2941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/>
              <a:t>http://www.car-addicts.com</a:t>
            </a:r>
          </a:p>
        </p:txBody>
      </p:sp>
      <p:sp>
        <p:nvSpPr>
          <p:cNvPr id="9223" name="Textfeld 5"/>
          <p:cNvSpPr txBox="1">
            <a:spLocks noChangeArrowheads="1"/>
          </p:cNvSpPr>
          <p:nvPr/>
        </p:nvSpPr>
        <p:spPr bwMode="auto">
          <a:xfrm>
            <a:off x="200025" y="1035050"/>
            <a:ext cx="6727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/>
              <a:t>How</a:t>
            </a:r>
            <a:r>
              <a:rPr lang="de-DE" sz="2400" dirty="0"/>
              <a:t> </a:t>
            </a:r>
            <a:r>
              <a:rPr lang="en-US" sz="2400" dirty="0"/>
              <a:t>much energy does a electric vehicle need?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sz="1800" dirty="0" smtClean="0"/>
              <a:t>2</a:t>
            </a:r>
            <a:r>
              <a:rPr lang="en-US" dirty="0" smtClean="0"/>
              <a:t>-savings</a:t>
            </a:r>
            <a:endParaRPr lang="de-DE" dirty="0" smtClean="0"/>
          </a:p>
        </p:txBody>
      </p:sp>
      <p:sp>
        <p:nvSpPr>
          <p:cNvPr id="10243" name="Inhaltsplatzhalter 2"/>
          <p:cNvSpPr>
            <a:spLocks noGrp="1"/>
          </p:cNvSpPr>
          <p:nvPr>
            <p:ph idx="1"/>
          </p:nvPr>
        </p:nvSpPr>
        <p:spPr>
          <a:xfrm>
            <a:off x="250825" y="981075"/>
            <a:ext cx="8569325" cy="35969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Comparison to other latest electric vehicles: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1B46A-70AA-405A-8BD2-FB3D82DA2AAC}" type="slidenum">
              <a:rPr lang="de-DE" smtClean="0"/>
              <a:pPr>
                <a:defRPr/>
              </a:pPr>
              <a:t>15</a:t>
            </a:fld>
            <a:endParaRPr lang="de-DE" dirty="0">
              <a:latin typeface="+mn-lt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06730"/>
              </p:ext>
            </p:extLst>
          </p:nvPr>
        </p:nvGraphicFramePr>
        <p:xfrm>
          <a:off x="107505" y="1772816"/>
          <a:ext cx="8928990" cy="2865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85798"/>
                <a:gridCol w="1785798"/>
                <a:gridCol w="1785798"/>
                <a:gridCol w="1785798"/>
                <a:gridCol w="178579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Ford Focus Electric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Chevrolet Chevy Volt</a:t>
                      </a:r>
                      <a:r>
                        <a:rPr lang="en-US" baseline="0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Mitsubishi </a:t>
                      </a:r>
                    </a:p>
                    <a:p>
                      <a:r>
                        <a:rPr lang="en-US" dirty="0" smtClean="0"/>
                        <a:t>i-MIEV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Smart 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release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engine</a:t>
                      </a:r>
                      <a:r>
                        <a:rPr lang="en-US" baseline="0" dirty="0" smtClean="0"/>
                        <a:t> power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 kW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 kW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 kW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 kW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max.</a:t>
                      </a:r>
                      <a:r>
                        <a:rPr lang="en-US" baseline="0" dirty="0" smtClean="0"/>
                        <a:t> speed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135 km/h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161</a:t>
                      </a:r>
                      <a:r>
                        <a:rPr lang="en-US" baseline="0" dirty="0" smtClean="0"/>
                        <a:t> km/h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130 km/h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 km/h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battery capacity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 kWh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kWh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kWh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16.5 kWh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 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 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</a:t>
                      </a:r>
                      <a:r>
                        <a:rPr lang="en-US" baseline="0" dirty="0" smtClean="0"/>
                        <a:t> 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135 km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</a:t>
                      </a:r>
                      <a:r>
                        <a:rPr lang="en-US" sz="1100" dirty="0" smtClean="0"/>
                        <a:t>2</a:t>
                      </a:r>
                      <a:r>
                        <a:rPr lang="en-US" baseline="0" dirty="0" smtClean="0"/>
                        <a:t> / 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95 g/km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132 </a:t>
                      </a:r>
                      <a:r>
                        <a:rPr lang="en-US" baseline="0" dirty="0" smtClean="0"/>
                        <a:t>g/km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 g/km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 g/km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Monetary savings</a:t>
            </a:r>
          </a:p>
        </p:txBody>
      </p:sp>
      <p:sp>
        <p:nvSpPr>
          <p:cNvPr id="1126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Nissan Leaf vs. Nissan </a:t>
            </a:r>
            <a:r>
              <a:rPr lang="en-US" dirty="0" err="1" smtClean="0"/>
              <a:t>Micra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Average price of 1 liter fuel: 1.52 €</a:t>
            </a:r>
          </a:p>
          <a:p>
            <a:r>
              <a:rPr lang="en-US" dirty="0" smtClean="0"/>
              <a:t>Average price of 1 kWh: 0.17 €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Batteries need to be exchanged after some time</a:t>
            </a:r>
          </a:p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B97C5-D97A-463F-A862-3A1411E96A10}" type="slidenum">
              <a:rPr lang="de-DE" smtClean="0"/>
              <a:pPr>
                <a:defRPr/>
              </a:pPr>
              <a:t>16</a:t>
            </a:fld>
            <a:endParaRPr lang="de-DE" dirty="0">
              <a:latin typeface="+mn-lt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362908"/>
              </p:ext>
            </p:extLst>
          </p:nvPr>
        </p:nvGraphicFramePr>
        <p:xfrm>
          <a:off x="1547664" y="1556792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Leaf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Micra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engine power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 kW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 kW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max.</a:t>
                      </a:r>
                      <a:r>
                        <a:rPr lang="en-US" baseline="0" dirty="0" smtClean="0"/>
                        <a:t> speed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140 km/h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 km/h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consumption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0.161 kWh/km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 l/km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319863"/>
              </p:ext>
            </p:extLst>
          </p:nvPr>
        </p:nvGraphicFramePr>
        <p:xfrm>
          <a:off x="1475656" y="4365104"/>
          <a:ext cx="6096000" cy="741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costs</a:t>
                      </a:r>
                      <a:r>
                        <a:rPr lang="en-US" baseline="0" dirty="0" smtClean="0"/>
                        <a:t> per 100 km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2.74 €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7.60 €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37 000 €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13 000</a:t>
                      </a:r>
                      <a:r>
                        <a:rPr lang="en-US" baseline="0" dirty="0" smtClean="0"/>
                        <a:t> €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</a:p>
        </p:txBody>
      </p:sp>
      <p:sp>
        <p:nvSpPr>
          <p:cNvPr id="1229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enough charging stations?</a:t>
            </a:r>
          </a:p>
          <a:p>
            <a:r>
              <a:rPr lang="en-US" dirty="0" smtClean="0"/>
              <a:t>Can the existing energy production and energy grid cover the arising demand?</a:t>
            </a:r>
          </a:p>
          <a:p>
            <a:r>
              <a:rPr lang="en-US" dirty="0" smtClean="0"/>
              <a:t>What can one do if running out of energy on a trip?</a:t>
            </a:r>
          </a:p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ED35F7-1F60-4785-8DFB-DD05992D6B59}" type="slidenum">
              <a:rPr lang="de-DE" smtClean="0"/>
              <a:pPr>
                <a:defRPr/>
              </a:pPr>
              <a:t>17</a:t>
            </a:fld>
            <a:endParaRPr lang="de-DE" dirty="0">
              <a:latin typeface="+mn-lt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825" y="981075"/>
            <a:ext cx="3025031" cy="532824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Charging stations:</a:t>
            </a:r>
          </a:p>
          <a:p>
            <a:r>
              <a:rPr lang="en-US" dirty="0" smtClean="0"/>
              <a:t>All vehicles can be charged at home</a:t>
            </a:r>
          </a:p>
          <a:p>
            <a:r>
              <a:rPr lang="en-US" dirty="0" smtClean="0"/>
              <a:t>More than 2200 charging stations all over Germany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18</a:t>
            </a:fld>
            <a:endParaRPr lang="de-DE" dirty="0">
              <a:latin typeface="+mn-l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5" r="21211"/>
          <a:stretch/>
        </p:blipFill>
        <p:spPr>
          <a:xfrm>
            <a:off x="3275856" y="836712"/>
            <a:ext cx="5616624" cy="435345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311771" y="5219908"/>
            <a:ext cx="182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www.lemnet.org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51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assume a homogenous density of charging stations</a:t>
            </a:r>
          </a:p>
          <a:p>
            <a:r>
              <a:rPr lang="en-US" dirty="0" smtClean="0"/>
              <a:t>Area of </a:t>
            </a:r>
            <a:r>
              <a:rPr lang="en-US" dirty="0"/>
              <a:t>G</a:t>
            </a:r>
            <a:r>
              <a:rPr lang="en-US" dirty="0" smtClean="0"/>
              <a:t>ermany: </a:t>
            </a:r>
            <a:r>
              <a:rPr lang="en-US" dirty="0" smtClean="0">
                <a:cs typeface="Times New Roman"/>
              </a:rPr>
              <a:t>~ 360 000 km²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1 charging station / 167 km²</a:t>
            </a:r>
          </a:p>
          <a:p>
            <a:r>
              <a:rPr lang="en-US" dirty="0" smtClean="0"/>
              <a:t>Divide Germany in square areas of 167 km² with a charging station at the center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</a:t>
            </a:r>
            <a:r>
              <a:rPr lang="en-US" b="1" dirty="0" smtClean="0">
                <a:sym typeface="Wingdings" pitchFamily="2" charset="2"/>
              </a:rPr>
              <a:t>13 km from charging station to charging station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This result is ok with the range of electric cars!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But there are no more than 6 charging slots per charging station at the moment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19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996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Is the grid ready for electric cars?</a:t>
            </a:r>
          </a:p>
          <a:p>
            <a:r>
              <a:rPr lang="en-US" dirty="0" smtClean="0"/>
              <a:t>In the smart grid the batteries will play an important role</a:t>
            </a:r>
            <a:endParaRPr lang="en-US" dirty="0"/>
          </a:p>
          <a:p>
            <a:r>
              <a:rPr lang="en-US" dirty="0" smtClean="0"/>
              <a:t>Today most power plants throttle energy production at night</a:t>
            </a:r>
          </a:p>
          <a:p>
            <a:r>
              <a:rPr lang="en-US" dirty="0" smtClean="0"/>
              <a:t>Renewable energies are not reliable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Breakdown service:</a:t>
            </a:r>
          </a:p>
          <a:p>
            <a:r>
              <a:rPr lang="en-US" dirty="0" smtClean="0"/>
              <a:t>Provided by manufacturer only at the moment</a:t>
            </a:r>
          </a:p>
          <a:p>
            <a:r>
              <a:rPr lang="en-US" dirty="0" smtClean="0"/>
              <a:t>Breakdown service people need special technical education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20</a:t>
            </a:fld>
            <a:endParaRPr lang="de-DE" dirty="0">
              <a:latin typeface="+mn-lt"/>
            </a:endParaRP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97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development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Solar supported vehicles</a:t>
            </a:r>
          </a:p>
          <a:p>
            <a:r>
              <a:rPr lang="en-US" dirty="0" smtClean="0"/>
              <a:t>More efficient engines</a:t>
            </a:r>
          </a:p>
          <a:p>
            <a:r>
              <a:rPr lang="en-US" dirty="0" smtClean="0"/>
              <a:t>Faster charging</a:t>
            </a:r>
          </a:p>
          <a:p>
            <a:r>
              <a:rPr lang="en-US" dirty="0" smtClean="0"/>
              <a:t>Batteries with </a:t>
            </a:r>
            <a:r>
              <a:rPr lang="en-US" smtClean="0"/>
              <a:t>higher capacity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21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7508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development</a:t>
            </a:r>
          </a:p>
        </p:txBody>
      </p:sp>
      <p:sp>
        <p:nvSpPr>
          <p:cNvPr id="1536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Refillable Batteries: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1F611-278E-4026-BAFD-205171EB4F8E}" type="slidenum">
              <a:rPr lang="de-DE" smtClean="0"/>
              <a:pPr>
                <a:defRPr/>
              </a:pPr>
              <a:t>22</a:t>
            </a:fld>
            <a:endParaRPr lang="de-DE" dirty="0"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84300"/>
            <a:ext cx="3962400" cy="40894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590800" y="5666928"/>
            <a:ext cx="342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smtClean="0"/>
              <a:t>www.greenmotorsblog.de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I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Q</a:t>
            </a:r>
            <a:r>
              <a:rPr lang="en-US" dirty="0" smtClean="0"/>
              <a:t>ualified </a:t>
            </a:r>
            <a:r>
              <a:rPr lang="en-US" dirty="0"/>
              <a:t>for the </a:t>
            </a:r>
            <a:r>
              <a:rPr lang="en-US" dirty="0" smtClean="0"/>
              <a:t>city </a:t>
            </a:r>
            <a:r>
              <a:rPr lang="en-US" dirty="0"/>
              <a:t>(short distances)</a:t>
            </a:r>
          </a:p>
          <a:p>
            <a:pPr lvl="1" eaLnBrk="1" hangingPunct="1"/>
            <a:r>
              <a:rPr lang="en-US" dirty="0" smtClean="0"/>
              <a:t>Less loud</a:t>
            </a:r>
            <a:endParaRPr lang="en-US" dirty="0"/>
          </a:p>
          <a:p>
            <a:pPr lvl="1" eaLnBrk="1" hangingPunct="1"/>
            <a:r>
              <a:rPr lang="en-US" dirty="0" smtClean="0"/>
              <a:t>Does </a:t>
            </a:r>
            <a:r>
              <a:rPr lang="en-US" dirty="0"/>
              <a:t>not have any exhaust gas (it still adds to </a:t>
            </a:r>
            <a:r>
              <a:rPr lang="en-US" dirty="0" smtClean="0"/>
              <a:t>CO2-	emissions </a:t>
            </a:r>
            <a:r>
              <a:rPr lang="en-US" dirty="0"/>
              <a:t>to the </a:t>
            </a:r>
            <a:r>
              <a:rPr lang="en-US" dirty="0" smtClean="0"/>
              <a:t>environment </a:t>
            </a:r>
            <a:r>
              <a:rPr lang="en-US" dirty="0"/>
              <a:t>)</a:t>
            </a:r>
          </a:p>
          <a:p>
            <a:pPr eaLnBrk="1" hangingPunct="1"/>
            <a:r>
              <a:rPr lang="en-US" dirty="0"/>
              <a:t>Monetary </a:t>
            </a:r>
            <a:r>
              <a:rPr lang="en-US" dirty="0" smtClean="0"/>
              <a:t>savings</a:t>
            </a:r>
            <a:endParaRPr lang="en-US" dirty="0"/>
          </a:p>
          <a:p>
            <a:pPr eaLnBrk="1" hangingPunct="1"/>
            <a:r>
              <a:rPr lang="en-US" smtClean="0"/>
              <a:t>Less emissions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23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93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II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Less loud -&gt; it is dangerous for walkers</a:t>
            </a:r>
          </a:p>
          <a:p>
            <a:pPr eaLnBrk="1" hangingPunct="1"/>
            <a:r>
              <a:rPr lang="en-US" dirty="0"/>
              <a:t>Only for short distances</a:t>
            </a:r>
          </a:p>
          <a:p>
            <a:pPr eaLnBrk="1" hangingPunct="1"/>
            <a:r>
              <a:rPr lang="en-US" dirty="0"/>
              <a:t>Long recharge time</a:t>
            </a:r>
          </a:p>
          <a:p>
            <a:pPr eaLnBrk="1" hangingPunct="1"/>
            <a:r>
              <a:rPr lang="en-US" dirty="0"/>
              <a:t>Not </a:t>
            </a:r>
            <a:r>
              <a:rPr lang="en-US" dirty="0" smtClean="0"/>
              <a:t>enough electricity </a:t>
            </a:r>
            <a:endParaRPr lang="en-US" dirty="0"/>
          </a:p>
          <a:p>
            <a:pPr eaLnBrk="1" hangingPunct="1"/>
            <a:r>
              <a:rPr lang="en-US" dirty="0"/>
              <a:t>Better  insulation for the electric car (for outdoor </a:t>
            </a:r>
            <a:r>
              <a:rPr lang="en-US" dirty="0" smtClean="0"/>
              <a:t>temperature)</a:t>
            </a:r>
            <a:endParaRPr lang="en-US" dirty="0"/>
          </a:p>
          <a:p>
            <a:pPr eaLnBrk="1" hangingPunct="1"/>
            <a:r>
              <a:rPr lang="en-US" dirty="0"/>
              <a:t>High-voltage source</a:t>
            </a:r>
          </a:p>
          <a:p>
            <a:pPr eaLnBrk="1" hangingPunct="1"/>
            <a:r>
              <a:rPr lang="en-US" dirty="0"/>
              <a:t>No </a:t>
            </a:r>
            <a:r>
              <a:rPr lang="en-US" dirty="0" smtClean="0"/>
              <a:t>breakdown-service</a:t>
            </a:r>
            <a:endParaRPr lang="en-US" dirty="0"/>
          </a:p>
          <a:p>
            <a:pPr eaLnBrk="1" hangingPunct="1"/>
            <a:r>
              <a:rPr lang="en-US" dirty="0"/>
              <a:t>Expensive: cars as well as batteries and its service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24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644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www.autobild.de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theinstitute.ieee.org/ieee-roundup/opinions/ieee-roundup/electric-vehicles-possibilities-challenges-and-their-impact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www.paulchefurka.ca/Electric%20Cars%20and%20CO2.html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>
                <a:hlinkClick r:id="rId5"/>
              </a:rPr>
              <a:t>http://www.chevrolet.com/volt-electric-car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>
                <a:hlinkClick r:id="rId6"/>
              </a:rPr>
              <a:t>http://www.alle-autos-in.de/</a:t>
            </a:r>
            <a:endParaRPr lang="en-US" dirty="0"/>
          </a:p>
          <a:p>
            <a:r>
              <a:rPr lang="en-US" dirty="0">
                <a:hlinkClick r:id="rId7"/>
              </a:rPr>
              <a:t>http://www.lemnet.org/</a:t>
            </a:r>
            <a:r>
              <a:rPr lang="en-US" dirty="0"/>
              <a:t> </a:t>
            </a:r>
          </a:p>
          <a:p>
            <a:r>
              <a:rPr lang="en-US" dirty="0" smtClean="0">
                <a:hlinkClick r:id="rId8"/>
              </a:rPr>
              <a:t>www.umweltbundesamt.de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25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561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http://en.wikipedia.org/wiki/Electric_car</a:t>
            </a:r>
            <a:endParaRPr lang="en-US" dirty="0"/>
          </a:p>
          <a:p>
            <a:r>
              <a:rPr lang="en-US" dirty="0">
                <a:hlinkClick r:id="rId4"/>
              </a:rPr>
              <a:t>http://inventors.about.com/od/estartinventions/a/History-Of-Electric-Vehicles.htm</a:t>
            </a:r>
            <a:endParaRPr lang="en-US" dirty="0"/>
          </a:p>
          <a:p>
            <a:r>
              <a:rPr lang="en-US" dirty="0">
                <a:hlinkClick r:id="rId5"/>
              </a:rPr>
              <a:t>http://www.directoryarc.com/articles/2/1/The-Journey-of-Electric-Vehicles-From-Then-to-Now/Page1.html</a:t>
            </a:r>
            <a:endParaRPr lang="en-US" dirty="0"/>
          </a:p>
          <a:p>
            <a:r>
              <a:rPr lang="en-US" dirty="0">
                <a:hlinkClick r:id="rId6"/>
              </a:rPr>
              <a:t>http://inventors.about.com/od/estartinventions/a/Electric-Vehicles.htm</a:t>
            </a:r>
            <a:endParaRPr lang="en-US" dirty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inventors.about.com/od/cstartinventions/a/History-Of-Electric-Vehicles.htm</a:t>
            </a:r>
            <a:endParaRPr lang="en-US" dirty="0" smtClean="0"/>
          </a:p>
          <a:p>
            <a:r>
              <a:rPr lang="de-DE" u="sng" dirty="0">
                <a:hlinkClick r:id="rId8"/>
              </a:rPr>
              <a:t>http://en.wikipedia.org/</a:t>
            </a:r>
            <a:endParaRPr lang="de-DE" u="sng" dirty="0"/>
          </a:p>
          <a:p>
            <a:r>
              <a:rPr lang="de-DE" u="sng" dirty="0">
                <a:hlinkClick r:id="rId9"/>
              </a:rPr>
              <a:t>http://electric-car-abc.com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26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560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u="sng" dirty="0">
                <a:hlinkClick r:id="rId2"/>
              </a:rPr>
              <a:t>http://</a:t>
            </a:r>
            <a:r>
              <a:rPr lang="de-DE" u="sng" dirty="0" smtClean="0">
                <a:hlinkClick r:id="rId2"/>
              </a:rPr>
              <a:t>auto.howstuffworks.com/electric-car3.htm</a:t>
            </a:r>
            <a:endParaRPr lang="de-DE" u="sng" dirty="0" smtClean="0"/>
          </a:p>
          <a:p>
            <a:r>
              <a:rPr lang="de-DE" u="sng" dirty="0" smtClean="0">
                <a:hlinkClick r:id="rId3"/>
              </a:rPr>
              <a:t>http</a:t>
            </a:r>
            <a:r>
              <a:rPr lang="de-DE" u="sng" dirty="0">
                <a:hlinkClick r:id="rId3"/>
              </a:rPr>
              <a:t>://</a:t>
            </a:r>
            <a:r>
              <a:rPr lang="de-DE" u="sng" dirty="0" smtClean="0">
                <a:hlinkClick r:id="rId3"/>
              </a:rPr>
              <a:t>www.howstuffworks.com/hybrid-car.htm</a:t>
            </a:r>
            <a:endParaRPr lang="de-DE" dirty="0"/>
          </a:p>
          <a:p>
            <a:r>
              <a:rPr lang="de-DE" u="sng" dirty="0" smtClean="0">
                <a:hlinkClick r:id="rId4"/>
              </a:rPr>
              <a:t>http</a:t>
            </a:r>
            <a:r>
              <a:rPr lang="de-DE" u="sng" dirty="0">
                <a:hlinkClick r:id="rId4"/>
              </a:rPr>
              <a:t>://</a:t>
            </a:r>
            <a:r>
              <a:rPr lang="de-DE" u="sng" dirty="0" smtClean="0">
                <a:hlinkClick r:id="rId4"/>
              </a:rPr>
              <a:t>www.elektroauto-start.de/wissen/elektro-vs-hybrid</a:t>
            </a:r>
            <a:endParaRPr lang="de-DE" dirty="0"/>
          </a:p>
          <a:p>
            <a:r>
              <a:rPr lang="de-DE" u="sng" dirty="0" smtClean="0">
                <a:hlinkClick r:id="rId5"/>
              </a:rPr>
              <a:t>http</a:t>
            </a:r>
            <a:r>
              <a:rPr lang="de-DE" u="sng" dirty="0">
                <a:hlinkClick r:id="rId5"/>
              </a:rPr>
              <a:t>://</a:t>
            </a:r>
            <a:r>
              <a:rPr lang="de-DE" u="sng" dirty="0" smtClean="0">
                <a:hlinkClick r:id="rId5"/>
              </a:rPr>
              <a:t>www.klima-wandel.com</a:t>
            </a:r>
            <a:endParaRPr lang="de-DE" u="sng" dirty="0" smtClean="0"/>
          </a:p>
          <a:p>
            <a:r>
              <a:rPr lang="de-DE" u="sng" dirty="0" smtClean="0">
                <a:hlinkClick r:id="rId6"/>
              </a:rPr>
              <a:t>http</a:t>
            </a:r>
            <a:r>
              <a:rPr lang="de-DE" u="sng" dirty="0">
                <a:hlinkClick r:id="rId6"/>
              </a:rPr>
              <a:t>://</a:t>
            </a:r>
            <a:r>
              <a:rPr lang="de-DE" u="sng" dirty="0" smtClean="0">
                <a:hlinkClick r:id="rId6"/>
              </a:rPr>
              <a:t>www.eliica.com</a:t>
            </a:r>
            <a:endParaRPr lang="de-DE" u="sng" dirty="0" smtClean="0"/>
          </a:p>
          <a:p>
            <a:r>
              <a:rPr lang="de-DE" u="sng" dirty="0" smtClean="0">
                <a:hlinkClick r:id="rId7"/>
              </a:rPr>
              <a:t>http</a:t>
            </a:r>
            <a:r>
              <a:rPr lang="de-DE" u="sng" dirty="0">
                <a:hlinkClick r:id="rId7"/>
              </a:rPr>
              <a:t>://</a:t>
            </a:r>
            <a:r>
              <a:rPr lang="de-DE" u="sng" dirty="0" smtClean="0">
                <a:hlinkClick r:id="rId7"/>
              </a:rPr>
              <a:t>www.stromvergleich.de/elektroauto</a:t>
            </a:r>
            <a:endParaRPr lang="de-DE" dirty="0"/>
          </a:p>
          <a:p>
            <a:r>
              <a:rPr lang="de-DE" u="sng" dirty="0" smtClean="0">
                <a:hlinkClick r:id="rId8"/>
              </a:rPr>
              <a:t>http</a:t>
            </a:r>
            <a:r>
              <a:rPr lang="de-DE" u="sng" dirty="0">
                <a:hlinkClick r:id="rId8"/>
              </a:rPr>
              <a:t>://</a:t>
            </a:r>
            <a:r>
              <a:rPr lang="de-DE" u="sng" dirty="0" smtClean="0">
                <a:hlinkClick r:id="rId8"/>
              </a:rPr>
              <a:t>www.handelsblatt.com/auto/test-technik/batterie-statt-brennkammer/4179482.html?p4179482=all</a:t>
            </a:r>
            <a:endParaRPr lang="de-DE" dirty="0"/>
          </a:p>
          <a:p>
            <a:r>
              <a:rPr lang="de-DE" u="sng" dirty="0" smtClean="0">
                <a:hlinkClick r:id="rId9"/>
              </a:rPr>
              <a:t>http</a:t>
            </a:r>
            <a:r>
              <a:rPr lang="de-DE" u="sng" dirty="0">
                <a:hlinkClick r:id="rId9"/>
              </a:rPr>
              <a:t>://</a:t>
            </a:r>
            <a:r>
              <a:rPr lang="de-DE" u="sng" dirty="0" smtClean="0">
                <a:hlinkClick r:id="rId9"/>
              </a:rPr>
              <a:t>www.elektroauto-hybridauto.de</a:t>
            </a:r>
            <a:endParaRPr lang="de-DE" dirty="0"/>
          </a:p>
          <a:p>
            <a:r>
              <a:rPr lang="de-DE" u="sng" dirty="0" smtClean="0">
                <a:hlinkClick r:id="rId10"/>
              </a:rPr>
              <a:t>http</a:t>
            </a:r>
            <a:r>
              <a:rPr lang="de-DE" u="sng" dirty="0">
                <a:hlinkClick r:id="rId10"/>
              </a:rPr>
              <a:t>://</a:t>
            </a:r>
            <a:r>
              <a:rPr lang="de-DE" u="sng" dirty="0" smtClean="0">
                <a:hlinkClick r:id="rId10"/>
              </a:rPr>
              <a:t>batteryuniversity.com/learn/article/cost_of_power</a:t>
            </a:r>
            <a:endParaRPr lang="de-DE" dirty="0"/>
          </a:p>
          <a:p>
            <a:r>
              <a:rPr lang="de-DE" u="sng" dirty="0" smtClean="0">
                <a:hlinkClick r:id="rId11"/>
              </a:rPr>
              <a:t>http</a:t>
            </a:r>
            <a:r>
              <a:rPr lang="de-DE" u="sng" dirty="0">
                <a:hlinkClick r:id="rId11"/>
              </a:rPr>
              <a:t>://www.allaboutbatteries.com/Battery-Energy.html</a:t>
            </a:r>
            <a:r>
              <a:rPr lang="de-DE" b="1" dirty="0"/>
              <a:t/>
            </a:r>
            <a:br>
              <a:rPr lang="de-DE" b="1" dirty="0"/>
            </a:b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27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245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u="sng" dirty="0">
                <a:hlinkClick r:id="rId2"/>
              </a:rPr>
              <a:t>http://</a:t>
            </a:r>
            <a:r>
              <a:rPr lang="de-DE" u="sng" dirty="0" smtClean="0">
                <a:hlinkClick r:id="rId2"/>
              </a:rPr>
              <a:t>www.treehugger.com</a:t>
            </a:r>
            <a:endParaRPr lang="de-DE" dirty="0" smtClean="0"/>
          </a:p>
          <a:p>
            <a:r>
              <a:rPr lang="de-DE" u="sng" dirty="0" smtClean="0">
                <a:hlinkClick r:id="rId3"/>
              </a:rPr>
              <a:t>http</a:t>
            </a:r>
            <a:r>
              <a:rPr lang="de-DE" u="sng" dirty="0">
                <a:hlinkClick r:id="rId3"/>
              </a:rPr>
              <a:t>://</a:t>
            </a:r>
            <a:r>
              <a:rPr lang="de-DE" u="sng" dirty="0" smtClean="0">
                <a:hlinkClick r:id="rId3"/>
              </a:rPr>
              <a:t>www.greenmotorsblog.de/</a:t>
            </a:r>
            <a:endParaRPr lang="de-DE" u="sng" dirty="0" smtClean="0"/>
          </a:p>
          <a:p>
            <a:r>
              <a:rPr lang="en-US" dirty="0"/>
              <a:t>“Who killed the electric car” – Chris Paine, 2006</a:t>
            </a:r>
          </a:p>
          <a:p>
            <a:pPr marL="0" indent="0">
              <a:buNone/>
            </a:pPr>
            <a:r>
              <a:rPr lang="de-DE" b="1" dirty="0"/>
              <a:t/>
            </a:r>
            <a:br>
              <a:rPr lang="de-DE" b="1" dirty="0"/>
            </a:b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B094B9-8EC2-4BBA-AD36-9358C269E6C1}" type="slidenum">
              <a:rPr lang="de-DE" smtClean="0"/>
              <a:pPr>
                <a:defRPr/>
              </a:pPr>
              <a:t>28</a:t>
            </a:fld>
            <a:endParaRPr lang="de-DE" dirty="0">
              <a:latin typeface="+mn-lt"/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13.12.2011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Electric cars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954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BonnPP3">
  <a:themeElements>
    <a:clrScheme name="UniBonnPP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niBonnPP3">
      <a:majorFont>
        <a:latin typeface="News Gothic MT"/>
        <a:ea typeface=""/>
        <a:cs typeface=""/>
      </a:majorFont>
      <a:minorFont>
        <a:latin typeface="News Gothic M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niBonnPP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BonnPP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BonnPP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BonnPP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BonnPP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BonnPP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BonnPP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BonnPP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BonnPP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BonnPP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BonnPP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BonnPP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0</TotalTime>
  <Words>1005</Words>
  <Application>Microsoft Office PowerPoint</Application>
  <PresentationFormat>Bildschirmpräsentation (4:3)</PresentationFormat>
  <Paragraphs>344</Paragraphs>
  <Slides>28</Slides>
  <Notes>5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29" baseType="lpstr">
      <vt:lpstr>UniBonnPP3</vt:lpstr>
      <vt:lpstr>Electric Cars</vt:lpstr>
      <vt:lpstr>Overview</vt:lpstr>
      <vt:lpstr>Historical introduction</vt:lpstr>
      <vt:lpstr>Historical introduction</vt:lpstr>
      <vt:lpstr>Historical introduction</vt:lpstr>
      <vt:lpstr>Historical introduction</vt:lpstr>
      <vt:lpstr>Concept of electric cars</vt:lpstr>
      <vt:lpstr>Concept of range extended electric car </vt:lpstr>
      <vt:lpstr>Batteries, engine and brakes</vt:lpstr>
      <vt:lpstr>Batteries, engine and brakes</vt:lpstr>
      <vt:lpstr>Batteries, engine and brakes</vt:lpstr>
      <vt:lpstr>CO2-savings</vt:lpstr>
      <vt:lpstr>CO2-savings</vt:lpstr>
      <vt:lpstr>CO2-savings</vt:lpstr>
      <vt:lpstr>CO2-savings</vt:lpstr>
      <vt:lpstr>Monetary savings</vt:lpstr>
      <vt:lpstr>Infrastructure</vt:lpstr>
      <vt:lpstr>Infrastructure</vt:lpstr>
      <vt:lpstr>Infrastructure</vt:lpstr>
      <vt:lpstr>Infrastructure</vt:lpstr>
      <vt:lpstr>Future development</vt:lpstr>
      <vt:lpstr>Future development</vt:lpstr>
      <vt:lpstr>Conclusion I</vt:lpstr>
      <vt:lpstr>Conclusion II</vt:lpstr>
      <vt:lpstr>Sources</vt:lpstr>
      <vt:lpstr>Sources</vt:lpstr>
      <vt:lpstr>Sources</vt:lpstr>
      <vt:lpstr>PowerPoint-Präsentation</vt:lpstr>
    </vt:vector>
  </TitlesOfParts>
  <Company>Universität Bonn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Traditionell  modern</dc:title>
  <dc:creator>hansmann</dc:creator>
  <cp:lastModifiedBy>Jonathan Ottnad</cp:lastModifiedBy>
  <cp:revision>107</cp:revision>
  <dcterms:created xsi:type="dcterms:W3CDTF">2004-10-20T09:22:14Z</dcterms:created>
  <dcterms:modified xsi:type="dcterms:W3CDTF">2011-12-13T12:06:19Z</dcterms:modified>
</cp:coreProperties>
</file>