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85" r:id="rId3"/>
    <p:sldId id="257" r:id="rId4"/>
    <p:sldId id="267" r:id="rId5"/>
    <p:sldId id="260" r:id="rId6"/>
    <p:sldId id="266" r:id="rId7"/>
    <p:sldId id="268" r:id="rId8"/>
    <p:sldId id="279" r:id="rId9"/>
    <p:sldId id="269" r:id="rId10"/>
    <p:sldId id="258" r:id="rId11"/>
    <p:sldId id="264" r:id="rId12"/>
    <p:sldId id="265" r:id="rId13"/>
    <p:sldId id="261" r:id="rId14"/>
    <p:sldId id="262" r:id="rId15"/>
    <p:sldId id="263" r:id="rId16"/>
    <p:sldId id="271" r:id="rId17"/>
    <p:sldId id="273" r:id="rId18"/>
    <p:sldId id="283" r:id="rId19"/>
    <p:sldId id="282" r:id="rId20"/>
    <p:sldId id="281" r:id="rId21"/>
    <p:sldId id="275" r:id="rId22"/>
    <p:sldId id="276" r:id="rId23"/>
    <p:sldId id="286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284" r:id="rId56"/>
    <p:sldId id="319" r:id="rId5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70" d="100"/>
          <a:sy n="70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C57623F-15E4-4E30-9BEA-27A75345F5E2}" type="datetimeFigureOut">
              <a:rPr lang="en-AU" smtClean="0"/>
              <a:t>22/11/2011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AA19057-9DA5-4818-A41B-F23584B84140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0A1396F-7E25-4F4D-9B6B-284F495E3BE6}" type="datetimeFigureOut">
              <a:rPr lang="en-AU" smtClean="0"/>
              <a:pPr/>
              <a:t>22/11/2011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61DD5BB-B23D-44C3-B512-A532F2C9F14A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DD5BB-B23D-44C3-B512-A532F2C9F14A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6513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9"/>
            <a:ext cx="5678783" cy="4513266"/>
          </a:xfrm>
        </p:spPr>
        <p:txBody>
          <a:bodyPr wrap="square" lIns="87486" tIns="43743" rIns="87486" bIns="43743" anchor="t"/>
          <a:lstStyle/>
          <a:p>
            <a:pPr lvl="0"/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sz="26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0600" y="776288"/>
            <a:ext cx="5118100" cy="38385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258"/>
            <a:ext cx="5679111" cy="45136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45186-5B44-48ED-8385-B507B6528782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7B72-6278-4E2A-A8CD-BDA7CB0F6E83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97EC-1DB6-4566-AA60-1D5E8659FF0C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D1C3-095D-4A15-BBA6-AC2A5FF3F141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4F0EB-04C9-410F-9A4E-91E4CD5E91A2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3566-228F-45D6-A623-5DBD4E400A8D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C2CD-B95D-4DAE-BE0E-9E2FCD4CBEB0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D578E-DA63-4E14-90D1-0502981AAB4A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064EB-7563-4DF1-9716-9FDE0BA49464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6BFE-9D6A-4DE3-8FE7-3411203BA7B9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AFA17-BAD0-4A1C-B2A5-5B5AF8DB733C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4EE57-B2E8-4978-BCCE-33A575D81305}" type="datetime1">
              <a:rPr lang="en-AU" smtClean="0"/>
              <a:pPr/>
              <a:t>22/11/2011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50D76-99A7-4407-8CBE-F80F2EA5E69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The Impacts of Volcano Eruptions on Global Climate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149080"/>
            <a:ext cx="8388424" cy="1752600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Nora </a:t>
            </a:r>
            <a:r>
              <a:rPr lang="en-AU" dirty="0" err="1" smtClean="0">
                <a:solidFill>
                  <a:schemeClr val="bg1"/>
                </a:solidFill>
              </a:rPr>
              <a:t>Strotjohann</a:t>
            </a:r>
            <a:r>
              <a:rPr lang="en-AU" dirty="0" smtClean="0">
                <a:solidFill>
                  <a:schemeClr val="bg1"/>
                </a:solidFill>
              </a:rPr>
              <a:t>, </a:t>
            </a:r>
            <a:r>
              <a:rPr lang="en-AU" dirty="0" err="1" smtClean="0">
                <a:solidFill>
                  <a:schemeClr val="bg1"/>
                </a:solidFill>
              </a:rPr>
              <a:t>Maike</a:t>
            </a:r>
            <a:r>
              <a:rPr lang="en-AU" dirty="0" smtClean="0">
                <a:solidFill>
                  <a:schemeClr val="bg1"/>
                </a:solidFill>
              </a:rPr>
              <a:t> Hansen, Victor Rufus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Lecture Outline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Volcanic Eruption Emission and </a:t>
            </a:r>
            <a:r>
              <a:rPr lang="en-AU" dirty="0" err="1" smtClean="0"/>
              <a:t>Ejecta</a:t>
            </a:r>
            <a:endParaRPr lang="en-AU" dirty="0" smtClean="0"/>
          </a:p>
          <a:p>
            <a:r>
              <a:rPr lang="en-AU" dirty="0" smtClean="0"/>
              <a:t>Eruption Classifications</a:t>
            </a:r>
          </a:p>
          <a:p>
            <a:r>
              <a:rPr lang="en-AU" dirty="0" smtClean="0"/>
              <a:t>Tectonic Plate Boundaries and Hotspots</a:t>
            </a:r>
          </a:p>
          <a:p>
            <a:endParaRPr lang="en-AU" dirty="0" smtClean="0"/>
          </a:p>
          <a:p>
            <a:r>
              <a:rPr lang="en-AU" dirty="0" smtClean="0"/>
              <a:t>Impact on Global climate</a:t>
            </a:r>
          </a:p>
          <a:p>
            <a:r>
              <a:rPr lang="en-AU" dirty="0" smtClean="0"/>
              <a:t>Effects of gas injection into atmosphere</a:t>
            </a:r>
          </a:p>
          <a:p>
            <a:endParaRPr lang="en-AU" dirty="0" smtClean="0"/>
          </a:p>
          <a:p>
            <a:r>
              <a:rPr lang="en-AU" dirty="0" err="1" smtClean="0"/>
              <a:t>Supervolcanoes</a:t>
            </a:r>
            <a:endParaRPr lang="en-AU" dirty="0" smtClean="0"/>
          </a:p>
          <a:p>
            <a:r>
              <a:rPr lang="en-AU" dirty="0" smtClean="0"/>
              <a:t>Long term global effects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15816" y="6492875"/>
            <a:ext cx="3392016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AU" dirty="0" smtClean="0"/>
              <a:t>Volcanic Explosive Index (VEI)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611560" y="1196752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smtClean="0"/>
              <a:t>VEI = log</a:t>
            </a:r>
            <a:r>
              <a:rPr lang="en-AU" sz="3200" baseline="-25000" dirty="0" smtClean="0"/>
              <a:t>10</a:t>
            </a:r>
            <a:r>
              <a:rPr lang="en-AU" sz="3200" dirty="0" smtClean="0"/>
              <a:t>(Raised </a:t>
            </a:r>
            <a:r>
              <a:rPr lang="en-AU" sz="3200" dirty="0" err="1" smtClean="0"/>
              <a:t>Pyroclastic</a:t>
            </a:r>
            <a:r>
              <a:rPr lang="en-AU" sz="3200" dirty="0" smtClean="0"/>
              <a:t> Material[kg]) – 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492875"/>
            <a:ext cx="324800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  <p:pic>
        <p:nvPicPr>
          <p:cNvPr id="9" name="Content Placeholder 8" descr="tab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772816"/>
            <a:ext cx="8784976" cy="455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Volcanic Emissions and </a:t>
            </a:r>
            <a:r>
              <a:rPr lang="en-AU" dirty="0" err="1" smtClean="0"/>
              <a:t>Ejecta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Tephra</a:t>
            </a:r>
            <a:endParaRPr lang="en-AU" dirty="0" smtClean="0"/>
          </a:p>
          <a:p>
            <a:r>
              <a:rPr lang="en-AU" dirty="0" err="1" smtClean="0"/>
              <a:t>Pyroclastic</a:t>
            </a:r>
            <a:r>
              <a:rPr lang="en-AU" dirty="0" smtClean="0"/>
              <a:t> Flow</a:t>
            </a:r>
          </a:p>
          <a:p>
            <a:r>
              <a:rPr lang="en-AU" dirty="0" smtClean="0"/>
              <a:t>Lava Flows</a:t>
            </a:r>
          </a:p>
          <a:p>
            <a:r>
              <a:rPr lang="en-AU" dirty="0" smtClean="0"/>
              <a:t>Lahars</a:t>
            </a:r>
          </a:p>
          <a:p>
            <a:r>
              <a:rPr lang="en-AU" dirty="0" smtClean="0"/>
              <a:t>Plume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Tephra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 err="1" smtClean="0"/>
              <a:t>Pyroclastic</a:t>
            </a:r>
            <a:r>
              <a:rPr lang="en-AU" b="1" dirty="0" smtClean="0"/>
              <a:t> </a:t>
            </a:r>
            <a:r>
              <a:rPr lang="en-AU" dirty="0" smtClean="0"/>
              <a:t>fragments </a:t>
            </a:r>
            <a:r>
              <a:rPr lang="en-AU" dirty="0"/>
              <a:t>classified by </a:t>
            </a:r>
            <a:r>
              <a:rPr lang="en-AU" dirty="0" smtClean="0"/>
              <a:t>size</a:t>
            </a:r>
            <a:endParaRPr lang="en-AU" dirty="0"/>
          </a:p>
          <a:p>
            <a:pPr lvl="0"/>
            <a:r>
              <a:rPr lang="en-AU" b="1" dirty="0" smtClean="0"/>
              <a:t>Ash</a:t>
            </a:r>
            <a:r>
              <a:rPr lang="en-AU" dirty="0" smtClean="0"/>
              <a:t> - </a:t>
            </a:r>
            <a:r>
              <a:rPr lang="en-AU" dirty="0"/>
              <a:t>particles smaller than 2 mm </a:t>
            </a:r>
            <a:r>
              <a:rPr lang="en-AU" dirty="0" smtClean="0"/>
              <a:t>in </a:t>
            </a:r>
            <a:r>
              <a:rPr lang="en-AU" dirty="0"/>
              <a:t>diameter</a:t>
            </a:r>
          </a:p>
          <a:p>
            <a:pPr lvl="0"/>
            <a:r>
              <a:rPr lang="en-AU" b="1" dirty="0" err="1" smtClean="0"/>
              <a:t>Lapilli</a:t>
            </a:r>
            <a:r>
              <a:rPr lang="en-AU" b="1" dirty="0" smtClean="0"/>
              <a:t> </a:t>
            </a:r>
            <a:r>
              <a:rPr lang="en-AU" dirty="0" smtClean="0"/>
              <a:t>- </a:t>
            </a:r>
            <a:r>
              <a:rPr lang="en-AU" dirty="0"/>
              <a:t>between 2 and 64 mm </a:t>
            </a:r>
            <a:r>
              <a:rPr lang="en-AU" dirty="0" smtClean="0"/>
              <a:t>in </a:t>
            </a:r>
            <a:r>
              <a:rPr lang="en-AU" dirty="0"/>
              <a:t>diameter</a:t>
            </a:r>
          </a:p>
          <a:p>
            <a:r>
              <a:rPr lang="en-AU" b="1" dirty="0" smtClean="0"/>
              <a:t>Volcanic Bombs </a:t>
            </a:r>
            <a:r>
              <a:rPr lang="en-AU" dirty="0" smtClean="0"/>
              <a:t>- </a:t>
            </a:r>
            <a:r>
              <a:rPr lang="en-AU" dirty="0"/>
              <a:t>larger than 64 mm </a:t>
            </a:r>
            <a:r>
              <a:rPr lang="en-AU" dirty="0" smtClean="0"/>
              <a:t>in </a:t>
            </a:r>
            <a:r>
              <a:rPr lang="en-AU" dirty="0"/>
              <a:t>diameter</a:t>
            </a:r>
            <a:r>
              <a:rPr lang="en-AU" dirty="0" smtClean="0"/>
              <a:t>.</a:t>
            </a:r>
          </a:p>
          <a:p>
            <a:endParaRPr lang="en-AU" dirty="0"/>
          </a:p>
          <a:p>
            <a:endParaRPr lang="en-AU" dirty="0" smtClean="0"/>
          </a:p>
          <a:p>
            <a:pPr>
              <a:buNone/>
            </a:pPr>
            <a:r>
              <a:rPr lang="en-AU" sz="2000" dirty="0" smtClean="0"/>
              <a:t>					 	Examples of Ignimbrite Tuff</a:t>
            </a:r>
            <a:endParaRPr lang="en-AU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77072"/>
            <a:ext cx="370790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004048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Pyroclastic</a:t>
            </a:r>
            <a:r>
              <a:rPr lang="en-AU" dirty="0" smtClean="0"/>
              <a:t> Flow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496944" cy="4525963"/>
          </a:xfrm>
        </p:spPr>
        <p:txBody>
          <a:bodyPr>
            <a:normAutofit/>
          </a:bodyPr>
          <a:lstStyle/>
          <a:p>
            <a:r>
              <a:rPr lang="en-AU" sz="2200" dirty="0" err="1" smtClean="0"/>
              <a:t>Pyroclastic</a:t>
            </a:r>
            <a:r>
              <a:rPr lang="en-AU" sz="2200" dirty="0" smtClean="0"/>
              <a:t> Density Current (PDC)</a:t>
            </a:r>
          </a:p>
          <a:p>
            <a:r>
              <a:rPr lang="en-AU" sz="2200" dirty="0" smtClean="0"/>
              <a:t>Superheated gaseous current</a:t>
            </a:r>
          </a:p>
          <a:p>
            <a:r>
              <a:rPr lang="en-AU" sz="2200" dirty="0" smtClean="0"/>
              <a:t>Gravitationally driven</a:t>
            </a:r>
          </a:p>
          <a:p>
            <a:r>
              <a:rPr lang="en-AU" sz="2200" dirty="0" smtClean="0"/>
              <a:t>Temperature &lt; 1300K, Velocity  &lt; 700km/h</a:t>
            </a:r>
          </a:p>
          <a:p>
            <a:r>
              <a:rPr lang="en-AU" sz="2200" dirty="0" smtClean="0"/>
              <a:t>Caused by: </a:t>
            </a:r>
          </a:p>
          <a:p>
            <a:pPr marL="514350" indent="-514350">
              <a:buFont typeface="+mj-lt"/>
              <a:buAutoNum type="romanLcPeriod"/>
            </a:pPr>
            <a:r>
              <a:rPr lang="en-AU" sz="2200" dirty="0" smtClean="0"/>
              <a:t>Collapse of the eruption column or lava dome or spine</a:t>
            </a:r>
          </a:p>
          <a:p>
            <a:pPr marL="514350" indent="-514350">
              <a:buFont typeface="+mj-lt"/>
              <a:buAutoNum type="romanLcPeriod"/>
            </a:pPr>
            <a:r>
              <a:rPr lang="en-AU" sz="2200" dirty="0" smtClean="0"/>
              <a:t>Directional blast when side of volcano explodes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140200"/>
            <a:ext cx="4529137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Lava Flows and Fountains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/>
          <a:lstStyle/>
          <a:p>
            <a:r>
              <a:rPr lang="en-AU" sz="2200" dirty="0" smtClean="0"/>
              <a:t>Igneous rock expelled from a volcano during an eruption </a:t>
            </a:r>
          </a:p>
          <a:p>
            <a:r>
              <a:rPr lang="en-AU" sz="2200" dirty="0" smtClean="0"/>
              <a:t>Can also be caused by </a:t>
            </a:r>
            <a:r>
              <a:rPr lang="en-AU" sz="2200" dirty="0" smtClean="0"/>
              <a:t>increase/decrease </a:t>
            </a:r>
            <a:r>
              <a:rPr lang="en-AU" sz="2200" dirty="0" smtClean="0"/>
              <a:t>in crustal compression stress</a:t>
            </a:r>
          </a:p>
          <a:p>
            <a:r>
              <a:rPr lang="en-AU" sz="2200" dirty="0" smtClean="0"/>
              <a:t>Chemical composition determines viscosity and temperature</a:t>
            </a:r>
          </a:p>
          <a:p>
            <a:r>
              <a:rPr lang="en-AU" sz="2200" dirty="0" smtClean="0"/>
              <a:t>Classified into three chemical types</a:t>
            </a:r>
          </a:p>
          <a:p>
            <a:pPr marL="571500" indent="-571500">
              <a:buFont typeface="+mj-lt"/>
              <a:buAutoNum type="romanLcPeriod"/>
            </a:pPr>
            <a:r>
              <a:rPr lang="en-AU" sz="2200" dirty="0" err="1" smtClean="0"/>
              <a:t>Felsic</a:t>
            </a:r>
            <a:r>
              <a:rPr lang="en-AU" sz="2200" dirty="0" smtClean="0"/>
              <a:t> (rich in SiO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)</a:t>
            </a:r>
          </a:p>
          <a:p>
            <a:pPr marL="571500" indent="-571500">
              <a:buFont typeface="+mj-lt"/>
              <a:buAutoNum type="romanLcPeriod"/>
            </a:pPr>
            <a:r>
              <a:rPr lang="en-AU" sz="2200" dirty="0" smtClean="0"/>
              <a:t>Andesitic (rich in Mg and Fe)</a:t>
            </a:r>
          </a:p>
          <a:p>
            <a:pPr marL="571500" indent="-571500">
              <a:buFont typeface="+mj-lt"/>
              <a:buAutoNum type="romanLcPeriod"/>
            </a:pPr>
            <a:r>
              <a:rPr lang="en-AU" sz="2200" dirty="0" err="1" smtClean="0"/>
              <a:t>Mafic</a:t>
            </a:r>
            <a:r>
              <a:rPr lang="en-AU" sz="2200" dirty="0" smtClean="0"/>
              <a:t> (low in SiO</a:t>
            </a:r>
            <a:r>
              <a:rPr lang="en-AU" sz="2200" baseline="-25000" dirty="0" smtClean="0"/>
              <a:t>2</a:t>
            </a:r>
            <a:r>
              <a:rPr lang="en-AU" sz="2200" dirty="0" smtClean="0"/>
              <a:t>)</a:t>
            </a:r>
          </a:p>
          <a:p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699235"/>
            <a:ext cx="4788024" cy="3158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5892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 smtClean="0"/>
              <a:t>Mauna Ulu eruption , Kilauea Volcano, Hawaii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187624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Lahars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525963"/>
          </a:xfrm>
        </p:spPr>
        <p:txBody>
          <a:bodyPr>
            <a:normAutofit/>
          </a:bodyPr>
          <a:lstStyle/>
          <a:p>
            <a:r>
              <a:rPr lang="en-AU" sz="2200" dirty="0" smtClean="0"/>
              <a:t>Contraction of “</a:t>
            </a:r>
            <a:r>
              <a:rPr lang="en-AU" sz="2200" dirty="0" err="1" smtClean="0"/>
              <a:t>Belahar</a:t>
            </a:r>
            <a:r>
              <a:rPr lang="en-AU" sz="2200" dirty="0" smtClean="0"/>
              <a:t>”, Indonesian for “Volcanic Mudflow”</a:t>
            </a:r>
          </a:p>
          <a:p>
            <a:r>
              <a:rPr lang="en-AU" sz="2200" dirty="0" smtClean="0"/>
              <a:t>Debris flow consisting of </a:t>
            </a:r>
            <a:r>
              <a:rPr lang="en-AU" sz="2200" dirty="0" err="1" smtClean="0"/>
              <a:t>pyroclastic</a:t>
            </a:r>
            <a:r>
              <a:rPr lang="en-AU" sz="2200" dirty="0" smtClean="0"/>
              <a:t> material and water</a:t>
            </a:r>
          </a:p>
          <a:p>
            <a:r>
              <a:rPr lang="en-AU" sz="2200" dirty="0" smtClean="0"/>
              <a:t>Can travel up to 100km/h and for up to 300km</a:t>
            </a:r>
          </a:p>
          <a:p>
            <a:r>
              <a:rPr lang="en-AU" sz="2200" dirty="0" smtClean="0"/>
              <a:t>Follows the local topography for direction, mostly through river valleys</a:t>
            </a:r>
          </a:p>
          <a:p>
            <a:r>
              <a:rPr lang="en-AU" sz="2200" dirty="0" smtClean="0"/>
              <a:t>Occur in tropical or glacial regions</a:t>
            </a:r>
          </a:p>
          <a:p>
            <a:r>
              <a:rPr lang="en-AU" sz="2200" dirty="0" smtClean="0"/>
              <a:t>Snow and glacier melt or rainfall and typhoons contribute to the water content</a:t>
            </a:r>
          </a:p>
          <a:p>
            <a:endParaRPr lang="en-AU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50481"/>
            <a:ext cx="4572000" cy="300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95736" y="5301208"/>
            <a:ext cx="2337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err="1" smtClean="0"/>
              <a:t>Galunggung</a:t>
            </a:r>
            <a:r>
              <a:rPr lang="en-AU" dirty="0" smtClean="0"/>
              <a:t>, Indonesia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8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475656" y="6492875"/>
            <a:ext cx="318363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Plume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6084168" cy="4525963"/>
          </a:xfrm>
        </p:spPr>
        <p:txBody>
          <a:bodyPr>
            <a:normAutofit/>
          </a:bodyPr>
          <a:lstStyle/>
          <a:p>
            <a:r>
              <a:rPr lang="en-AU" sz="2600" dirty="0" smtClean="0"/>
              <a:t>Eruption column</a:t>
            </a:r>
          </a:p>
          <a:p>
            <a:r>
              <a:rPr lang="en-AU" sz="2600" dirty="0" smtClean="0"/>
              <a:t>Hot volcanic ash emitted by an explosive eruption</a:t>
            </a:r>
          </a:p>
          <a:p>
            <a:r>
              <a:rPr lang="en-AU" sz="2600" dirty="0" smtClean="0"/>
              <a:t>Height &lt; 10km, plume is washed out by rainfall </a:t>
            </a:r>
          </a:p>
          <a:p>
            <a:r>
              <a:rPr lang="en-AU" sz="2600" dirty="0" smtClean="0"/>
              <a:t>&gt; 10km, penetrates stratosphere with ash and volcanic gases.</a:t>
            </a:r>
            <a:endParaRPr lang="en-AU" sz="2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077021"/>
            <a:ext cx="3275856" cy="4780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563888" y="5949280"/>
            <a:ext cx="2303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Mount St. Helens, USA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9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699792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Classifications of Eruptions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435280" cy="4525963"/>
          </a:xfrm>
        </p:spPr>
        <p:txBody>
          <a:bodyPr>
            <a:normAutofit lnSpcReduction="10000"/>
          </a:bodyPr>
          <a:lstStyle/>
          <a:p>
            <a:pPr lvl="8">
              <a:buNone/>
            </a:pPr>
            <a:r>
              <a:rPr lang="en-AU" dirty="0"/>
              <a:t>	</a:t>
            </a:r>
            <a:r>
              <a:rPr lang="en-AU" dirty="0" smtClean="0"/>
              <a:t>		</a:t>
            </a:r>
            <a:r>
              <a:rPr lang="en-AU" sz="3200" b="1" dirty="0" smtClean="0"/>
              <a:t>VEI</a:t>
            </a:r>
          </a:p>
          <a:p>
            <a:r>
              <a:rPr lang="en-AU" dirty="0" smtClean="0"/>
              <a:t>Hawaiian 			          0-1</a:t>
            </a:r>
          </a:p>
          <a:p>
            <a:r>
              <a:rPr lang="en-AU" dirty="0" err="1" smtClean="0"/>
              <a:t>Strombolian</a:t>
            </a:r>
            <a:r>
              <a:rPr lang="en-AU" dirty="0" smtClean="0"/>
              <a:t> 		      	          1-2</a:t>
            </a:r>
          </a:p>
          <a:p>
            <a:r>
              <a:rPr lang="en-AU" dirty="0" smtClean="0"/>
              <a:t>Vulcanian 			          2-3</a:t>
            </a:r>
          </a:p>
          <a:p>
            <a:r>
              <a:rPr lang="en-AU" dirty="0" err="1" smtClean="0"/>
              <a:t>Peléan</a:t>
            </a:r>
            <a:r>
              <a:rPr lang="en-AU" dirty="0" smtClean="0"/>
              <a:t> 				</a:t>
            </a:r>
            <a:r>
              <a:rPr lang="en-AU" dirty="0"/>
              <a:t> </a:t>
            </a:r>
            <a:r>
              <a:rPr lang="en-AU" dirty="0" smtClean="0"/>
              <a:t>         3-4</a:t>
            </a:r>
          </a:p>
          <a:p>
            <a:r>
              <a:rPr lang="en-AU" dirty="0" err="1" smtClean="0"/>
              <a:t>Plinian</a:t>
            </a:r>
            <a:r>
              <a:rPr lang="en-AU" dirty="0" smtClean="0"/>
              <a:t> *			      	  4 and above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sz="2600" dirty="0" smtClean="0"/>
              <a:t>*Includes Ultra-</a:t>
            </a:r>
            <a:r>
              <a:rPr lang="en-AU" sz="2600" dirty="0" err="1" smtClean="0"/>
              <a:t>Plinian</a:t>
            </a:r>
            <a:r>
              <a:rPr lang="en-AU" sz="2600" dirty="0" smtClean="0"/>
              <a:t> and </a:t>
            </a:r>
            <a:r>
              <a:rPr lang="en-AU" sz="2600" dirty="0" err="1" smtClean="0"/>
              <a:t>Supervolcanic</a:t>
            </a:r>
            <a:endParaRPr lang="en-AU" sz="2600" dirty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9832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Hawaiian Eruption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842992" cy="4525963"/>
          </a:xfrm>
        </p:spPr>
        <p:txBody>
          <a:bodyPr/>
          <a:lstStyle/>
          <a:p>
            <a:r>
              <a:rPr lang="en-AU" sz="3200" dirty="0" smtClean="0"/>
              <a:t>VEI of 0 – 1</a:t>
            </a:r>
          </a:p>
          <a:p>
            <a:r>
              <a:rPr lang="en-AU" sz="3200" dirty="0" smtClean="0"/>
              <a:t>Effusive eruptions of very fluid basaltic lava flows</a:t>
            </a:r>
          </a:p>
          <a:p>
            <a:r>
              <a:rPr lang="en-AU" sz="3200" dirty="0" smtClean="0"/>
              <a:t>Plume &lt; 1000m, comprising mostly ash</a:t>
            </a:r>
            <a:endParaRPr lang="en-AU" dirty="0" smtClean="0"/>
          </a:p>
          <a:p>
            <a:r>
              <a:rPr lang="en-AU" sz="3200" dirty="0" smtClean="0"/>
              <a:t>Typical eruptions from the Hawaiian Islands Hotspot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5273" y="1556792"/>
            <a:ext cx="28287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Strombolian</a:t>
            </a:r>
            <a:r>
              <a:rPr lang="en-AU" dirty="0" smtClean="0"/>
              <a:t> Eruption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AU" dirty="0" smtClean="0"/>
              <a:t>VEI of 1 – 2</a:t>
            </a:r>
          </a:p>
          <a:p>
            <a:r>
              <a:rPr lang="en-AU" dirty="0" smtClean="0"/>
              <a:t>Driven by gas bubbles created by a decrease in crustal compression stress </a:t>
            </a:r>
          </a:p>
          <a:p>
            <a:r>
              <a:rPr lang="en-AU" dirty="0" smtClean="0"/>
              <a:t>Gentle eruptions with Plume consisting of all types of </a:t>
            </a:r>
            <a:r>
              <a:rPr lang="en-AU" dirty="0" err="1" smtClean="0"/>
              <a:t>tephra</a:t>
            </a:r>
            <a:r>
              <a:rPr lang="en-AU" dirty="0" smtClean="0"/>
              <a:t>, &lt; 3 km</a:t>
            </a:r>
          </a:p>
          <a:p>
            <a:endParaRPr lang="en-AU" dirty="0"/>
          </a:p>
        </p:txBody>
      </p:sp>
      <p:pic>
        <p:nvPicPr>
          <p:cNvPr id="5" name="Picture 1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16560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627784" y="5373216"/>
            <a:ext cx="2423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Yasur</a:t>
            </a:r>
            <a:r>
              <a:rPr lang="en-US" dirty="0"/>
              <a:t> </a:t>
            </a:r>
            <a:r>
              <a:rPr lang="en-US" dirty="0" smtClean="0"/>
              <a:t>Volcano</a:t>
            </a:r>
            <a:r>
              <a:rPr lang="en-US" dirty="0"/>
              <a:t>, Vanuatu 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79712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Vulcanian Eruption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VEI of 2 – 3</a:t>
            </a:r>
          </a:p>
          <a:p>
            <a:r>
              <a:rPr lang="en-AU" dirty="0" smtClean="0"/>
              <a:t>More explosive than </a:t>
            </a:r>
            <a:r>
              <a:rPr lang="en-AU" dirty="0" err="1" smtClean="0"/>
              <a:t>Strombolian</a:t>
            </a:r>
            <a:r>
              <a:rPr lang="en-AU" dirty="0" smtClean="0"/>
              <a:t> eruption</a:t>
            </a:r>
          </a:p>
          <a:p>
            <a:r>
              <a:rPr lang="en-AU" dirty="0" err="1" smtClean="0"/>
              <a:t>Tephra</a:t>
            </a:r>
            <a:r>
              <a:rPr lang="en-AU" dirty="0" smtClean="0"/>
              <a:t> dispersed over wide area, ash volcanic cone and lava flows</a:t>
            </a:r>
          </a:p>
          <a:p>
            <a:r>
              <a:rPr lang="en-AU" dirty="0" smtClean="0"/>
              <a:t>Plume &lt; 10 km </a:t>
            </a:r>
            <a:endParaRPr lang="en-A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9631" y="3724744"/>
            <a:ext cx="4734369" cy="31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27584" y="5517232"/>
            <a:ext cx="3581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Tavurvur</a:t>
            </a:r>
            <a:r>
              <a:rPr lang="en-US" dirty="0" smtClean="0"/>
              <a:t> Volcano</a:t>
            </a:r>
            <a:r>
              <a:rPr lang="en-US" dirty="0"/>
              <a:t>, </a:t>
            </a:r>
            <a:r>
              <a:rPr lang="en-US" dirty="0" smtClean="0"/>
              <a:t>Near </a:t>
            </a:r>
            <a:r>
              <a:rPr lang="en-US" dirty="0" err="1" smtClean="0"/>
              <a:t>Rabaul</a:t>
            </a:r>
            <a:r>
              <a:rPr lang="en-US" dirty="0" smtClean="0"/>
              <a:t>, PNG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59632" y="6492875"/>
            <a:ext cx="324800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Peléan</a:t>
            </a:r>
            <a:r>
              <a:rPr lang="en-AU" dirty="0" smtClean="0"/>
              <a:t> Eruption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VEI 3 – 4</a:t>
            </a:r>
          </a:p>
          <a:p>
            <a:r>
              <a:rPr lang="en-AU" dirty="0" smtClean="0"/>
              <a:t>Avalanches of glowing hot ash flows </a:t>
            </a:r>
          </a:p>
          <a:p>
            <a:r>
              <a:rPr lang="en-AU" dirty="0" err="1" smtClean="0"/>
              <a:t>Tephra</a:t>
            </a:r>
            <a:r>
              <a:rPr lang="en-AU" dirty="0" smtClean="0"/>
              <a:t> deposits less widespread than Vulcanian and </a:t>
            </a:r>
            <a:r>
              <a:rPr lang="en-AU" dirty="0" err="1" smtClean="0"/>
              <a:t>Plinian</a:t>
            </a:r>
            <a:r>
              <a:rPr lang="en-AU" dirty="0" smtClean="0"/>
              <a:t> eruptions</a:t>
            </a:r>
          </a:p>
          <a:p>
            <a:r>
              <a:rPr lang="en-AU" dirty="0" smtClean="0"/>
              <a:t>Plume &lt; 20 km</a:t>
            </a:r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8876" y="3861048"/>
            <a:ext cx="4795123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91680" y="5301208"/>
            <a:ext cx="269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err="1" smtClean="0"/>
              <a:t>Mayon</a:t>
            </a:r>
            <a:r>
              <a:rPr lang="en-AU" dirty="0" smtClean="0"/>
              <a:t> Volcano, </a:t>
            </a:r>
            <a:r>
              <a:rPr lang="en-AU" dirty="0" err="1" smtClean="0"/>
              <a:t>Phillipines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14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259632" y="6492875"/>
            <a:ext cx="317599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Plinian</a:t>
            </a:r>
            <a:r>
              <a:rPr lang="en-AU" dirty="0" smtClean="0"/>
              <a:t> Eruption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600" dirty="0" smtClean="0"/>
              <a:t>VEI 4 and above</a:t>
            </a:r>
          </a:p>
          <a:p>
            <a:r>
              <a:rPr lang="en-AU" sz="2600" dirty="0" smtClean="0"/>
              <a:t>Cataclysmic explosions </a:t>
            </a:r>
          </a:p>
          <a:p>
            <a:r>
              <a:rPr lang="en-AU" sz="2600" dirty="0" smtClean="0"/>
              <a:t>Plumes up to 45km in height and can penetrate the stratosphere</a:t>
            </a:r>
          </a:p>
          <a:p>
            <a:r>
              <a:rPr lang="en-AU" sz="2600" dirty="0" smtClean="0"/>
              <a:t>Large amount of </a:t>
            </a:r>
            <a:r>
              <a:rPr lang="en-AU" sz="2600" dirty="0" err="1" smtClean="0"/>
              <a:t>tephra</a:t>
            </a:r>
            <a:r>
              <a:rPr lang="en-AU" sz="2600" dirty="0" smtClean="0"/>
              <a:t> ejected</a:t>
            </a:r>
          </a:p>
          <a:p>
            <a:r>
              <a:rPr lang="en-AU" sz="2600" dirty="0" err="1" smtClean="0"/>
              <a:t>Felsic</a:t>
            </a:r>
            <a:r>
              <a:rPr lang="en-AU" sz="2600" dirty="0" smtClean="0"/>
              <a:t> lava flow</a:t>
            </a:r>
            <a:endParaRPr lang="en-AU" sz="2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892142"/>
            <a:ext cx="4427983" cy="296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9512" y="5157192"/>
            <a:ext cx="4564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Redoubt Volcano, Kenai Peninsula, Alaska, USA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15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547664" y="6492875"/>
            <a:ext cx="325564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Where volcanoes systems  occur?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en-AU" dirty="0" smtClean="0"/>
              <a:t>Divergent Plate Boundaries</a:t>
            </a:r>
          </a:p>
          <a:p>
            <a:r>
              <a:rPr lang="en-AU" dirty="0" smtClean="0"/>
              <a:t>Convergent Plate Boundaries</a:t>
            </a:r>
          </a:p>
          <a:p>
            <a:r>
              <a:rPr lang="en-AU" dirty="0" smtClean="0"/>
              <a:t>Hotspots</a:t>
            </a:r>
            <a:endParaRPr lang="en-A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55576" y="2924944"/>
            <a:ext cx="7770812" cy="3581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492875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Divergent 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AU" sz="2800" dirty="0" smtClean="0"/>
              <a:t>Volcanoes </a:t>
            </a:r>
            <a:r>
              <a:rPr lang="en-AU" sz="2800" dirty="0" smtClean="0"/>
              <a:t>occur </a:t>
            </a:r>
            <a:r>
              <a:rPr lang="en-AU" sz="2800" dirty="0" smtClean="0"/>
              <a:t>predominantly within oceanic regions</a:t>
            </a:r>
          </a:p>
          <a:p>
            <a:r>
              <a:rPr lang="en-AU" sz="2800" dirty="0" smtClean="0"/>
              <a:t>Iceland, best example of diverging oceanic plates breaching sea level</a:t>
            </a:r>
            <a:endParaRPr lang="en-AU" sz="28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996952"/>
            <a:ext cx="4537323" cy="3537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Divergent Plate Boundaries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Eyjafjallajökull</a:t>
            </a:r>
            <a:r>
              <a:rPr lang="en-AU" dirty="0" smtClean="0"/>
              <a:t>, Iceland</a:t>
            </a:r>
          </a:p>
          <a:p>
            <a:endParaRPr lang="en-A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50"/>
            <a:ext cx="35814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5883" y="2636912"/>
            <a:ext cx="5628117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18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283968" y="6492875"/>
            <a:ext cx="3175992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Convergent Plate Boundaries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600" dirty="0" smtClean="0"/>
              <a:t>Oceanic – Continental </a:t>
            </a:r>
            <a:r>
              <a:rPr lang="en-AU" sz="2600" dirty="0" err="1" smtClean="0"/>
              <a:t>Subduction</a:t>
            </a:r>
            <a:r>
              <a:rPr lang="en-AU" sz="2600" dirty="0" smtClean="0"/>
              <a:t> Zone</a:t>
            </a:r>
          </a:p>
          <a:p>
            <a:r>
              <a:rPr lang="en-AU" sz="2600" dirty="0" smtClean="0"/>
              <a:t>Resulting in mountain ranges and volcanoes on continental plates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b="4085"/>
          <a:stretch>
            <a:fillRect/>
          </a:stretch>
        </p:blipFill>
        <p:spPr bwMode="auto">
          <a:xfrm>
            <a:off x="2627784" y="2924944"/>
            <a:ext cx="4273302" cy="345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168352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Convergent Plate Boundaries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600" dirty="0" smtClean="0"/>
              <a:t>Oceanic – </a:t>
            </a:r>
            <a:r>
              <a:rPr lang="en-AU" sz="2600" dirty="0" err="1" smtClean="0"/>
              <a:t>Oceanic</a:t>
            </a:r>
            <a:r>
              <a:rPr lang="en-AU" sz="2600" dirty="0" smtClean="0"/>
              <a:t> </a:t>
            </a:r>
            <a:r>
              <a:rPr lang="en-AU" sz="2600" dirty="0" err="1" smtClean="0"/>
              <a:t>Subduction</a:t>
            </a:r>
            <a:r>
              <a:rPr lang="en-AU" sz="2600" dirty="0" smtClean="0"/>
              <a:t> Zone</a:t>
            </a:r>
          </a:p>
          <a:p>
            <a:r>
              <a:rPr lang="en-AU" sz="2600" dirty="0" smtClean="0"/>
              <a:t>Creates Volcanic Arcs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t="9645" b="2919"/>
          <a:stretch>
            <a:fillRect/>
          </a:stretch>
        </p:blipFill>
        <p:spPr bwMode="auto">
          <a:xfrm>
            <a:off x="2123728" y="2636912"/>
            <a:ext cx="4804767" cy="365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Convergent Plate Boundaries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200" b="1" dirty="0" smtClean="0"/>
              <a:t>Mt Vesuvius </a:t>
            </a:r>
            <a:r>
              <a:rPr lang="en-AU" sz="2200" dirty="0" smtClean="0"/>
              <a:t>(erupted 79 AD), VEI=4 Apennines </a:t>
            </a:r>
            <a:r>
              <a:rPr lang="en-AU" sz="2200" dirty="0" err="1" smtClean="0"/>
              <a:t>Subduction</a:t>
            </a:r>
            <a:r>
              <a:rPr lang="en-AU" sz="2200" dirty="0" smtClean="0"/>
              <a:t> System</a:t>
            </a:r>
          </a:p>
          <a:p>
            <a:r>
              <a:rPr lang="en-AU" sz="2200" b="1" dirty="0" smtClean="0"/>
              <a:t>Pinatubo </a:t>
            </a:r>
            <a:r>
              <a:rPr lang="en-AU" sz="2200" dirty="0" smtClean="0"/>
              <a:t>(1991) VEI=6, formed by the </a:t>
            </a:r>
            <a:r>
              <a:rPr lang="en-AU" sz="2200" dirty="0" err="1" smtClean="0"/>
              <a:t>Phillipine</a:t>
            </a:r>
            <a:r>
              <a:rPr lang="en-AU" sz="2200" dirty="0" smtClean="0"/>
              <a:t> Mobile Belt sliding over the Eurasian Plate along the Manila Trench to the west</a:t>
            </a:r>
          </a:p>
          <a:p>
            <a:r>
              <a:rPr lang="en-AU" sz="2200" b="1" dirty="0" smtClean="0"/>
              <a:t>Lake Toba </a:t>
            </a:r>
            <a:r>
              <a:rPr lang="en-AU" sz="2200" dirty="0" smtClean="0"/>
              <a:t>(74 000 BP) VEI=8, part of the </a:t>
            </a:r>
            <a:r>
              <a:rPr lang="en-AU" sz="2200" dirty="0" err="1" smtClean="0"/>
              <a:t>Sunda</a:t>
            </a:r>
            <a:r>
              <a:rPr lang="en-AU" sz="2200" dirty="0" smtClean="0"/>
              <a:t> Arc, a result of the </a:t>
            </a:r>
            <a:r>
              <a:rPr lang="en-AU" sz="2200" dirty="0" err="1" smtClean="0"/>
              <a:t>northeasterly</a:t>
            </a:r>
            <a:r>
              <a:rPr lang="en-AU" sz="2200" dirty="0" smtClean="0"/>
              <a:t> movement of the Indo-Australian Plate which is sliding under the eastward-moving Eurasian Plate</a:t>
            </a:r>
          </a:p>
          <a:p>
            <a:r>
              <a:rPr lang="en-AU" sz="2200" b="1" dirty="0" smtClean="0"/>
              <a:t>Mount </a:t>
            </a:r>
            <a:r>
              <a:rPr lang="en-AU" sz="2200" b="1" dirty="0" err="1" smtClean="0"/>
              <a:t>Tambora</a:t>
            </a:r>
            <a:r>
              <a:rPr lang="en-AU" sz="2200" b="1" dirty="0" smtClean="0"/>
              <a:t> </a:t>
            </a:r>
            <a:r>
              <a:rPr lang="en-AU" sz="2200" dirty="0" smtClean="0"/>
              <a:t>(1815) VEI=7, on the island of Sumbawa, Indonesia, is flanked both to the north and south by oceanic crust. This raised Mount </a:t>
            </a:r>
            <a:r>
              <a:rPr lang="en-AU" sz="2200" dirty="0" err="1" smtClean="0"/>
              <a:t>Tambora</a:t>
            </a:r>
            <a:r>
              <a:rPr lang="en-AU" sz="2200" dirty="0" smtClean="0"/>
              <a:t> as high as 4,300 m (14,100 ft), formerly one of the tallest peaks in Indonesian archipelago.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AU" dirty="0" smtClean="0"/>
              <a:t>Hotspots</a:t>
            </a:r>
            <a:endParaRPr lang="en-AU" dirty="0"/>
          </a:p>
        </p:txBody>
      </p:sp>
      <p:pic>
        <p:nvPicPr>
          <p:cNvPr id="4" name="Content Placeholder 3" descr="Hotspots - global loc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980789"/>
            <a:ext cx="8316416" cy="5877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Hotspots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en-AU" dirty="0" smtClean="0"/>
              <a:t>Yellowstone (640 000 BP) VEI=8 </a:t>
            </a:r>
          </a:p>
          <a:p>
            <a:r>
              <a:rPr lang="en-AU" dirty="0" smtClean="0"/>
              <a:t>Hawaiian Hotspot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59832" y="6492875"/>
            <a:ext cx="3240360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23</a:t>
            </a:fld>
            <a:endParaRPr lang="en-AU"/>
          </a:p>
        </p:txBody>
      </p:sp>
      <p:pic>
        <p:nvPicPr>
          <p:cNvPr id="6" name="Content Placeholder 3" descr="Hawaii_hotsp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852936"/>
            <a:ext cx="8229600" cy="3467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457171" y="314175"/>
            <a:ext cx="8228763" cy="5775991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en-US" sz="3600" dirty="0" smtClean="0"/>
              <a:t>Impact on Global </a:t>
            </a:r>
            <a:r>
              <a:rPr lang="en-US" sz="3600" dirty="0"/>
              <a:t>Climate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Volcanic Explosion Index</a:t>
            </a:r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457497" y="461626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Volcanic Explosion Index</a:t>
            </a:r>
          </a:p>
        </p:txBody>
      </p:sp>
      <p:pic>
        <p:nvPicPr>
          <p:cNvPr id="7" name="Picture 6" descr="table_nor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192" y="1403944"/>
            <a:ext cx="8970808" cy="471694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314175"/>
            <a:ext cx="8228763" cy="106336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Emitted gases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57171" y="1604841"/>
            <a:ext cx="8228763" cy="4526148"/>
          </a:xfrm>
        </p:spPr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dirty="0">
                <a:latin typeface="+mn-lt"/>
              </a:rPr>
              <a:t>Only injection in stratosphere (8 – 18km height) has to be considered, otherwise washed out by rain</a:t>
            </a:r>
          </a:p>
          <a:p>
            <a:pPr lvl="0"/>
            <a:r>
              <a:rPr lang="en-US" dirty="0" smtClean="0">
                <a:latin typeface="+mn-lt"/>
              </a:rPr>
              <a:t>Mainly </a:t>
            </a:r>
            <a:r>
              <a:rPr lang="en-AU" dirty="0" smtClean="0">
                <a:latin typeface="+mn-lt"/>
              </a:rPr>
              <a:t>H</a:t>
            </a:r>
            <a:r>
              <a:rPr lang="en-AU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O and </a:t>
            </a:r>
            <a:r>
              <a:rPr lang="en-AU" dirty="0" smtClean="0">
                <a:latin typeface="+mn-lt"/>
              </a:rPr>
              <a:t>C0</a:t>
            </a:r>
            <a:r>
              <a:rPr lang="en-AU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(greenhouse gases)</a:t>
            </a:r>
          </a:p>
          <a:p>
            <a:pPr lvl="0"/>
            <a:r>
              <a:rPr lang="en-US" dirty="0">
                <a:latin typeface="+mn-lt"/>
              </a:rPr>
              <a:t>Sulfur → most important impact</a:t>
            </a:r>
          </a:p>
          <a:p>
            <a:pPr lvl="0"/>
            <a:r>
              <a:rPr lang="en-US" dirty="0">
                <a:latin typeface="+mn-lt"/>
              </a:rPr>
              <a:t>Chlorine and others in small amounts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The Greenhouse Effect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359130" y="1418686"/>
            <a:ext cx="4533349" cy="5010148"/>
          </a:xfrm>
        </p:spPr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dirty="0">
                <a:latin typeface="+mn-lt"/>
              </a:rPr>
              <a:t>Mainly water vapor</a:t>
            </a:r>
            <a:r>
              <a:rPr lang="en-US" dirty="0" smtClean="0">
                <a:latin typeface="+mn-lt"/>
              </a:rPr>
              <a:t>, </a:t>
            </a:r>
            <a:r>
              <a:rPr lang="en-AU" dirty="0" smtClean="0">
                <a:latin typeface="+mn-lt"/>
              </a:rPr>
              <a:t>C0</a:t>
            </a:r>
            <a:r>
              <a:rPr lang="en-AU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, </a:t>
            </a:r>
            <a:r>
              <a:rPr lang="en-US" dirty="0">
                <a:latin typeface="+mn-lt"/>
              </a:rPr>
              <a:t>methane, </a:t>
            </a:r>
            <a:r>
              <a:rPr lang="en-US" dirty="0" smtClean="0">
                <a:latin typeface="+mn-lt"/>
              </a:rPr>
              <a:t>N</a:t>
            </a:r>
            <a:r>
              <a:rPr lang="en-AU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O</a:t>
            </a:r>
            <a:endParaRPr lang="en-US" dirty="0">
              <a:latin typeface="+mn-lt"/>
            </a:endParaRPr>
          </a:p>
          <a:p>
            <a:pPr lvl="0"/>
            <a:r>
              <a:rPr lang="en-US" dirty="0" smtClean="0">
                <a:latin typeface="+mn-lt"/>
              </a:rPr>
              <a:t>Emissions </a:t>
            </a:r>
            <a:r>
              <a:rPr lang="en-US" dirty="0">
                <a:latin typeface="+mn-lt"/>
              </a:rPr>
              <a:t>by </a:t>
            </a:r>
            <a:r>
              <a:rPr lang="en-US" dirty="0" smtClean="0">
                <a:latin typeface="+mn-lt"/>
              </a:rPr>
              <a:t>volcanoes </a:t>
            </a:r>
            <a:r>
              <a:rPr lang="en-US" dirty="0">
                <a:latin typeface="+mn-lt"/>
              </a:rPr>
              <a:t>normally &gt; 1% compared to human-made </a:t>
            </a:r>
            <a:r>
              <a:rPr lang="en-US" dirty="0" smtClean="0">
                <a:latin typeface="+mn-lt"/>
              </a:rPr>
              <a:t>CO</a:t>
            </a:r>
            <a:r>
              <a:rPr lang="en-AU" baseline="-25000" dirty="0" smtClean="0">
                <a:latin typeface="+mn-lt"/>
              </a:rPr>
              <a:t>2</a:t>
            </a:r>
            <a:endParaRPr lang="en-US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Cooling due to </a:t>
            </a:r>
            <a:r>
              <a:rPr lang="en-US" dirty="0" smtClean="0">
                <a:latin typeface="+mn-lt"/>
              </a:rPr>
              <a:t>aerosols </a:t>
            </a:r>
            <a:r>
              <a:rPr lang="en-US" dirty="0">
                <a:latin typeface="+mn-lt"/>
              </a:rPr>
              <a:t>(sulfur) dominates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57171" y="1944164"/>
            <a:ext cx="3784402" cy="349577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67544" y="260648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Sulfur Emissions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899592" y="980728"/>
            <a:ext cx="7395405" cy="55470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520259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67544" y="260648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Sulfur Emissions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4294967295"/>
          </p:nvPr>
        </p:nvSpPr>
        <p:spPr>
          <a:xfrm>
            <a:off x="457171" y="1604841"/>
            <a:ext cx="8228763" cy="4526148"/>
          </a:xfr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95536" y="836712"/>
            <a:ext cx="8294400" cy="55993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29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Pinatubo Aerosol Cloud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132479" y="1209346"/>
            <a:ext cx="6954561" cy="52194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492875"/>
            <a:ext cx="3168352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Sulfur Acid Aerosols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57171" y="1604841"/>
            <a:ext cx="8228763" cy="4526148"/>
          </a:xfrm>
        </p:spPr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>
              <a:buNone/>
            </a:pPr>
            <a:r>
              <a:rPr lang="en-US" sz="2800" dirty="0">
                <a:latin typeface="+mn-lt"/>
              </a:rPr>
              <a:t>Aerosol = liquid/solid particle that floats in gas</a:t>
            </a:r>
          </a:p>
          <a:p>
            <a:pPr lvl="0"/>
            <a:r>
              <a:rPr lang="en-US" sz="2800" dirty="0" smtClean="0">
                <a:latin typeface="+mn-lt"/>
              </a:rPr>
              <a:t>sulfur </a:t>
            </a:r>
            <a:r>
              <a:rPr lang="en-US" sz="2800" dirty="0">
                <a:latin typeface="+mn-lt"/>
              </a:rPr>
              <a:t>+ water → sulfur acid (70:30)</a:t>
            </a:r>
          </a:p>
          <a:p>
            <a:pPr lvl="0"/>
            <a:r>
              <a:rPr lang="en-US" sz="2800" dirty="0">
                <a:latin typeface="+mn-lt"/>
              </a:rPr>
              <a:t>Icy or liquid spheres with d~500 nm</a:t>
            </a:r>
          </a:p>
          <a:p>
            <a:pPr lvl="0"/>
            <a:r>
              <a:rPr lang="en-US" sz="2800" dirty="0">
                <a:latin typeface="+mn-lt"/>
              </a:rPr>
              <a:t>solar radiation is absorbed, scattered or reflected → increased </a:t>
            </a:r>
            <a:r>
              <a:rPr lang="en-US" sz="2800" dirty="0" err="1">
                <a:latin typeface="+mn-lt"/>
              </a:rPr>
              <a:t>albedo</a:t>
            </a:r>
            <a:endParaRPr lang="en-US" sz="2800" dirty="0">
              <a:latin typeface="+mn-lt"/>
            </a:endParaRPr>
          </a:p>
          <a:p>
            <a:pPr lvl="0"/>
            <a:r>
              <a:rPr lang="en-US" sz="2800" dirty="0" smtClean="0">
                <a:latin typeface="+mn-lt"/>
              </a:rPr>
              <a:t>Slowly </a:t>
            </a:r>
            <a:r>
              <a:rPr lang="en-US" sz="2800" dirty="0">
                <a:latin typeface="+mn-lt"/>
              </a:rPr>
              <a:t>settle down </a:t>
            </a:r>
            <a:r>
              <a:rPr lang="en-US" sz="2800" dirty="0" smtClean="0">
                <a:latin typeface="+mn-lt"/>
              </a:rPr>
              <a:t>during </a:t>
            </a:r>
          </a:p>
          <a:p>
            <a:pPr lvl="0">
              <a:buNone/>
            </a:pPr>
            <a:r>
              <a:rPr lang="en-US" sz="2800" dirty="0" smtClean="0">
                <a:latin typeface="+mn-lt"/>
              </a:rPr>
              <a:t>	the </a:t>
            </a:r>
            <a:r>
              <a:rPr lang="en-US" sz="2800" dirty="0">
                <a:latin typeface="+mn-lt"/>
              </a:rPr>
              <a:t>next 1-3 years</a:t>
            </a:r>
          </a:p>
          <a:p>
            <a:pPr lv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364088" y="4028785"/>
            <a:ext cx="3345031" cy="24689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24803"/>
            <a:ext cx="9143433" cy="68605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6156176" y="5661248"/>
            <a:ext cx="2672494" cy="490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buNone/>
            </a:pPr>
            <a:r>
              <a:rPr lang="en-US" sz="2500" dirty="0">
                <a:solidFill>
                  <a:schemeClr val="bg1"/>
                </a:solidFill>
                <a:latin typeface="Liberation Sans" pitchFamily="18"/>
                <a:ea typeface="DejaVu Sans" pitchFamily="2"/>
                <a:cs typeface="DejaVu Sans" pitchFamily="2"/>
              </a:rPr>
              <a:t>Iceland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30609"/>
            <a:ext cx="9143433" cy="6860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414720" y="2073818"/>
            <a:ext cx="3317760" cy="41620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207360" y="338669"/>
            <a:ext cx="3916655" cy="1527767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chemeClr val="bg1"/>
                </a:solidFill>
              </a:rPr>
              <a:t>Painted some years after </a:t>
            </a:r>
            <a:r>
              <a:rPr lang="en-US" sz="2500" b="1" dirty="0" smtClean="0">
                <a:solidFill>
                  <a:schemeClr val="bg1"/>
                </a:solidFill>
              </a:rPr>
              <a:t>the </a:t>
            </a:r>
            <a:r>
              <a:rPr lang="en-US" sz="2500" b="1" dirty="0" err="1" smtClean="0">
                <a:solidFill>
                  <a:schemeClr val="bg1"/>
                </a:solidFill>
              </a:rPr>
              <a:t>Krakatoa</a:t>
            </a:r>
            <a:r>
              <a:rPr lang="en-US" sz="2500" b="1" dirty="0" smtClean="0">
                <a:solidFill>
                  <a:schemeClr val="bg1"/>
                </a:solidFill>
              </a:rPr>
              <a:t> eruption (</a:t>
            </a:r>
            <a:r>
              <a:rPr lang="en-US" sz="2500" b="1" dirty="0">
                <a:solidFill>
                  <a:schemeClr val="bg1"/>
                </a:solidFill>
              </a:rPr>
              <a:t>Indonesia)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6176" y="5661248"/>
            <a:ext cx="2672494" cy="490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buNone/>
            </a:pPr>
            <a:r>
              <a:rPr lang="en-US" sz="2500" dirty="0">
                <a:solidFill>
                  <a:schemeClr val="bg1"/>
                </a:solidFill>
                <a:latin typeface="Liberation Sans" pitchFamily="18"/>
                <a:ea typeface="DejaVu Sans" pitchFamily="2"/>
                <a:cs typeface="DejaVu Sans" pitchFamily="2"/>
              </a:rPr>
              <a:t>Iceland 2010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33</a:t>
            </a:fld>
            <a:endParaRPr lang="en-A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314175"/>
            <a:ext cx="8228763" cy="106336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Cooling Effect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22079" y="1244290"/>
            <a:ext cx="8083774" cy="51845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Cooling Effect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14720" y="1431097"/>
            <a:ext cx="8261418" cy="45829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Sulfur deposition in Iceshields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1268760"/>
            <a:ext cx="4374806" cy="4082318"/>
          </a:xfrm>
        </p:spPr>
      </p:pic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427984" y="1556792"/>
            <a:ext cx="4716016" cy="3642734"/>
          </a:xfrm>
        </p:spPr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dirty="0">
                <a:latin typeface="+mn-lt"/>
              </a:rPr>
              <a:t>Cores from Antarctic and Greenland</a:t>
            </a:r>
          </a:p>
          <a:p>
            <a:pPr lvl="0"/>
            <a:r>
              <a:rPr lang="en-US" dirty="0" smtClean="0">
                <a:latin typeface="+mn-lt"/>
              </a:rPr>
              <a:t>1815 </a:t>
            </a:r>
            <a:r>
              <a:rPr lang="en-US" dirty="0">
                <a:latin typeface="+mn-lt"/>
              </a:rPr>
              <a:t>Eruption of the </a:t>
            </a:r>
            <a:r>
              <a:rPr lang="en-US" dirty="0" err="1">
                <a:latin typeface="+mn-lt"/>
              </a:rPr>
              <a:t>Tambora</a:t>
            </a:r>
            <a:r>
              <a:rPr lang="en-US" dirty="0">
                <a:latin typeface="+mn-lt"/>
              </a:rPr>
              <a:t> (Indonesia)</a:t>
            </a:r>
          </a:p>
          <a:p>
            <a:pPr lvl="0"/>
            <a:r>
              <a:rPr lang="en-US" dirty="0" smtClean="0">
                <a:latin typeface="+mn-lt"/>
              </a:rPr>
              <a:t>1809 </a:t>
            </a:r>
            <a:r>
              <a:rPr lang="en-US" dirty="0">
                <a:latin typeface="+mn-lt"/>
              </a:rPr>
              <a:t>“Unknown Eruption”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12368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-51651"/>
            <a:ext cx="9144000" cy="1446550"/>
          </a:xfrm>
        </p:spPr>
        <p:txBody>
          <a:bodyPr wrap="square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Weather anomalies after Pinatubo eruption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95536" y="5733256"/>
            <a:ext cx="8228763" cy="739390"/>
          </a:xfrm>
        </p:spPr>
        <p:txBody>
          <a:bodyPr>
            <a:normAutofit fontScale="77500" lnSpcReduction="20000"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sz="2400" dirty="0">
                <a:latin typeface="+mn-lt"/>
              </a:rPr>
              <a:t>Global cooling of 0.2K</a:t>
            </a:r>
          </a:p>
          <a:p>
            <a:pPr lvl="0"/>
            <a:r>
              <a:rPr lang="en-US" sz="2400" dirty="0">
                <a:latin typeface="+mn-lt"/>
              </a:rPr>
              <a:t>→ Global and local weather patterns influenced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95536" y="1196752"/>
            <a:ext cx="8313667" cy="44644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43808" y="6492875"/>
            <a:ext cx="3312368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Effect on Ozone Layer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67544" y="1196752"/>
            <a:ext cx="8229600" cy="4525963"/>
          </a:xfrm>
        </p:spPr>
        <p:txBody>
          <a:bodyPr>
            <a:normAutofit lnSpcReduction="10000"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en-US" sz="2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en-US" sz="2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dirty="0">
                <a:latin typeface="+mn-lt"/>
              </a:rPr>
              <a:t>Ozone layer is in stratosphere (shields earth from UV radiation)</a:t>
            </a:r>
          </a:p>
          <a:p>
            <a:pPr lvl="0"/>
            <a:r>
              <a:rPr lang="en-US" dirty="0">
                <a:latin typeface="+mn-lt"/>
              </a:rPr>
              <a:t>Natural balance disturbed by human-made </a:t>
            </a:r>
            <a:r>
              <a:rPr lang="en-US" dirty="0" smtClean="0">
                <a:latin typeface="+mn-lt"/>
              </a:rPr>
              <a:t>chlorofluorocarbons </a:t>
            </a:r>
            <a:r>
              <a:rPr lang="en-US" dirty="0">
                <a:latin typeface="+mn-lt"/>
              </a:rPr>
              <a:t>(CFC)</a:t>
            </a:r>
          </a:p>
          <a:p>
            <a:pPr lvl="0"/>
            <a:r>
              <a:rPr lang="en-US" dirty="0" smtClean="0">
                <a:latin typeface="+mn-lt"/>
              </a:rPr>
              <a:t>Volcanic </a:t>
            </a:r>
            <a:r>
              <a:rPr lang="en-US" dirty="0">
                <a:latin typeface="+mn-lt"/>
              </a:rPr>
              <a:t>aerosols increase impact of </a:t>
            </a:r>
            <a:r>
              <a:rPr lang="en-US" dirty="0" smtClean="0">
                <a:latin typeface="+mn-lt"/>
              </a:rPr>
              <a:t>CFCs</a:t>
            </a:r>
            <a:endParaRPr lang="en-US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Pinatubo: ozone depletion by 50% over Antarctica</a:t>
            </a:r>
          </a:p>
          <a:p>
            <a:pPr lvl="0"/>
            <a:r>
              <a:rPr lang="en-US" dirty="0">
                <a:latin typeface="+mn-lt"/>
              </a:rPr>
              <a:t>Recovers within some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12368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461299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Effects on the Atmosphere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" y="1614287"/>
            <a:ext cx="9144000" cy="38336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39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622079" y="2281199"/>
            <a:ext cx="8228763" cy="114500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Super-Volcanoes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 wrap="square" lIns="81639" tIns="40820" rIns="81639" bIns="4082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de-DE" dirty="0" smtClean="0"/>
              <a:t>Super-Volcanoes</a:t>
            </a:r>
            <a:endParaRPr lang="de-DE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95536" y="1340768"/>
            <a:ext cx="8333744" cy="4526475"/>
          </a:xfrm>
        </p:spPr>
        <p:txBody>
          <a:bodyPr/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dirty="0">
                <a:latin typeface="+mn-lt"/>
              </a:rPr>
              <a:t>Volcanoes that </a:t>
            </a:r>
            <a:r>
              <a:rPr lang="en-AU" dirty="0" smtClean="0">
                <a:latin typeface="+mn-lt"/>
              </a:rPr>
              <a:t>erupt </a:t>
            </a:r>
            <a:r>
              <a:rPr lang="en-AU" dirty="0">
                <a:latin typeface="+mn-lt"/>
              </a:rPr>
              <a:t>more than </a:t>
            </a:r>
            <a:r>
              <a:rPr lang="en-AU" dirty="0" smtClean="0">
                <a:latin typeface="+mn-lt"/>
              </a:rPr>
              <a:t>1 000 </a:t>
            </a:r>
            <a:r>
              <a:rPr lang="en-AU" dirty="0">
                <a:latin typeface="+mn-lt"/>
              </a:rPr>
              <a:t>km³ of </a:t>
            </a:r>
            <a:r>
              <a:rPr lang="en-AU" dirty="0" smtClean="0">
                <a:latin typeface="+mn-lt"/>
              </a:rPr>
              <a:t> </a:t>
            </a:r>
            <a:r>
              <a:rPr lang="en-AU" dirty="0" err="1" smtClean="0">
                <a:latin typeface="+mn-lt"/>
              </a:rPr>
              <a:t>tephra</a:t>
            </a:r>
            <a:r>
              <a:rPr lang="en-AU" dirty="0" smtClean="0">
                <a:latin typeface="+mn-lt"/>
              </a:rPr>
              <a:t> (pumice </a:t>
            </a:r>
            <a:r>
              <a:rPr lang="en-AU" dirty="0">
                <a:latin typeface="+mn-lt"/>
              </a:rPr>
              <a:t>and </a:t>
            </a:r>
            <a:r>
              <a:rPr lang="en-AU" dirty="0" smtClean="0">
                <a:latin typeface="+mn-lt"/>
              </a:rPr>
              <a:t>ash) </a:t>
            </a:r>
            <a:r>
              <a:rPr lang="en-AU" dirty="0">
                <a:latin typeface="+mn-lt"/>
              </a:rPr>
              <a:t>in a single event</a:t>
            </a:r>
          </a:p>
          <a:p>
            <a:pPr lvl="0"/>
            <a:r>
              <a:rPr lang="en-AU" dirty="0">
                <a:latin typeface="+mn-lt"/>
              </a:rPr>
              <a:t>Eruptions 100 times stronger than normal eruptions</a:t>
            </a:r>
          </a:p>
          <a:p>
            <a:pPr lvl="0"/>
            <a:r>
              <a:rPr lang="en-AU" dirty="0">
                <a:latin typeface="+mn-lt"/>
              </a:rPr>
              <a:t>VEI &gt; 7</a:t>
            </a:r>
          </a:p>
          <a:p>
            <a:pPr lvl="0"/>
            <a:endParaRPr lang="en-AU" dirty="0">
              <a:latin typeface="" pitchFamily="1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22315" y="416053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Volcanic Explosion Index</a:t>
            </a:r>
          </a:p>
        </p:txBody>
      </p:sp>
      <p:pic>
        <p:nvPicPr>
          <p:cNvPr id="6" name="Picture 5" descr="table_mai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1045" y="1142648"/>
            <a:ext cx="8621909" cy="458232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de-DE" dirty="0"/>
              <a:t>Super-Volcanoes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  <p:pic>
        <p:nvPicPr>
          <p:cNvPr id="6" name="Picture 5" descr="supervolcanoes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268760"/>
            <a:ext cx="6984776" cy="50290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6845" y="188767"/>
            <a:ext cx="8228437" cy="1313853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de-DE" dirty="0"/>
              <a:t> </a:t>
            </a:r>
            <a:r>
              <a:rPr lang="de-DE" dirty="0" smtClean="0"/>
              <a:t>Consequences </a:t>
            </a:r>
            <a:r>
              <a:rPr lang="de-DE" dirty="0"/>
              <a:t>of a Super-eruption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0" y="1340768"/>
            <a:ext cx="8892480" cy="4719813"/>
          </a:xfrm>
        </p:spPr>
        <p:txBody>
          <a:bodyPr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dirty="0">
                <a:latin typeface="+mn-lt"/>
              </a:rPr>
              <a:t>Volcanic ash covers a large part of a continent</a:t>
            </a:r>
          </a:p>
          <a:p>
            <a:pPr lvl="0"/>
            <a:r>
              <a:rPr lang="en-AU" b="1" dirty="0">
                <a:latin typeface="+mn-lt"/>
              </a:rPr>
              <a:t>Climatic changes</a:t>
            </a:r>
            <a:r>
              <a:rPr lang="en-AU" dirty="0">
                <a:latin typeface="+mn-lt"/>
              </a:rPr>
              <a:t>: Aerosols and fallout in </a:t>
            </a:r>
            <a:r>
              <a:rPr lang="en-AU" dirty="0" smtClean="0">
                <a:latin typeface="+mn-lt"/>
              </a:rPr>
              <a:t>atmosphere for </a:t>
            </a:r>
            <a:r>
              <a:rPr lang="en-AU" dirty="0">
                <a:latin typeface="+mn-lt"/>
              </a:rPr>
              <a:t>up to six years →  atmosphere reflects solar radiation back and </a:t>
            </a:r>
            <a:r>
              <a:rPr lang="en-AU" dirty="0" smtClean="0">
                <a:latin typeface="+mn-lt"/>
              </a:rPr>
              <a:t>absorbs </a:t>
            </a:r>
            <a:r>
              <a:rPr lang="en-AU" dirty="0">
                <a:latin typeface="+mn-lt"/>
              </a:rPr>
              <a:t>heat</a:t>
            </a:r>
          </a:p>
          <a:p>
            <a:pPr lvl="0">
              <a:buNone/>
            </a:pPr>
            <a:r>
              <a:rPr lang="en-AU" dirty="0" smtClean="0">
                <a:latin typeface="+mn-lt"/>
              </a:rPr>
              <a:t>	→ </a:t>
            </a:r>
            <a:r>
              <a:rPr lang="en-AU" dirty="0">
                <a:latin typeface="+mn-lt"/>
              </a:rPr>
              <a:t>cooling of </a:t>
            </a:r>
            <a:r>
              <a:rPr lang="en-AU" dirty="0" smtClean="0">
                <a:latin typeface="+mn-lt"/>
              </a:rPr>
              <a:t>3-5K </a:t>
            </a:r>
            <a:r>
              <a:rPr lang="en-AU" dirty="0">
                <a:latin typeface="+mn-lt"/>
              </a:rPr>
              <a:t>for Toba-like eruption</a:t>
            </a:r>
          </a:p>
          <a:p>
            <a:pPr lvl="0">
              <a:buNone/>
            </a:pPr>
            <a:r>
              <a:rPr lang="en-AU" dirty="0" smtClean="0">
                <a:latin typeface="+mn-lt"/>
              </a:rPr>
              <a:t>	→ </a:t>
            </a:r>
            <a:r>
              <a:rPr lang="en-AU" b="1" dirty="0">
                <a:latin typeface="+mn-lt"/>
              </a:rPr>
              <a:t>Volcanic winter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12368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14720" y="207382"/>
            <a:ext cx="8228437" cy="1063036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4000" dirty="0"/>
              <a:t>Volcanic winter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829440" y="1080345"/>
            <a:ext cx="7672320" cy="49337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83395" y="6217861"/>
            <a:ext cx="7718364" cy="210974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1080"/>
              </a:spcBef>
              <a:spcAft>
                <a:spcPts val="900"/>
              </a:spcAft>
              <a:buNone/>
            </a:pPr>
            <a:r>
              <a:rPr lang="en-US" sz="900" dirty="0" err="1">
                <a:ea typeface="DejaVu Sans" pitchFamily="2"/>
                <a:cs typeface="DejaVu Sans" pitchFamily="2"/>
              </a:rPr>
              <a:t>Puyehue</a:t>
            </a:r>
            <a:r>
              <a:rPr lang="en-US" sz="900" dirty="0">
                <a:ea typeface="DejaVu Sans" pitchFamily="2"/>
                <a:cs typeface="DejaVu Sans" pitchFamily="2"/>
              </a:rPr>
              <a:t> volcano erupts in </a:t>
            </a:r>
            <a:r>
              <a:rPr lang="en-US" sz="900" dirty="0" smtClean="0">
                <a:ea typeface="DejaVu Sans" pitchFamily="2"/>
                <a:cs typeface="DejaVu Sans" pitchFamily="2"/>
              </a:rPr>
              <a:t>Chile </a:t>
            </a:r>
            <a:r>
              <a:rPr lang="en-US" sz="900" dirty="0">
                <a:ea typeface="DejaVu Sans" pitchFamily="2"/>
                <a:cs typeface="DejaVu Sans" pitchFamily="2"/>
              </a:rPr>
              <a:t>, June 2011, http://www.boston.com/bigpicture/2011/07/ash_covered_landscape.html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45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de-DE" dirty="0"/>
              <a:t> Volcanic winter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79512" y="1659054"/>
            <a:ext cx="8784976" cy="4526475"/>
          </a:xfrm>
        </p:spPr>
        <p:txBody>
          <a:bodyPr/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dirty="0">
                <a:latin typeface="+mn-lt"/>
              </a:rPr>
              <a:t>1815 Mount </a:t>
            </a:r>
            <a:r>
              <a:rPr lang="en-AU" dirty="0" err="1">
                <a:latin typeface="+mn-lt"/>
              </a:rPr>
              <a:t>Tambora</a:t>
            </a:r>
            <a:r>
              <a:rPr lang="en-AU" dirty="0">
                <a:latin typeface="+mn-lt"/>
              </a:rPr>
              <a:t> in Indonesia (VEI=7) </a:t>
            </a:r>
            <a:endParaRPr lang="en-AU" dirty="0" smtClean="0">
              <a:latin typeface="+mn-lt"/>
            </a:endParaRPr>
          </a:p>
          <a:p>
            <a:pPr lvl="0">
              <a:buNone/>
            </a:pPr>
            <a:r>
              <a:rPr lang="en-AU" dirty="0" smtClean="0">
                <a:latin typeface="+mn-lt"/>
              </a:rPr>
              <a:t>→ </a:t>
            </a:r>
            <a:r>
              <a:rPr lang="en-AU" dirty="0">
                <a:latin typeface="+mn-lt"/>
              </a:rPr>
              <a:t>frost and snow in summer in New </a:t>
            </a:r>
            <a:r>
              <a:rPr lang="en-AU" dirty="0" smtClean="0">
                <a:latin typeface="+mn-lt"/>
              </a:rPr>
              <a:t>England</a:t>
            </a:r>
            <a:endParaRPr lang="en-AU" dirty="0">
              <a:latin typeface="+mn-lt"/>
            </a:endParaRPr>
          </a:p>
          <a:p>
            <a:pPr lvl="0"/>
            <a:r>
              <a:rPr lang="en-AU" dirty="0">
                <a:latin typeface="+mn-lt"/>
              </a:rPr>
              <a:t>Super volcano eruption could reduce radiation of the sun by 25%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07360" y="27760"/>
            <a:ext cx="8709120" cy="118387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4000" dirty="0"/>
              <a:t>Snowball experiment - 0% radiation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00904" y="1244290"/>
            <a:ext cx="4668376" cy="55993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788024" y="1451672"/>
            <a:ext cx="4176464" cy="1624783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9" tIns="40820" rIns="81639" bIns="4082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2500" dirty="0" smtClean="0">
                <a:ea typeface="DejaVu Sans" pitchFamily="2"/>
                <a:cs typeface="DejaVu Sans" pitchFamily="2"/>
              </a:rPr>
              <a:t>Without radiation </a:t>
            </a:r>
          </a:p>
          <a:p>
            <a:pPr hangingPunct="0">
              <a:buNone/>
            </a:pPr>
            <a:r>
              <a:rPr lang="en-US" sz="2500" dirty="0" smtClean="0">
                <a:ea typeface="DejaVu Sans" pitchFamily="2"/>
                <a:cs typeface="DejaVu Sans" pitchFamily="2"/>
              </a:rPr>
              <a:t>→ </a:t>
            </a:r>
            <a:r>
              <a:rPr lang="en-US" sz="2500" dirty="0">
                <a:ea typeface="DejaVu Sans" pitchFamily="2"/>
                <a:cs typeface="DejaVu Sans" pitchFamily="2"/>
              </a:rPr>
              <a:t>sea freezes totally within</a:t>
            </a:r>
          </a:p>
          <a:p>
            <a:pPr hangingPunct="0">
              <a:buNone/>
            </a:pPr>
            <a:r>
              <a:rPr lang="en-US" sz="2500" dirty="0">
                <a:ea typeface="DejaVu Sans" pitchFamily="2"/>
                <a:cs typeface="DejaVu Sans" pitchFamily="2"/>
              </a:rPr>
              <a:t>15 years</a:t>
            </a:r>
          </a:p>
          <a:p>
            <a:pPr hangingPunct="0">
              <a:buNone/>
            </a:pPr>
            <a:endParaRPr lang="en-US" sz="2500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1360" y="6221453"/>
            <a:ext cx="3525120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1600" dirty="0">
                <a:latin typeface="Liberation Sans" pitchFamily="18"/>
                <a:ea typeface="DejaVu Sans" pitchFamily="2"/>
                <a:cs typeface="DejaVu Sans" pitchFamily="2"/>
              </a:rPr>
              <a:t>   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2496" y="6384092"/>
            <a:ext cx="3436624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endParaRPr lang="en-US" sz="1600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2156" y="6366457"/>
            <a:ext cx="1034841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1600" dirty="0">
                <a:latin typeface="Liberation Sans" pitchFamily="18"/>
                <a:ea typeface="DejaVu Sans" pitchFamily="2"/>
                <a:cs typeface="DejaVu Sans" pitchFamily="2"/>
              </a:rPr>
              <a:t>        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6854" y="4562400"/>
            <a:ext cx="3374906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endParaRPr lang="en-US" sz="1600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4000" y="6014071"/>
            <a:ext cx="3436624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endParaRPr lang="en-US" sz="1600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216859" y="17279311"/>
            <a:ext cx="1078271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1600" dirty="0">
                <a:latin typeface="Liberation Sans" pitchFamily="18"/>
                <a:ea typeface="DejaVu Sans" pitchFamily="2"/>
                <a:cs typeface="DejaVu Sans" pitchFamily="2"/>
              </a:rPr>
              <a:t>        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92918" y="6727987"/>
            <a:ext cx="264506" cy="318079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endParaRPr lang="en-US" sz="1600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9687" y="5937324"/>
            <a:ext cx="4374153" cy="520762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1400" dirty="0">
                <a:ea typeface="DejaVu Sans" pitchFamily="2"/>
                <a:cs typeface="DejaVu Sans" pitchFamily="2"/>
              </a:rPr>
              <a:t>http://www.mpimet.mpg.de/en/science/internal-projects/super-volcano/presentations.html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47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4860032" y="6492875"/>
            <a:ext cx="3175992" cy="365125"/>
          </a:xfrm>
        </p:spPr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6845" y="188767"/>
            <a:ext cx="8228437" cy="1313853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de-DE" dirty="0"/>
              <a:t> </a:t>
            </a:r>
            <a:r>
              <a:rPr lang="de-DE" dirty="0" smtClean="0"/>
              <a:t>Consequences </a:t>
            </a:r>
            <a:r>
              <a:rPr lang="de-DE" dirty="0"/>
              <a:t>of a Super-eruption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56845" y="1604515"/>
            <a:ext cx="8228437" cy="4783496"/>
          </a:xfrm>
        </p:spPr>
        <p:txBody>
          <a:bodyPr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dirty="0">
                <a:latin typeface="+mn-lt"/>
              </a:rPr>
              <a:t>Climate system is complex → not </a:t>
            </a:r>
            <a:r>
              <a:rPr lang="en-AU" dirty="0" smtClean="0">
                <a:latin typeface="+mn-lt"/>
              </a:rPr>
              <a:t>sure whether </a:t>
            </a:r>
            <a:r>
              <a:rPr lang="en-AU" dirty="0">
                <a:latin typeface="+mn-lt"/>
              </a:rPr>
              <a:t>observations from smaller eruptions can be extrapolated</a:t>
            </a:r>
          </a:p>
          <a:p>
            <a:pPr lvl="0"/>
            <a:r>
              <a:rPr lang="en-AU" dirty="0">
                <a:latin typeface="+mn-lt"/>
              </a:rPr>
              <a:t> Maybe also other effects become important e.g. </a:t>
            </a:r>
            <a:r>
              <a:rPr lang="en-AU" dirty="0" smtClean="0"/>
              <a:t>C0</a:t>
            </a:r>
            <a:r>
              <a:rPr lang="en-AU" baseline="-25000" dirty="0" smtClean="0"/>
              <a:t>2</a:t>
            </a:r>
            <a:r>
              <a:rPr lang="en-AU" sz="3300" dirty="0" smtClean="0">
                <a:latin typeface="+mn-lt"/>
              </a:rPr>
              <a:t> and Methane </a:t>
            </a:r>
            <a:r>
              <a:rPr lang="en-AU" sz="3300" dirty="0">
                <a:latin typeface="+mn-lt"/>
              </a:rPr>
              <a:t>concentration in the atmosphere, air pollution  and ozone depletion</a:t>
            </a:r>
          </a:p>
          <a:p>
            <a:pPr lvl="0"/>
            <a:r>
              <a:rPr lang="en-AU" sz="3300" dirty="0">
                <a:latin typeface="+mn-lt"/>
              </a:rPr>
              <a:t>Can produce huge </a:t>
            </a:r>
            <a:r>
              <a:rPr lang="en-AU" sz="3300" dirty="0" smtClean="0">
                <a:latin typeface="+mn-lt"/>
              </a:rPr>
              <a:t>hurricanes</a:t>
            </a:r>
            <a:endParaRPr lang="en-AU" sz="3300" dirty="0">
              <a:latin typeface="+mn-lt"/>
            </a:endParaRPr>
          </a:p>
          <a:p>
            <a:pPr lvl="0"/>
            <a:endParaRPr lang="en-AU" sz="3300" dirty="0">
              <a:latin typeface="" pitchFamily="1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49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Nora Strotjohann - Maike Hansen - Victor Rufus</a:t>
            </a:r>
            <a:endParaRPr lang="en-A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16832"/>
            <a:ext cx="8229600" cy="1143000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Yellowstone</a:t>
            </a:r>
            <a:endParaRPr lang="en-A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4000" dirty="0" smtClean="0"/>
              <a:t>History</a:t>
            </a:r>
            <a:endParaRPr lang="de-DE" sz="40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79512" y="1196752"/>
            <a:ext cx="8748464" cy="4687808"/>
          </a:xfrm>
        </p:spPr>
        <p:txBody>
          <a:bodyPr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sz="3200" dirty="0">
                <a:latin typeface="+mn-lt"/>
              </a:rPr>
              <a:t>Last </a:t>
            </a:r>
            <a:r>
              <a:rPr lang="en-AU" sz="3200" dirty="0" smtClean="0">
                <a:latin typeface="+mn-lt"/>
              </a:rPr>
              <a:t>super-eruption </a:t>
            </a:r>
            <a:r>
              <a:rPr lang="en-AU" sz="3200" dirty="0">
                <a:latin typeface="+mn-lt"/>
              </a:rPr>
              <a:t>640 000 </a:t>
            </a:r>
            <a:r>
              <a:rPr lang="en-AU" sz="3200" dirty="0" smtClean="0">
                <a:latin typeface="+mn-lt"/>
              </a:rPr>
              <a:t>BP</a:t>
            </a:r>
            <a:endParaRPr lang="en-AU" sz="3200" dirty="0">
              <a:latin typeface="+mn-lt"/>
            </a:endParaRPr>
          </a:p>
          <a:p>
            <a:pPr lvl="0"/>
            <a:r>
              <a:rPr lang="en-AU" sz="3200" dirty="0">
                <a:latin typeface="+mn-lt"/>
              </a:rPr>
              <a:t>Long thought to be extinct</a:t>
            </a:r>
          </a:p>
          <a:p>
            <a:pPr lvl="0"/>
            <a:r>
              <a:rPr lang="en-AU" sz="3200" dirty="0">
                <a:latin typeface="+mn-lt"/>
              </a:rPr>
              <a:t>1973 north of lake had risen </a:t>
            </a:r>
            <a:r>
              <a:rPr lang="en-AU" sz="3200" dirty="0" smtClean="0">
                <a:latin typeface="+mn-lt"/>
              </a:rPr>
              <a:t>0.76m </a:t>
            </a:r>
            <a:r>
              <a:rPr lang="en-AU" sz="3200" dirty="0">
                <a:latin typeface="+mn-lt"/>
              </a:rPr>
              <a:t>since 1923</a:t>
            </a:r>
          </a:p>
          <a:p>
            <a:pPr lvl="0"/>
            <a:r>
              <a:rPr lang="en-AU" sz="3200" dirty="0">
                <a:latin typeface="+mn-lt"/>
              </a:rPr>
              <a:t>1985 swarm of tiny earthquakes → volcano alive</a:t>
            </a:r>
          </a:p>
          <a:p>
            <a:pPr lvl="0"/>
            <a:r>
              <a:rPr lang="en-AU" sz="3200" dirty="0" smtClean="0">
                <a:latin typeface="+mn-lt"/>
              </a:rPr>
              <a:t>In </a:t>
            </a:r>
            <a:r>
              <a:rPr lang="en-AU" sz="3200" dirty="0">
                <a:latin typeface="+mn-lt"/>
              </a:rPr>
              <a:t>the 1950s 3 ash layers found → sign of huge </a:t>
            </a:r>
            <a:r>
              <a:rPr lang="en-AU" sz="3200" dirty="0" err="1">
                <a:latin typeface="+mn-lt"/>
              </a:rPr>
              <a:t>pyroclastic</a:t>
            </a:r>
            <a:r>
              <a:rPr lang="en-AU" sz="3200" dirty="0">
                <a:latin typeface="+mn-lt"/>
              </a:rPr>
              <a:t> flows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6845" y="314175"/>
            <a:ext cx="8228437" cy="1063036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4000" dirty="0" smtClean="0"/>
              <a:t>Ashlayers </a:t>
            </a:r>
            <a:endParaRPr lang="de-DE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244159" y="1244290"/>
            <a:ext cx="6635520" cy="47697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26" y="1036909"/>
            <a:ext cx="9143107" cy="18654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07360" y="207382"/>
            <a:ext cx="8501760" cy="10369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rtl="0" hangingPunct="1">
              <a:buNone/>
              <a:tabLst/>
            </a:pPr>
            <a:r>
              <a:rPr lang="de-DE" sz="4000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Mangal" pitchFamily="2"/>
              </a:rPr>
              <a:t>Future of Yellowstone</a:t>
            </a:r>
            <a:endParaRPr lang="de-DE" sz="4000" dirty="0">
              <a:solidFill>
                <a:srgbClr val="000000"/>
              </a:solidFill>
              <a:latin typeface="Calibri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720" y="3732872"/>
            <a:ext cx="8294400" cy="2399225"/>
          </a:xfrm>
          <a:prstGeom prst="rect">
            <a:avLst/>
          </a:prstGeom>
          <a:noFill/>
          <a:ln>
            <a:noFill/>
          </a:ln>
        </p:spPr>
        <p:txBody>
          <a:bodyPr vert="horz" lIns="81639" tIns="40820" rIns="81639" bIns="4082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/>
            <a:r>
              <a:rPr lang="en-US" sz="2900" dirty="0">
                <a:ea typeface="DejaVu Sans" pitchFamily="2"/>
                <a:cs typeface="DejaVu Sans" pitchFamily="2"/>
              </a:rPr>
              <a:t>Yellowstone eruption very unlikely but possible</a:t>
            </a:r>
          </a:p>
          <a:p>
            <a:pPr hangingPunct="0"/>
            <a:r>
              <a:rPr lang="en-US" sz="2900" dirty="0">
                <a:ea typeface="DejaVu Sans" pitchFamily="2"/>
                <a:cs typeface="DejaVu Sans" pitchFamily="2"/>
              </a:rPr>
              <a:t>Ash would spread around the word</a:t>
            </a:r>
          </a:p>
          <a:p>
            <a:pPr hangingPunct="0"/>
            <a:r>
              <a:rPr lang="en-US" sz="2900" dirty="0">
                <a:ea typeface="DejaVu Sans" pitchFamily="2"/>
                <a:cs typeface="DejaVu Sans" pitchFamily="2"/>
              </a:rPr>
              <a:t>Global cooling effect as seen for Pinatubo would be much larger→ new ice age?</a:t>
            </a:r>
          </a:p>
          <a:p>
            <a:pPr hangingPunct="0">
              <a:buNone/>
            </a:pPr>
            <a:endParaRPr lang="en-US" sz="1600" dirty="0">
              <a:ea typeface="DejaVu Sans" pitchFamily="2"/>
              <a:cs typeface="DejaVu Sans" pitchFamily="2"/>
            </a:endParaRPr>
          </a:p>
          <a:p>
            <a:pPr hangingPunct="0">
              <a:buNone/>
            </a:pPr>
            <a:endParaRPr lang="en-US" sz="1600" dirty="0"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3068960"/>
            <a:ext cx="4857336" cy="45811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9" tIns="40820" rIns="81639" bIns="4082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</a:pPr>
            <a:r>
              <a:rPr lang="en-US" sz="2400" dirty="0">
                <a:ea typeface="DejaVu Sans" pitchFamily="2"/>
                <a:cs typeface="DejaVu Sans" pitchFamily="2"/>
              </a:rPr>
              <a:t>Simulation for a Yellowstone eruption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52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12368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39552" y="332656"/>
            <a:ext cx="8228437" cy="1063036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4000" dirty="0"/>
              <a:t>Lake </a:t>
            </a:r>
            <a:r>
              <a:rPr lang="de-DE" sz="4000" dirty="0" smtClean="0"/>
              <a:t>Toba (Sumatra, Indonesia)</a:t>
            </a:r>
            <a:endParaRPr lang="de-DE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619672" y="1196752"/>
            <a:ext cx="6013440" cy="50287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dirty="0"/>
              <a:t>Lake Toba: Toba catastrophe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0" y="1659054"/>
            <a:ext cx="9144000" cy="4094402"/>
          </a:xfrm>
        </p:spPr>
        <p:txBody>
          <a:bodyPr/>
          <a:lstStyle>
            <a:def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5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de-DE" sz="2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1"/>
              </a:spcAft>
              <a:buSzPct val="45000"/>
              <a:buFont typeface="StarSymbol"/>
              <a:buChar char="●"/>
              <a:defRPr lang="de-DE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AU" sz="3200" dirty="0" smtClean="0">
                <a:latin typeface="+mn-lt"/>
              </a:rPr>
              <a:t>Erupted 74 </a:t>
            </a:r>
            <a:r>
              <a:rPr lang="en-AU" sz="3200" dirty="0">
                <a:latin typeface="+mn-lt"/>
              </a:rPr>
              <a:t>000 </a:t>
            </a:r>
            <a:r>
              <a:rPr lang="en-AU" sz="3200" dirty="0" smtClean="0">
                <a:latin typeface="+mn-lt"/>
              </a:rPr>
              <a:t>BP</a:t>
            </a:r>
            <a:endParaRPr lang="en-AU" sz="3200" dirty="0">
              <a:latin typeface="+mn-lt"/>
            </a:endParaRPr>
          </a:p>
          <a:p>
            <a:pPr lvl="0"/>
            <a:r>
              <a:rPr lang="en-AU" sz="3200" dirty="0">
                <a:latin typeface="+mn-lt"/>
              </a:rPr>
              <a:t>300x stronger than </a:t>
            </a:r>
            <a:r>
              <a:rPr lang="en-AU" sz="3200" dirty="0" err="1">
                <a:latin typeface="+mn-lt"/>
              </a:rPr>
              <a:t>Tambora</a:t>
            </a:r>
            <a:r>
              <a:rPr lang="en-AU" sz="3200" dirty="0">
                <a:latin typeface="+mn-lt"/>
              </a:rPr>
              <a:t> </a:t>
            </a:r>
            <a:r>
              <a:rPr lang="en-AU" sz="3200" dirty="0" smtClean="0">
                <a:latin typeface="+mn-lt"/>
              </a:rPr>
              <a:t>eruption in </a:t>
            </a:r>
            <a:r>
              <a:rPr lang="en-AU" sz="3200" dirty="0">
                <a:latin typeface="+mn-lt"/>
              </a:rPr>
              <a:t>1815</a:t>
            </a:r>
          </a:p>
          <a:p>
            <a:pPr lvl="0"/>
            <a:r>
              <a:rPr lang="en-AU" sz="3200" dirty="0" smtClean="0">
                <a:latin typeface="+mn-lt"/>
              </a:rPr>
              <a:t>6 - 10 </a:t>
            </a:r>
            <a:r>
              <a:rPr lang="en-AU" sz="3200" dirty="0">
                <a:latin typeface="+mn-lt"/>
              </a:rPr>
              <a:t>years volcanic winter</a:t>
            </a:r>
          </a:p>
          <a:p>
            <a:pPr lvl="0"/>
            <a:r>
              <a:rPr lang="en-AU" sz="3200" dirty="0">
                <a:latin typeface="+mn-lt"/>
              </a:rPr>
              <a:t>Genetic </a:t>
            </a:r>
            <a:r>
              <a:rPr lang="en-AU" sz="3200" dirty="0" smtClean="0">
                <a:latin typeface="+mn-lt"/>
              </a:rPr>
              <a:t>bottleneck </a:t>
            </a:r>
            <a:r>
              <a:rPr lang="en-AU" sz="3200" dirty="0">
                <a:latin typeface="+mn-lt"/>
              </a:rPr>
              <a:t>theory : </a:t>
            </a:r>
            <a:endParaRPr lang="en-AU" sz="3200" dirty="0" smtClean="0">
              <a:latin typeface="+mn-lt"/>
            </a:endParaRPr>
          </a:p>
          <a:p>
            <a:pPr lvl="0">
              <a:buNone/>
            </a:pPr>
            <a:r>
              <a:rPr lang="en-AU" sz="3200" dirty="0" smtClean="0">
                <a:latin typeface="+mn-lt"/>
              </a:rPr>
              <a:t>human </a:t>
            </a:r>
            <a:r>
              <a:rPr lang="en-AU" sz="3200" dirty="0">
                <a:latin typeface="+mn-lt"/>
              </a:rPr>
              <a:t>population reduced to </a:t>
            </a:r>
            <a:r>
              <a:rPr lang="en-AU" sz="3200" dirty="0" smtClean="0">
                <a:latin typeface="+mn-lt"/>
              </a:rPr>
              <a:t>10 </a:t>
            </a:r>
            <a:r>
              <a:rPr lang="en-AU" sz="3200" dirty="0">
                <a:latin typeface="+mn-lt"/>
              </a:rPr>
              <a:t>000 or </a:t>
            </a:r>
            <a:r>
              <a:rPr lang="en-AU" sz="3200" dirty="0" smtClean="0">
                <a:latin typeface="+mn-lt"/>
              </a:rPr>
              <a:t>1 </a:t>
            </a:r>
            <a:r>
              <a:rPr lang="en-AU" sz="3200" dirty="0">
                <a:latin typeface="+mn-lt"/>
              </a:rPr>
              <a:t>000 </a:t>
            </a:r>
            <a:r>
              <a:rPr lang="en-AU" sz="3200" dirty="0" smtClean="0">
                <a:latin typeface="+mn-lt"/>
              </a:rPr>
              <a:t>pairs</a:t>
            </a:r>
          </a:p>
          <a:p>
            <a:pPr lvl="0"/>
            <a:endParaRPr lang="en-AU" sz="2900" dirty="0">
              <a:latin typeface="" pitchFamily="1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240360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 and Findings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544616"/>
          </a:xfrm>
        </p:spPr>
        <p:txBody>
          <a:bodyPr>
            <a:normAutofit/>
          </a:bodyPr>
          <a:lstStyle/>
          <a:p>
            <a:r>
              <a:rPr lang="en-AU" sz="2200" dirty="0" smtClean="0"/>
              <a:t>Volcanic Eruption Emission and </a:t>
            </a:r>
            <a:r>
              <a:rPr lang="en-AU" sz="2200" dirty="0" err="1" smtClean="0"/>
              <a:t>Ejecta</a:t>
            </a:r>
            <a:endParaRPr lang="en-AU" sz="2200" dirty="0" smtClean="0"/>
          </a:p>
          <a:p>
            <a:r>
              <a:rPr lang="en-AU" sz="2200" dirty="0" smtClean="0"/>
              <a:t>Eruption Classifications</a:t>
            </a:r>
          </a:p>
          <a:p>
            <a:r>
              <a:rPr lang="en-AU" sz="2200" dirty="0" smtClean="0"/>
              <a:t>Tectonic Plate Boundaries and Hotspots</a:t>
            </a:r>
          </a:p>
          <a:p>
            <a:endParaRPr lang="en-AU" sz="2200" dirty="0" smtClean="0"/>
          </a:p>
          <a:p>
            <a:r>
              <a:rPr lang="en-AU" sz="2200" dirty="0" smtClean="0"/>
              <a:t>Impact on Global climate of </a:t>
            </a:r>
            <a:r>
              <a:rPr lang="en-AU" sz="2200" dirty="0" err="1" smtClean="0"/>
              <a:t>Plinian</a:t>
            </a:r>
            <a:r>
              <a:rPr lang="en-AU" sz="2200" dirty="0" smtClean="0"/>
              <a:t> eruptions of VEI&gt;5</a:t>
            </a:r>
          </a:p>
          <a:p>
            <a:r>
              <a:rPr lang="en-AU" sz="2200" dirty="0" smtClean="0"/>
              <a:t>Global cooling (</a:t>
            </a:r>
            <a:r>
              <a:rPr lang="en-AU" sz="2200" dirty="0" err="1" smtClean="0"/>
              <a:t>eg</a:t>
            </a:r>
            <a:r>
              <a:rPr lang="en-AU" sz="2200" dirty="0" smtClean="0"/>
              <a:t>. Pinatubo of 0.2K for approx. 3 yr) </a:t>
            </a:r>
          </a:p>
          <a:p>
            <a:r>
              <a:rPr lang="en-AU" sz="2200" dirty="0" smtClean="0"/>
              <a:t>Complexity of climate systems, limited predictability</a:t>
            </a:r>
          </a:p>
          <a:p>
            <a:endParaRPr lang="en-AU" sz="2200" dirty="0" smtClean="0"/>
          </a:p>
          <a:p>
            <a:r>
              <a:rPr lang="en-AU" sz="2200" dirty="0" smtClean="0"/>
              <a:t>VEI &gt;7 </a:t>
            </a:r>
            <a:r>
              <a:rPr lang="en-AU" sz="2200" dirty="0" err="1" smtClean="0"/>
              <a:t>Supervolcanoes</a:t>
            </a:r>
            <a:endParaRPr lang="en-AU" sz="2200" dirty="0" smtClean="0"/>
          </a:p>
          <a:p>
            <a:r>
              <a:rPr lang="en-AU" sz="2200" dirty="0" smtClean="0"/>
              <a:t>Significant related climate changes</a:t>
            </a:r>
          </a:p>
          <a:p>
            <a:r>
              <a:rPr lang="en-AU" sz="2200" dirty="0" smtClean="0"/>
              <a:t>Expected global cooling (3-5K for approx.  &gt;4 yr)</a:t>
            </a:r>
          </a:p>
          <a:p>
            <a:pPr>
              <a:buNone/>
            </a:pPr>
            <a:endParaRPr lang="en-AU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251520" y="1064825"/>
            <a:ext cx="8640961" cy="4275016"/>
          </a:xfrm>
        </p:spPr>
        <p:txBody>
          <a:bodyPr wrap="square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en-US" sz="2500" i="1" dirty="0" smtClean="0"/>
              <a:t>“The </a:t>
            </a:r>
            <a:r>
              <a:rPr lang="en-US" sz="2500" i="1" dirty="0"/>
              <a:t>bright sun was </a:t>
            </a:r>
            <a:r>
              <a:rPr lang="en-US" sz="2500" i="1" dirty="0" err="1"/>
              <a:t>extinguish'd</a:t>
            </a:r>
            <a:r>
              <a:rPr lang="en-US" sz="2500" i="1" dirty="0"/>
              <a:t> and the stars</a:t>
            </a:r>
          </a:p>
          <a:p>
            <a:pPr marL="0" indent="0" algn="ctr">
              <a:buNone/>
            </a:pPr>
            <a:r>
              <a:rPr lang="en-US" sz="2500" i="1" dirty="0"/>
              <a:t>Did wander darkling in the eternal space,</a:t>
            </a:r>
          </a:p>
          <a:p>
            <a:pPr marL="0" indent="0" algn="ctr">
              <a:buNone/>
            </a:pPr>
            <a:r>
              <a:rPr lang="en-US" sz="2500" i="1" dirty="0" err="1"/>
              <a:t>Rayless</a:t>
            </a:r>
            <a:r>
              <a:rPr lang="en-US" sz="2500" i="1" dirty="0"/>
              <a:t>, and pathless, and the icy earth</a:t>
            </a:r>
          </a:p>
          <a:p>
            <a:pPr marL="0" indent="0" algn="ctr">
              <a:buNone/>
            </a:pPr>
            <a:r>
              <a:rPr lang="en-US" sz="2500" i="1" dirty="0"/>
              <a:t>Swung blind and blackening in the moonless air;</a:t>
            </a:r>
          </a:p>
          <a:p>
            <a:pPr marL="0" indent="0" algn="ctr">
              <a:buNone/>
            </a:pPr>
            <a:r>
              <a:rPr lang="en-US" sz="2500" i="1" dirty="0"/>
              <a:t>Morn came and went - and came, and brought no day</a:t>
            </a:r>
            <a:r>
              <a:rPr lang="en-US" sz="2500" i="1" dirty="0" smtClean="0"/>
              <a:t>...”</a:t>
            </a:r>
            <a:endParaRPr lang="en-US" sz="2500" i="1" dirty="0"/>
          </a:p>
          <a:p>
            <a:pPr marL="0" indent="0" algn="ctr">
              <a:buNone/>
            </a:pPr>
            <a:endParaRPr lang="en-US" sz="2500" dirty="0"/>
          </a:p>
          <a:p>
            <a:pPr marL="0" indent="0" algn="ctr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2200" dirty="0"/>
              <a:t>A section from "Darkness" by Lord Byron, written in June 1816 on the shores of Lake Geneva in the midst of the "Year without </a:t>
            </a:r>
            <a:r>
              <a:rPr lang="en-US" sz="2200" dirty="0" smtClean="0"/>
              <a:t>Summer“, </a:t>
            </a:r>
            <a:r>
              <a:rPr lang="en-US" sz="2200" dirty="0"/>
              <a:t>14 months after the great eruption of the </a:t>
            </a:r>
            <a:r>
              <a:rPr lang="en-US" sz="2200" dirty="0" err="1" smtClean="0"/>
              <a:t>Tambora</a:t>
            </a:r>
            <a:r>
              <a:rPr lang="en-US" sz="2200" smtClean="0"/>
              <a:t> volcano </a:t>
            </a:r>
            <a:r>
              <a:rPr lang="en-US" sz="2200" dirty="0"/>
              <a:t>in Indonesia.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50D76-99A7-4407-8CBE-F80F2EA5E696}" type="slidenum">
              <a:rPr lang="en-AU" smtClean="0"/>
              <a:pPr/>
              <a:t>56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en-AU" dirty="0" smtClean="0"/>
              <a:t>Nora </a:t>
            </a:r>
            <a:r>
              <a:rPr lang="en-AU" dirty="0" err="1" smtClean="0"/>
              <a:t>Strotjohann</a:t>
            </a:r>
            <a:r>
              <a:rPr lang="en-AU" dirty="0" smtClean="0"/>
              <a:t> - </a:t>
            </a:r>
            <a:r>
              <a:rPr lang="en-AU" dirty="0" err="1" smtClean="0"/>
              <a:t>Maike</a:t>
            </a:r>
            <a:r>
              <a:rPr lang="en-AU" dirty="0" smtClean="0"/>
              <a:t> Hansen - Victor Rufus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</TotalTime>
  <Words>1865</Words>
  <Application>Microsoft Office PowerPoint</Application>
  <PresentationFormat>On-screen Show (4:3)</PresentationFormat>
  <Paragraphs>345</Paragraphs>
  <Slides>56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The Impacts of Volcano Eruptions on Global Climate</vt:lpstr>
      <vt:lpstr>Lecture Outline</vt:lpstr>
      <vt:lpstr>Volcanic Explosive Index (VEI)</vt:lpstr>
      <vt:lpstr>Volcanic Emissions and Ejecta</vt:lpstr>
      <vt:lpstr>Tephra</vt:lpstr>
      <vt:lpstr>Pyroclastic Flow</vt:lpstr>
      <vt:lpstr>Lava Flows and Fountains</vt:lpstr>
      <vt:lpstr>Lahars</vt:lpstr>
      <vt:lpstr>Plume</vt:lpstr>
      <vt:lpstr>Classifications of Eruptions</vt:lpstr>
      <vt:lpstr>Hawaiian Eruption</vt:lpstr>
      <vt:lpstr>Strombolian Eruption</vt:lpstr>
      <vt:lpstr>Vulcanian Eruption</vt:lpstr>
      <vt:lpstr>Peléan Eruption</vt:lpstr>
      <vt:lpstr>Plinian Eruption</vt:lpstr>
      <vt:lpstr>Where volcanoes systems  occur?</vt:lpstr>
      <vt:lpstr>Divergent Plate Boundaries</vt:lpstr>
      <vt:lpstr>Divergent Plate Boundaries</vt:lpstr>
      <vt:lpstr>Convergent Plate Boundaries</vt:lpstr>
      <vt:lpstr>Convergent Plate Boundaries</vt:lpstr>
      <vt:lpstr>Convergent Plate Boundaries</vt:lpstr>
      <vt:lpstr>Hotspots</vt:lpstr>
      <vt:lpstr>Hotspots</vt:lpstr>
      <vt:lpstr>Slide 24</vt:lpstr>
      <vt:lpstr>Volcanic Explosion Index</vt:lpstr>
      <vt:lpstr>Emitted gases</vt:lpstr>
      <vt:lpstr>The Greenhouse Effect</vt:lpstr>
      <vt:lpstr>Sulfur Emissions</vt:lpstr>
      <vt:lpstr>Sulfur Emissions</vt:lpstr>
      <vt:lpstr>Pinatubo Aerosol Cloud</vt:lpstr>
      <vt:lpstr>Sulfur Acid Aerosols</vt:lpstr>
      <vt:lpstr>Slide 32</vt:lpstr>
      <vt:lpstr>Slide 33</vt:lpstr>
      <vt:lpstr>Cooling Effect</vt:lpstr>
      <vt:lpstr>Cooling Effect</vt:lpstr>
      <vt:lpstr>Sulfur deposition in Iceshields</vt:lpstr>
      <vt:lpstr>Weather anomalies after Pinatubo eruption</vt:lpstr>
      <vt:lpstr>Effect on Ozone Layer</vt:lpstr>
      <vt:lpstr>Effects on the Atmosphere</vt:lpstr>
      <vt:lpstr>Super-Volcanoes</vt:lpstr>
      <vt:lpstr>Super-Volcanoes</vt:lpstr>
      <vt:lpstr>Volcanic Explosion Index</vt:lpstr>
      <vt:lpstr>Super-Volcanoes</vt:lpstr>
      <vt:lpstr> Consequences of a Super-eruption</vt:lpstr>
      <vt:lpstr>Volcanic winter</vt:lpstr>
      <vt:lpstr> Volcanic winter</vt:lpstr>
      <vt:lpstr>Snowball experiment - 0% radiation</vt:lpstr>
      <vt:lpstr> Consequences of a Super-eruption</vt:lpstr>
      <vt:lpstr>Yellowstone</vt:lpstr>
      <vt:lpstr>History</vt:lpstr>
      <vt:lpstr>Ashlayers </vt:lpstr>
      <vt:lpstr>Slide 52</vt:lpstr>
      <vt:lpstr>Lake Toba (Sumatra, Indonesia)</vt:lpstr>
      <vt:lpstr>Lake Toba: Toba catastrophe</vt:lpstr>
      <vt:lpstr>Conclusion and Findings</vt:lpstr>
      <vt:lpstr>Slide 56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Victor</dc:creator>
  <cp:lastModifiedBy>Victor</cp:lastModifiedBy>
  <cp:revision>141</cp:revision>
  <dcterms:created xsi:type="dcterms:W3CDTF">2011-11-17T10:52:42Z</dcterms:created>
  <dcterms:modified xsi:type="dcterms:W3CDTF">2011-11-22T10:48:33Z</dcterms:modified>
</cp:coreProperties>
</file>